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0"/>
  </p:notesMasterIdLst>
  <p:sldIdLst>
    <p:sldId id="328" r:id="rId5"/>
    <p:sldId id="257" r:id="rId6"/>
    <p:sldId id="320" r:id="rId7"/>
    <p:sldId id="312" r:id="rId8"/>
    <p:sldId id="322" r:id="rId9"/>
    <p:sldId id="321" r:id="rId10"/>
    <p:sldId id="323" r:id="rId11"/>
    <p:sldId id="325" r:id="rId12"/>
    <p:sldId id="324" r:id="rId13"/>
    <p:sldId id="267" r:id="rId14"/>
    <p:sldId id="270" r:id="rId15"/>
    <p:sldId id="326" r:id="rId16"/>
    <p:sldId id="327" r:id="rId17"/>
    <p:sldId id="330" r:id="rId18"/>
    <p:sldId id="285"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1CEC521-9C63-4FD0-53C5-DA0B5B0A8596}" name="VAN DE WEGHE Ellen" initials="VE" userId="S::evandeweghe@iom.int::62d6e878-ce12-4b41-9fd5-3b82e673f195" providerId="AD"/>
  <p188:author id="{9A7E6630-917C-E77D-160F-BEA1AC9649B9}" name="RASHID Shehryar" initials="RS" userId="S::shrashid@iom.int::b5a4be94-bebd-49ad-90da-0aa137494f56" providerId="AD"/>
  <p188:author id="{67B69235-C897-72CB-924B-0E2FEBFD2AAD}" name="SPITSAS Alexis" initials="SA" userId="S::aspitsas@iom.int::5b857fd7-a608-43a6-aaed-08ec8fc6746d" providerId="AD"/>
  <p188:author id="{59599B69-DF45-BA2C-F9C9-A9F5478032AB}" name="SAEED MUHAMMAD ABDUL REHMAN" initials="SMAR" userId="S::muhsaeed@iom.int::e06fe0c0-12f4-4e58-90bb-43739b367bd4" providerId="AD"/>
  <p188:author id="{897D84A1-7B38-6AAA-F2AB-AC230CC3C7AD}" name="BOASE Edward Jago (SLWOP)" initials="EB" userId="S::jboase@iom.int::28290a89-c800-4346-ab52-8e3676a4e6e3" providerId="AD"/>
  <p188:author id="{4FB7B0FA-A0AF-DE1D-6BE5-4EC1A6E7F525}" name="CARRIERI Martina" initials="CM" userId="S::mcarrieri@iom.int::6284c423-0791-4390-abef-b41e3b7d497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B1F29"/>
    <a:srgbClr val="944031"/>
    <a:srgbClr val="F6E5E2"/>
    <a:srgbClr val="E1E1E1"/>
    <a:srgbClr val="7F98CE"/>
    <a:srgbClr val="E5EBF5"/>
    <a:srgbClr val="5CB8B2"/>
    <a:srgbClr val="FFB81C"/>
    <a:srgbClr val="D22630"/>
    <a:srgbClr val="418F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6D151E0-FEB8-4779-9557-72D30805378A}" v="29" dt="2024-10-31T10:27:25.951"/>
    <p1510:client id="{70B40265-077B-4135-9FFF-0AC708EFA9DA}" v="12" dt="2024-10-30T16:21:54.85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0" d="100"/>
          <a:sy n="70" d="100"/>
        </p:scale>
        <p:origin x="702" y="60"/>
      </p:cViewPr>
      <p:guideLst/>
    </p:cSldViewPr>
  </p:slideViewPr>
  <p:notesTextViewPr>
    <p:cViewPr>
      <p:scale>
        <a:sx n="1" d="1"/>
        <a:sy n="1" d="1"/>
      </p:scale>
      <p:origin x="0" y="0"/>
    </p:cViewPr>
  </p:notesTextViewPr>
  <p:notesViewPr>
    <p:cSldViewPr snapToGrid="0">
      <p:cViewPr varScale="1">
        <p:scale>
          <a:sx n="50" d="100"/>
          <a:sy n="50" d="100"/>
        </p:scale>
        <p:origin x="2886"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6A02C6-DC96-4BDC-A096-B7F4C2158D92}" type="datetimeFigureOut">
              <a:rPr lang="en-US" smtClean="0"/>
              <a:t>11/4/2024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940AF3-0C3D-42C7-821E-8AE41B19DFDE}" type="slidenum">
              <a:rPr lang="en-US" smtClean="0"/>
              <a:t>‹#›</a:t>
            </a:fld>
            <a:endParaRPr lang="en-US"/>
          </a:p>
        </p:txBody>
      </p:sp>
    </p:spTree>
    <p:extLst>
      <p:ext uri="{BB962C8B-B14F-4D97-AF65-F5344CB8AC3E}">
        <p14:creationId xmlns:p14="http://schemas.microsoft.com/office/powerpoint/2010/main" val="35556662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F276A1-69AF-486A-A787-FD47F928371D}" type="slidenum">
              <a:rPr lang="en-US" smtClean="0"/>
              <a:t>1</a:t>
            </a:fld>
            <a:endParaRPr lang="en-US" dirty="0"/>
          </a:p>
        </p:txBody>
      </p:sp>
    </p:spTree>
    <p:extLst>
      <p:ext uri="{BB962C8B-B14F-4D97-AF65-F5344CB8AC3E}">
        <p14:creationId xmlns:p14="http://schemas.microsoft.com/office/powerpoint/2010/main" val="41570454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E2B47E-D704-ECBD-C526-B01137D5D25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75D172-8449-E186-DDD2-02025E3B8CF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1F2B0F0-FE8F-FFF2-2A10-618703B70E3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932A46D-AFB1-7097-A8EC-1F20101CE79A}"/>
              </a:ext>
            </a:extLst>
          </p:cNvPr>
          <p:cNvSpPr>
            <a:spLocks noGrp="1"/>
          </p:cNvSpPr>
          <p:nvPr>
            <p:ph type="sldNum" sz="quarter" idx="5"/>
          </p:nvPr>
        </p:nvSpPr>
        <p:spPr/>
        <p:txBody>
          <a:bodyPr/>
          <a:lstStyle/>
          <a:p>
            <a:fld id="{7A940AF3-0C3D-42C7-821E-8AE41B19DFDE}" type="slidenum">
              <a:rPr lang="en-US" smtClean="0"/>
              <a:t>14</a:t>
            </a:fld>
            <a:endParaRPr lang="en-US"/>
          </a:p>
        </p:txBody>
      </p:sp>
    </p:spTree>
    <p:extLst>
      <p:ext uri="{BB962C8B-B14F-4D97-AF65-F5344CB8AC3E}">
        <p14:creationId xmlns:p14="http://schemas.microsoft.com/office/powerpoint/2010/main" val="34248803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A940AF3-0C3D-42C7-821E-8AE41B19DFDE}" type="slidenum">
              <a:rPr lang="en-US" smtClean="0"/>
              <a:t>15</a:t>
            </a:fld>
            <a:endParaRPr lang="en-US"/>
          </a:p>
        </p:txBody>
      </p:sp>
    </p:spTree>
    <p:extLst>
      <p:ext uri="{BB962C8B-B14F-4D97-AF65-F5344CB8AC3E}">
        <p14:creationId xmlns:p14="http://schemas.microsoft.com/office/powerpoint/2010/main" val="4069402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A940AF3-0C3D-42C7-821E-8AE41B19DFDE}" type="slidenum">
              <a:rPr lang="en-US" smtClean="0"/>
              <a:t>2</a:t>
            </a:fld>
            <a:endParaRPr lang="en-US"/>
          </a:p>
        </p:txBody>
      </p:sp>
    </p:spTree>
    <p:extLst>
      <p:ext uri="{BB962C8B-B14F-4D97-AF65-F5344CB8AC3E}">
        <p14:creationId xmlns:p14="http://schemas.microsoft.com/office/powerpoint/2010/main" val="22923158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A940AF3-0C3D-42C7-821E-8AE41B19DFDE}" type="slidenum">
              <a:rPr lang="en-US" smtClean="0"/>
              <a:t>3</a:t>
            </a:fld>
            <a:endParaRPr lang="en-US"/>
          </a:p>
        </p:txBody>
      </p:sp>
    </p:spTree>
    <p:extLst>
      <p:ext uri="{BB962C8B-B14F-4D97-AF65-F5344CB8AC3E}">
        <p14:creationId xmlns:p14="http://schemas.microsoft.com/office/powerpoint/2010/main" val="35953690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A940AF3-0C3D-42C7-821E-8AE41B19DFDE}" type="slidenum">
              <a:rPr lang="en-US" smtClean="0"/>
              <a:t>5</a:t>
            </a:fld>
            <a:endParaRPr lang="en-US"/>
          </a:p>
        </p:txBody>
      </p:sp>
    </p:spTree>
    <p:extLst>
      <p:ext uri="{BB962C8B-B14F-4D97-AF65-F5344CB8AC3E}">
        <p14:creationId xmlns:p14="http://schemas.microsoft.com/office/powerpoint/2010/main" val="13722665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940AF3-0C3D-42C7-821E-8AE41B19DFDE}" type="slidenum">
              <a:rPr lang="en-US" smtClean="0"/>
              <a:t>7</a:t>
            </a:fld>
            <a:endParaRPr lang="en-US"/>
          </a:p>
        </p:txBody>
      </p:sp>
    </p:spTree>
    <p:extLst>
      <p:ext uri="{BB962C8B-B14F-4D97-AF65-F5344CB8AC3E}">
        <p14:creationId xmlns:p14="http://schemas.microsoft.com/office/powerpoint/2010/main" val="17606928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7194B2-7C07-E91F-B309-D7F3FFBF23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3ED280-CBD7-10F0-DF51-85717928C47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A3012AA-8B81-C82A-D402-8AFD3A14BD1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BE251B6-353F-ED30-3B97-FCF10276C7F1}"/>
              </a:ext>
            </a:extLst>
          </p:cNvPr>
          <p:cNvSpPr>
            <a:spLocks noGrp="1"/>
          </p:cNvSpPr>
          <p:nvPr>
            <p:ph type="sldNum" sz="quarter" idx="5"/>
          </p:nvPr>
        </p:nvSpPr>
        <p:spPr/>
        <p:txBody>
          <a:bodyPr/>
          <a:lstStyle/>
          <a:p>
            <a:fld id="{7A940AF3-0C3D-42C7-821E-8AE41B19DFDE}" type="slidenum">
              <a:rPr lang="en-US" smtClean="0"/>
              <a:t>8</a:t>
            </a:fld>
            <a:endParaRPr lang="en-US"/>
          </a:p>
        </p:txBody>
      </p:sp>
    </p:spTree>
    <p:extLst>
      <p:ext uri="{BB962C8B-B14F-4D97-AF65-F5344CB8AC3E}">
        <p14:creationId xmlns:p14="http://schemas.microsoft.com/office/powerpoint/2010/main" val="36116245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940AF3-0C3D-42C7-821E-8AE41B19DFDE}" type="slidenum">
              <a:rPr lang="en-US" smtClean="0"/>
              <a:t>9</a:t>
            </a:fld>
            <a:endParaRPr lang="en-US"/>
          </a:p>
        </p:txBody>
      </p:sp>
    </p:spTree>
    <p:extLst>
      <p:ext uri="{BB962C8B-B14F-4D97-AF65-F5344CB8AC3E}">
        <p14:creationId xmlns:p14="http://schemas.microsoft.com/office/powerpoint/2010/main" val="23521691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8D270F-652C-4714-02C0-56A693FE77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1A8E8C-D56D-9822-8043-240E1B17CB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733279-AC83-83D8-8A2D-4953E19D76B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EE3BBD0-E2E9-0D26-0442-EB7AD6CB6844}"/>
              </a:ext>
            </a:extLst>
          </p:cNvPr>
          <p:cNvSpPr>
            <a:spLocks noGrp="1"/>
          </p:cNvSpPr>
          <p:nvPr>
            <p:ph type="sldNum" sz="quarter" idx="5"/>
          </p:nvPr>
        </p:nvSpPr>
        <p:spPr/>
        <p:txBody>
          <a:bodyPr/>
          <a:lstStyle/>
          <a:p>
            <a:fld id="{7A940AF3-0C3D-42C7-821E-8AE41B19DFDE}" type="slidenum">
              <a:rPr lang="en-US" smtClean="0"/>
              <a:t>12</a:t>
            </a:fld>
            <a:endParaRPr lang="en-US"/>
          </a:p>
        </p:txBody>
      </p:sp>
    </p:spTree>
    <p:extLst>
      <p:ext uri="{BB962C8B-B14F-4D97-AF65-F5344CB8AC3E}">
        <p14:creationId xmlns:p14="http://schemas.microsoft.com/office/powerpoint/2010/main" val="8133409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5ED03F-AB34-0FB0-5B91-3CC1309A85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C3CAB01-ACDA-A5EE-494B-FE83BB0509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882548D-37DB-D208-9691-16BE76856EC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9C0B4A4-F899-72C8-E571-93350AB216F7}"/>
              </a:ext>
            </a:extLst>
          </p:cNvPr>
          <p:cNvSpPr>
            <a:spLocks noGrp="1"/>
          </p:cNvSpPr>
          <p:nvPr>
            <p:ph type="sldNum" sz="quarter" idx="5"/>
          </p:nvPr>
        </p:nvSpPr>
        <p:spPr/>
        <p:txBody>
          <a:bodyPr/>
          <a:lstStyle/>
          <a:p>
            <a:fld id="{7A940AF3-0C3D-42C7-821E-8AE41B19DFDE}" type="slidenum">
              <a:rPr lang="en-US" smtClean="0"/>
              <a:t>13</a:t>
            </a:fld>
            <a:endParaRPr lang="en-US"/>
          </a:p>
        </p:txBody>
      </p:sp>
    </p:spTree>
    <p:extLst>
      <p:ext uri="{BB962C8B-B14F-4D97-AF65-F5344CB8AC3E}">
        <p14:creationId xmlns:p14="http://schemas.microsoft.com/office/powerpoint/2010/main" val="41603970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16122-04D5-AEE3-4F95-6FABF1CE670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9AA0EE7-290E-6EAE-E733-4B534B48BEA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E084022-04F1-298C-B383-E9D2D9903FAA}"/>
              </a:ext>
            </a:extLst>
          </p:cNvPr>
          <p:cNvSpPr>
            <a:spLocks noGrp="1"/>
          </p:cNvSpPr>
          <p:nvPr>
            <p:ph type="dt" sz="half" idx="10"/>
          </p:nvPr>
        </p:nvSpPr>
        <p:spPr/>
        <p:txBody>
          <a:bodyPr/>
          <a:lstStyle/>
          <a:p>
            <a:fld id="{620DF66A-41E6-4E27-A1DB-72F4787727EB}" type="datetimeFigureOut">
              <a:rPr lang="en-US" smtClean="0"/>
              <a:t>11/4/2024</a:t>
            </a:fld>
            <a:endParaRPr lang="en-US"/>
          </a:p>
        </p:txBody>
      </p:sp>
      <p:sp>
        <p:nvSpPr>
          <p:cNvPr id="5" name="Footer Placeholder 4">
            <a:extLst>
              <a:ext uri="{FF2B5EF4-FFF2-40B4-BE49-F238E27FC236}">
                <a16:creationId xmlns:a16="http://schemas.microsoft.com/office/drawing/2014/main" id="{3DEA9940-A33E-975A-BB10-484CE899DF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F7EEB3-5009-A9F7-1BBD-48E834C5D3AE}"/>
              </a:ext>
            </a:extLst>
          </p:cNvPr>
          <p:cNvSpPr>
            <a:spLocks noGrp="1"/>
          </p:cNvSpPr>
          <p:nvPr>
            <p:ph type="sldNum" sz="quarter" idx="12"/>
          </p:nvPr>
        </p:nvSpPr>
        <p:spPr/>
        <p:txBody>
          <a:bodyPr/>
          <a:lstStyle/>
          <a:p>
            <a:fld id="{EA9B9CA8-DD53-44BD-B014-CA665E839861}" type="slidenum">
              <a:rPr lang="en-US" smtClean="0"/>
              <a:t>‹#›</a:t>
            </a:fld>
            <a:endParaRPr lang="en-US"/>
          </a:p>
        </p:txBody>
      </p:sp>
    </p:spTree>
    <p:extLst>
      <p:ext uri="{BB962C8B-B14F-4D97-AF65-F5344CB8AC3E}">
        <p14:creationId xmlns:p14="http://schemas.microsoft.com/office/powerpoint/2010/main" val="8169129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9B0F9-F510-FDCC-3CD7-6BE98DE3939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5803DD7-5714-B55D-81C4-48BC02AB102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5357D9-457E-04EC-F3E5-CAF711CF2624}"/>
              </a:ext>
            </a:extLst>
          </p:cNvPr>
          <p:cNvSpPr>
            <a:spLocks noGrp="1"/>
          </p:cNvSpPr>
          <p:nvPr>
            <p:ph type="dt" sz="half" idx="10"/>
          </p:nvPr>
        </p:nvSpPr>
        <p:spPr/>
        <p:txBody>
          <a:bodyPr/>
          <a:lstStyle/>
          <a:p>
            <a:fld id="{620DF66A-41E6-4E27-A1DB-72F4787727EB}" type="datetimeFigureOut">
              <a:rPr lang="en-US" smtClean="0"/>
              <a:t>11/4/2024</a:t>
            </a:fld>
            <a:endParaRPr lang="en-US"/>
          </a:p>
        </p:txBody>
      </p:sp>
      <p:sp>
        <p:nvSpPr>
          <p:cNvPr id="5" name="Footer Placeholder 4">
            <a:extLst>
              <a:ext uri="{FF2B5EF4-FFF2-40B4-BE49-F238E27FC236}">
                <a16:creationId xmlns:a16="http://schemas.microsoft.com/office/drawing/2014/main" id="{55CB4A94-F61F-B1C9-7FA1-981C589451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72FD9D-B902-AE21-00F6-A4944B6A84EA}"/>
              </a:ext>
            </a:extLst>
          </p:cNvPr>
          <p:cNvSpPr>
            <a:spLocks noGrp="1"/>
          </p:cNvSpPr>
          <p:nvPr>
            <p:ph type="sldNum" sz="quarter" idx="12"/>
          </p:nvPr>
        </p:nvSpPr>
        <p:spPr/>
        <p:txBody>
          <a:bodyPr/>
          <a:lstStyle/>
          <a:p>
            <a:fld id="{EA9B9CA8-DD53-44BD-B014-CA665E839861}" type="slidenum">
              <a:rPr lang="en-US" smtClean="0"/>
              <a:t>‹#›</a:t>
            </a:fld>
            <a:endParaRPr lang="en-US"/>
          </a:p>
        </p:txBody>
      </p:sp>
    </p:spTree>
    <p:extLst>
      <p:ext uri="{BB962C8B-B14F-4D97-AF65-F5344CB8AC3E}">
        <p14:creationId xmlns:p14="http://schemas.microsoft.com/office/powerpoint/2010/main" val="33465101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500B9C1-AE32-9D04-4497-7AF007762D1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4B29AEF-1FD0-C981-5B8F-5E604C52D58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8BA355-8307-27C3-ED1B-F47930F016D5}"/>
              </a:ext>
            </a:extLst>
          </p:cNvPr>
          <p:cNvSpPr>
            <a:spLocks noGrp="1"/>
          </p:cNvSpPr>
          <p:nvPr>
            <p:ph type="dt" sz="half" idx="10"/>
          </p:nvPr>
        </p:nvSpPr>
        <p:spPr/>
        <p:txBody>
          <a:bodyPr/>
          <a:lstStyle/>
          <a:p>
            <a:fld id="{620DF66A-41E6-4E27-A1DB-72F4787727EB}" type="datetimeFigureOut">
              <a:rPr lang="en-US" smtClean="0"/>
              <a:t>11/4/2024</a:t>
            </a:fld>
            <a:endParaRPr lang="en-US"/>
          </a:p>
        </p:txBody>
      </p:sp>
      <p:sp>
        <p:nvSpPr>
          <p:cNvPr id="5" name="Footer Placeholder 4">
            <a:extLst>
              <a:ext uri="{FF2B5EF4-FFF2-40B4-BE49-F238E27FC236}">
                <a16:creationId xmlns:a16="http://schemas.microsoft.com/office/drawing/2014/main" id="{2D923DDC-5980-0112-EDE1-B07B107694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CEB754-67D4-F023-A6D7-EC5AE4B15026}"/>
              </a:ext>
            </a:extLst>
          </p:cNvPr>
          <p:cNvSpPr>
            <a:spLocks noGrp="1"/>
          </p:cNvSpPr>
          <p:nvPr>
            <p:ph type="sldNum" sz="quarter" idx="12"/>
          </p:nvPr>
        </p:nvSpPr>
        <p:spPr/>
        <p:txBody>
          <a:bodyPr/>
          <a:lstStyle/>
          <a:p>
            <a:fld id="{EA9B9CA8-DD53-44BD-B014-CA665E839861}" type="slidenum">
              <a:rPr lang="en-US" smtClean="0"/>
              <a:t>‹#›</a:t>
            </a:fld>
            <a:endParaRPr lang="en-US"/>
          </a:p>
        </p:txBody>
      </p:sp>
    </p:spTree>
    <p:extLst>
      <p:ext uri="{BB962C8B-B14F-4D97-AF65-F5344CB8AC3E}">
        <p14:creationId xmlns:p14="http://schemas.microsoft.com/office/powerpoint/2010/main" val="875718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OV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Titre 1">
            <a:extLst>
              <a:ext uri="{FF2B5EF4-FFF2-40B4-BE49-F238E27FC236}">
                <a16:creationId xmlns:a16="http://schemas.microsoft.com/office/drawing/2014/main" id="{482996B8-7758-924F-95A7-EA63DDAB75B5}"/>
              </a:ext>
            </a:extLst>
          </p:cNvPr>
          <p:cNvSpPr>
            <a:spLocks noGrp="1"/>
          </p:cNvSpPr>
          <p:nvPr>
            <p:ph type="title" hasCustomPrompt="1"/>
          </p:nvPr>
        </p:nvSpPr>
        <p:spPr>
          <a:xfrm>
            <a:off x="1111146" y="1031563"/>
            <a:ext cx="9969708" cy="1325563"/>
          </a:xfrm>
          <a:prstGeom prst="rect">
            <a:avLst/>
          </a:prstGeom>
        </p:spPr>
        <p:txBody>
          <a:bodyPr>
            <a:normAutofit/>
          </a:bodyPr>
          <a:lstStyle>
            <a:lvl1pPr algn="ctr">
              <a:defRPr sz="6000">
                <a:solidFill>
                  <a:schemeClr val="bg1"/>
                </a:solidFill>
                <a:latin typeface="+mj-lt"/>
              </a:defRPr>
            </a:lvl1pPr>
          </a:lstStyle>
          <a:p>
            <a:r>
              <a:rPr lang="fr-FR" dirty="0"/>
              <a:t>TITLE</a:t>
            </a:r>
          </a:p>
        </p:txBody>
      </p:sp>
      <p:sp>
        <p:nvSpPr>
          <p:cNvPr id="14" name="Espace réservé du texte 2">
            <a:extLst>
              <a:ext uri="{FF2B5EF4-FFF2-40B4-BE49-F238E27FC236}">
                <a16:creationId xmlns:a16="http://schemas.microsoft.com/office/drawing/2014/main" id="{9FD3C252-914E-9945-8B43-6C3ECB129EBD}"/>
              </a:ext>
            </a:extLst>
          </p:cNvPr>
          <p:cNvSpPr>
            <a:spLocks noGrp="1"/>
          </p:cNvSpPr>
          <p:nvPr>
            <p:ph type="body" idx="1" hasCustomPrompt="1"/>
          </p:nvPr>
        </p:nvSpPr>
        <p:spPr>
          <a:xfrm>
            <a:off x="1111146" y="2357126"/>
            <a:ext cx="9969708" cy="1500187"/>
          </a:xfrm>
          <a:prstGeom prst="rect">
            <a:avLst/>
          </a:prstGeom>
        </p:spPr>
        <p:txBody>
          <a:bodyPr>
            <a:normAutofit/>
          </a:bodyPr>
          <a:lstStyle>
            <a:lvl1pPr marL="0" indent="0" algn="ctr">
              <a:buNone/>
              <a:defRPr sz="2400" i="1">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Modifier les styles du texte du masque </a:t>
            </a:r>
          </a:p>
        </p:txBody>
      </p:sp>
    </p:spTree>
    <p:extLst>
      <p:ext uri="{BB962C8B-B14F-4D97-AF65-F5344CB8AC3E}">
        <p14:creationId xmlns:p14="http://schemas.microsoft.com/office/powerpoint/2010/main" val="12876602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2FCC3-A3EB-4CD2-8C08-3D8E8A2669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4B822A-07B5-EC47-D1CB-C28DB7D61A0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8A3E14-CB33-80D4-B340-54306E5F3A35}"/>
              </a:ext>
            </a:extLst>
          </p:cNvPr>
          <p:cNvSpPr>
            <a:spLocks noGrp="1"/>
          </p:cNvSpPr>
          <p:nvPr>
            <p:ph type="dt" sz="half" idx="10"/>
          </p:nvPr>
        </p:nvSpPr>
        <p:spPr/>
        <p:txBody>
          <a:bodyPr/>
          <a:lstStyle/>
          <a:p>
            <a:fld id="{620DF66A-41E6-4E27-A1DB-72F4787727EB}" type="datetimeFigureOut">
              <a:rPr lang="en-US" smtClean="0"/>
              <a:t>11/4/2024</a:t>
            </a:fld>
            <a:endParaRPr lang="en-US"/>
          </a:p>
        </p:txBody>
      </p:sp>
      <p:sp>
        <p:nvSpPr>
          <p:cNvPr id="5" name="Footer Placeholder 4">
            <a:extLst>
              <a:ext uri="{FF2B5EF4-FFF2-40B4-BE49-F238E27FC236}">
                <a16:creationId xmlns:a16="http://schemas.microsoft.com/office/drawing/2014/main" id="{3701897A-A9D0-AA6E-FABD-62BF3E6F06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C7930D-9B80-876D-F4D0-FA815012BF60}"/>
              </a:ext>
            </a:extLst>
          </p:cNvPr>
          <p:cNvSpPr>
            <a:spLocks noGrp="1"/>
          </p:cNvSpPr>
          <p:nvPr>
            <p:ph type="sldNum" sz="quarter" idx="12"/>
          </p:nvPr>
        </p:nvSpPr>
        <p:spPr/>
        <p:txBody>
          <a:bodyPr/>
          <a:lstStyle/>
          <a:p>
            <a:fld id="{EA9B9CA8-DD53-44BD-B014-CA665E839861}" type="slidenum">
              <a:rPr lang="en-US" smtClean="0"/>
              <a:t>‹#›</a:t>
            </a:fld>
            <a:endParaRPr lang="en-US"/>
          </a:p>
        </p:txBody>
      </p:sp>
      <p:pic>
        <p:nvPicPr>
          <p:cNvPr id="7" name="Picture 6">
            <a:extLst>
              <a:ext uri="{FF2B5EF4-FFF2-40B4-BE49-F238E27FC236}">
                <a16:creationId xmlns:a16="http://schemas.microsoft.com/office/drawing/2014/main" id="{5F71B177-66B9-864F-0FFB-1EB165E8551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0200" y="230188"/>
            <a:ext cx="1879600" cy="506095"/>
          </a:xfrm>
          <a:prstGeom prst="rect">
            <a:avLst/>
          </a:prstGeom>
        </p:spPr>
      </p:pic>
      <p:pic>
        <p:nvPicPr>
          <p:cNvPr id="8" name="Picture 7" descr="A group of people silhouettes&#10;&#10;Description automatically generated">
            <a:extLst>
              <a:ext uri="{FF2B5EF4-FFF2-40B4-BE49-F238E27FC236}">
                <a16:creationId xmlns:a16="http://schemas.microsoft.com/office/drawing/2014/main" id="{6AD2DF2E-F3F4-C637-8BC7-F9EE7E9D41B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563018" y="230188"/>
            <a:ext cx="1122363" cy="457200"/>
          </a:xfrm>
          <a:prstGeom prst="rect">
            <a:avLst/>
          </a:prstGeom>
        </p:spPr>
      </p:pic>
    </p:spTree>
    <p:extLst>
      <p:ext uri="{BB962C8B-B14F-4D97-AF65-F5344CB8AC3E}">
        <p14:creationId xmlns:p14="http://schemas.microsoft.com/office/powerpoint/2010/main" val="32063528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878F0-7995-01A2-4CD5-A1DDEF07B38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9B32541-1BEA-2EEC-4303-9CF2CAC6DE4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5B3B425-1A1C-6CBC-4051-DE0DA6E8543A}"/>
              </a:ext>
            </a:extLst>
          </p:cNvPr>
          <p:cNvSpPr>
            <a:spLocks noGrp="1"/>
          </p:cNvSpPr>
          <p:nvPr>
            <p:ph type="dt" sz="half" idx="10"/>
          </p:nvPr>
        </p:nvSpPr>
        <p:spPr/>
        <p:txBody>
          <a:bodyPr/>
          <a:lstStyle/>
          <a:p>
            <a:fld id="{620DF66A-41E6-4E27-A1DB-72F4787727EB}" type="datetimeFigureOut">
              <a:rPr lang="en-US" smtClean="0"/>
              <a:t>11/4/2024</a:t>
            </a:fld>
            <a:endParaRPr lang="en-US"/>
          </a:p>
        </p:txBody>
      </p:sp>
      <p:sp>
        <p:nvSpPr>
          <p:cNvPr id="5" name="Footer Placeholder 4">
            <a:extLst>
              <a:ext uri="{FF2B5EF4-FFF2-40B4-BE49-F238E27FC236}">
                <a16:creationId xmlns:a16="http://schemas.microsoft.com/office/drawing/2014/main" id="{34732B0A-44A9-B31A-3FFC-63DFAE19D4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779B88-9C66-0B28-F2D3-F9CF5E1802D7}"/>
              </a:ext>
            </a:extLst>
          </p:cNvPr>
          <p:cNvSpPr>
            <a:spLocks noGrp="1"/>
          </p:cNvSpPr>
          <p:nvPr>
            <p:ph type="sldNum" sz="quarter" idx="12"/>
          </p:nvPr>
        </p:nvSpPr>
        <p:spPr/>
        <p:txBody>
          <a:bodyPr/>
          <a:lstStyle/>
          <a:p>
            <a:fld id="{EA9B9CA8-DD53-44BD-B014-CA665E839861}" type="slidenum">
              <a:rPr lang="en-US" smtClean="0"/>
              <a:t>‹#›</a:t>
            </a:fld>
            <a:endParaRPr lang="en-US"/>
          </a:p>
        </p:txBody>
      </p:sp>
    </p:spTree>
    <p:extLst>
      <p:ext uri="{BB962C8B-B14F-4D97-AF65-F5344CB8AC3E}">
        <p14:creationId xmlns:p14="http://schemas.microsoft.com/office/powerpoint/2010/main" val="20571295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84667-1CF4-B720-CDCC-67B9B947637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9B24BCF-C172-0F48-9D0B-D96718FC9FC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0BD76A2-7611-AF9C-C2FE-0296A07D71C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64D966B-90CA-B88E-8532-B69E973D2305}"/>
              </a:ext>
            </a:extLst>
          </p:cNvPr>
          <p:cNvSpPr>
            <a:spLocks noGrp="1"/>
          </p:cNvSpPr>
          <p:nvPr>
            <p:ph type="dt" sz="half" idx="10"/>
          </p:nvPr>
        </p:nvSpPr>
        <p:spPr/>
        <p:txBody>
          <a:bodyPr/>
          <a:lstStyle/>
          <a:p>
            <a:fld id="{620DF66A-41E6-4E27-A1DB-72F4787727EB}" type="datetimeFigureOut">
              <a:rPr lang="en-US" smtClean="0"/>
              <a:t>11/4/2024</a:t>
            </a:fld>
            <a:endParaRPr lang="en-US"/>
          </a:p>
        </p:txBody>
      </p:sp>
      <p:sp>
        <p:nvSpPr>
          <p:cNvPr id="6" name="Footer Placeholder 5">
            <a:extLst>
              <a:ext uri="{FF2B5EF4-FFF2-40B4-BE49-F238E27FC236}">
                <a16:creationId xmlns:a16="http://schemas.microsoft.com/office/drawing/2014/main" id="{131E6FBF-BC12-15AF-5246-9B973888566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F52E8BD-C4A2-4E34-BB91-4FE8798047B4}"/>
              </a:ext>
            </a:extLst>
          </p:cNvPr>
          <p:cNvSpPr>
            <a:spLocks noGrp="1"/>
          </p:cNvSpPr>
          <p:nvPr>
            <p:ph type="sldNum" sz="quarter" idx="12"/>
          </p:nvPr>
        </p:nvSpPr>
        <p:spPr/>
        <p:txBody>
          <a:bodyPr/>
          <a:lstStyle/>
          <a:p>
            <a:fld id="{EA9B9CA8-DD53-44BD-B014-CA665E839861}" type="slidenum">
              <a:rPr lang="en-US" smtClean="0"/>
              <a:t>‹#›</a:t>
            </a:fld>
            <a:endParaRPr lang="en-US"/>
          </a:p>
        </p:txBody>
      </p:sp>
    </p:spTree>
    <p:extLst>
      <p:ext uri="{BB962C8B-B14F-4D97-AF65-F5344CB8AC3E}">
        <p14:creationId xmlns:p14="http://schemas.microsoft.com/office/powerpoint/2010/main" val="3753770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CBA1C-8494-DED7-B76D-191A402C681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4D072BF-DA8D-50BD-F389-FECA5F8D572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E2B66D2-BD32-D76E-807C-2A293942E5E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09066DB-AF6A-F49E-C4FB-59F7CBF1CAC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C0E094A-6719-C5CF-0E0A-78BE2B6279C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CC1CDBE-98FD-2F70-82E1-1B49E6F59792}"/>
              </a:ext>
            </a:extLst>
          </p:cNvPr>
          <p:cNvSpPr>
            <a:spLocks noGrp="1"/>
          </p:cNvSpPr>
          <p:nvPr>
            <p:ph type="dt" sz="half" idx="10"/>
          </p:nvPr>
        </p:nvSpPr>
        <p:spPr/>
        <p:txBody>
          <a:bodyPr/>
          <a:lstStyle/>
          <a:p>
            <a:fld id="{620DF66A-41E6-4E27-A1DB-72F4787727EB}" type="datetimeFigureOut">
              <a:rPr lang="en-US" smtClean="0"/>
              <a:t>11/4/2024</a:t>
            </a:fld>
            <a:endParaRPr lang="en-US"/>
          </a:p>
        </p:txBody>
      </p:sp>
      <p:sp>
        <p:nvSpPr>
          <p:cNvPr id="8" name="Footer Placeholder 7">
            <a:extLst>
              <a:ext uri="{FF2B5EF4-FFF2-40B4-BE49-F238E27FC236}">
                <a16:creationId xmlns:a16="http://schemas.microsoft.com/office/drawing/2014/main" id="{3E67CE36-2D1C-717B-4F53-A0E1339F0B1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F1F6EEF-6A50-3BD2-9024-E75693947182}"/>
              </a:ext>
            </a:extLst>
          </p:cNvPr>
          <p:cNvSpPr>
            <a:spLocks noGrp="1"/>
          </p:cNvSpPr>
          <p:nvPr>
            <p:ph type="sldNum" sz="quarter" idx="12"/>
          </p:nvPr>
        </p:nvSpPr>
        <p:spPr/>
        <p:txBody>
          <a:bodyPr/>
          <a:lstStyle/>
          <a:p>
            <a:fld id="{EA9B9CA8-DD53-44BD-B014-CA665E839861}" type="slidenum">
              <a:rPr lang="en-US" smtClean="0"/>
              <a:t>‹#›</a:t>
            </a:fld>
            <a:endParaRPr lang="en-US"/>
          </a:p>
        </p:txBody>
      </p:sp>
    </p:spTree>
    <p:extLst>
      <p:ext uri="{BB962C8B-B14F-4D97-AF65-F5344CB8AC3E}">
        <p14:creationId xmlns:p14="http://schemas.microsoft.com/office/powerpoint/2010/main" val="25211605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0B27AC-535C-2699-E693-F07F65E835F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ABDB5C3-75D1-65A6-06A2-E2493AD0182D}"/>
              </a:ext>
            </a:extLst>
          </p:cNvPr>
          <p:cNvSpPr>
            <a:spLocks noGrp="1"/>
          </p:cNvSpPr>
          <p:nvPr>
            <p:ph type="dt" sz="half" idx="10"/>
          </p:nvPr>
        </p:nvSpPr>
        <p:spPr/>
        <p:txBody>
          <a:bodyPr/>
          <a:lstStyle/>
          <a:p>
            <a:fld id="{620DF66A-41E6-4E27-A1DB-72F4787727EB}" type="datetimeFigureOut">
              <a:rPr lang="en-US" smtClean="0"/>
              <a:t>11/4/2024</a:t>
            </a:fld>
            <a:endParaRPr lang="en-US"/>
          </a:p>
        </p:txBody>
      </p:sp>
      <p:sp>
        <p:nvSpPr>
          <p:cNvPr id="4" name="Footer Placeholder 3">
            <a:extLst>
              <a:ext uri="{FF2B5EF4-FFF2-40B4-BE49-F238E27FC236}">
                <a16:creationId xmlns:a16="http://schemas.microsoft.com/office/drawing/2014/main" id="{D0959B45-9E5C-6CD0-5357-D94AF6BE2E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75909E6-783A-EFF8-AEF5-17B940464B53}"/>
              </a:ext>
            </a:extLst>
          </p:cNvPr>
          <p:cNvSpPr>
            <a:spLocks noGrp="1"/>
          </p:cNvSpPr>
          <p:nvPr>
            <p:ph type="sldNum" sz="quarter" idx="12"/>
          </p:nvPr>
        </p:nvSpPr>
        <p:spPr/>
        <p:txBody>
          <a:bodyPr/>
          <a:lstStyle/>
          <a:p>
            <a:fld id="{EA9B9CA8-DD53-44BD-B014-CA665E839861}" type="slidenum">
              <a:rPr lang="en-US" smtClean="0"/>
              <a:t>‹#›</a:t>
            </a:fld>
            <a:endParaRPr lang="en-US"/>
          </a:p>
        </p:txBody>
      </p:sp>
    </p:spTree>
    <p:extLst>
      <p:ext uri="{BB962C8B-B14F-4D97-AF65-F5344CB8AC3E}">
        <p14:creationId xmlns:p14="http://schemas.microsoft.com/office/powerpoint/2010/main" val="22688240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8EB0F7E-F097-6022-4D6F-268BF8EEE250}"/>
              </a:ext>
            </a:extLst>
          </p:cNvPr>
          <p:cNvSpPr>
            <a:spLocks noGrp="1"/>
          </p:cNvSpPr>
          <p:nvPr>
            <p:ph type="dt" sz="half" idx="10"/>
          </p:nvPr>
        </p:nvSpPr>
        <p:spPr/>
        <p:txBody>
          <a:bodyPr/>
          <a:lstStyle/>
          <a:p>
            <a:fld id="{620DF66A-41E6-4E27-A1DB-72F4787727EB}" type="datetimeFigureOut">
              <a:rPr lang="en-US" smtClean="0"/>
              <a:t>11/4/2024</a:t>
            </a:fld>
            <a:endParaRPr lang="en-US"/>
          </a:p>
        </p:txBody>
      </p:sp>
      <p:sp>
        <p:nvSpPr>
          <p:cNvPr id="3" name="Footer Placeholder 2">
            <a:extLst>
              <a:ext uri="{FF2B5EF4-FFF2-40B4-BE49-F238E27FC236}">
                <a16:creationId xmlns:a16="http://schemas.microsoft.com/office/drawing/2014/main" id="{6BDED0DE-4754-AF57-8F66-0636B66EE7E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3D75F24-100E-9104-625A-A7C10F2A6502}"/>
              </a:ext>
            </a:extLst>
          </p:cNvPr>
          <p:cNvSpPr>
            <a:spLocks noGrp="1"/>
          </p:cNvSpPr>
          <p:nvPr>
            <p:ph type="sldNum" sz="quarter" idx="12"/>
          </p:nvPr>
        </p:nvSpPr>
        <p:spPr/>
        <p:txBody>
          <a:bodyPr/>
          <a:lstStyle/>
          <a:p>
            <a:fld id="{EA9B9CA8-DD53-44BD-B014-CA665E839861}" type="slidenum">
              <a:rPr lang="en-US" smtClean="0"/>
              <a:t>‹#›</a:t>
            </a:fld>
            <a:endParaRPr lang="en-US"/>
          </a:p>
        </p:txBody>
      </p:sp>
    </p:spTree>
    <p:extLst>
      <p:ext uri="{BB962C8B-B14F-4D97-AF65-F5344CB8AC3E}">
        <p14:creationId xmlns:p14="http://schemas.microsoft.com/office/powerpoint/2010/main" val="22163666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1852F3-BC5A-0C11-8341-401E0D97326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E727F7-1821-1F1F-03E2-13D2AE10546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8A387AC-CC09-B00D-AA68-5EE013AB0F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24C9E17-4DBF-CD53-A621-373ED975ABCC}"/>
              </a:ext>
            </a:extLst>
          </p:cNvPr>
          <p:cNvSpPr>
            <a:spLocks noGrp="1"/>
          </p:cNvSpPr>
          <p:nvPr>
            <p:ph type="dt" sz="half" idx="10"/>
          </p:nvPr>
        </p:nvSpPr>
        <p:spPr/>
        <p:txBody>
          <a:bodyPr/>
          <a:lstStyle/>
          <a:p>
            <a:fld id="{620DF66A-41E6-4E27-A1DB-72F4787727EB}" type="datetimeFigureOut">
              <a:rPr lang="en-US" smtClean="0"/>
              <a:t>11/4/2024</a:t>
            </a:fld>
            <a:endParaRPr lang="en-US"/>
          </a:p>
        </p:txBody>
      </p:sp>
      <p:sp>
        <p:nvSpPr>
          <p:cNvPr id="6" name="Footer Placeholder 5">
            <a:extLst>
              <a:ext uri="{FF2B5EF4-FFF2-40B4-BE49-F238E27FC236}">
                <a16:creationId xmlns:a16="http://schemas.microsoft.com/office/drawing/2014/main" id="{F8D104DA-1EE2-DED6-885D-8D29D349427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3DA736-AC62-80A2-B86A-CF870022842B}"/>
              </a:ext>
            </a:extLst>
          </p:cNvPr>
          <p:cNvSpPr>
            <a:spLocks noGrp="1"/>
          </p:cNvSpPr>
          <p:nvPr>
            <p:ph type="sldNum" sz="quarter" idx="12"/>
          </p:nvPr>
        </p:nvSpPr>
        <p:spPr/>
        <p:txBody>
          <a:bodyPr/>
          <a:lstStyle/>
          <a:p>
            <a:fld id="{EA9B9CA8-DD53-44BD-B014-CA665E839861}" type="slidenum">
              <a:rPr lang="en-US" smtClean="0"/>
              <a:t>‹#›</a:t>
            </a:fld>
            <a:endParaRPr lang="en-US"/>
          </a:p>
        </p:txBody>
      </p:sp>
    </p:spTree>
    <p:extLst>
      <p:ext uri="{BB962C8B-B14F-4D97-AF65-F5344CB8AC3E}">
        <p14:creationId xmlns:p14="http://schemas.microsoft.com/office/powerpoint/2010/main" val="12488628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C44D3-0AEC-644C-632A-7FB02402DD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1EBA0B3-5F45-27D6-0AAE-3DD303939F6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E7E3521-0805-FD3F-1E60-5BA04D6643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FADFB4F-72D8-1B73-C334-0EDF6B5C52A0}"/>
              </a:ext>
            </a:extLst>
          </p:cNvPr>
          <p:cNvSpPr>
            <a:spLocks noGrp="1"/>
          </p:cNvSpPr>
          <p:nvPr>
            <p:ph type="dt" sz="half" idx="10"/>
          </p:nvPr>
        </p:nvSpPr>
        <p:spPr/>
        <p:txBody>
          <a:bodyPr/>
          <a:lstStyle/>
          <a:p>
            <a:fld id="{620DF66A-41E6-4E27-A1DB-72F4787727EB}" type="datetimeFigureOut">
              <a:rPr lang="en-US" smtClean="0"/>
              <a:t>11/4/2024</a:t>
            </a:fld>
            <a:endParaRPr lang="en-US"/>
          </a:p>
        </p:txBody>
      </p:sp>
      <p:sp>
        <p:nvSpPr>
          <p:cNvPr id="6" name="Footer Placeholder 5">
            <a:extLst>
              <a:ext uri="{FF2B5EF4-FFF2-40B4-BE49-F238E27FC236}">
                <a16:creationId xmlns:a16="http://schemas.microsoft.com/office/drawing/2014/main" id="{17B6148E-FB23-228A-0375-A2E7B29E5A4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18C7B2-3510-70FC-7094-6C853D654D5C}"/>
              </a:ext>
            </a:extLst>
          </p:cNvPr>
          <p:cNvSpPr>
            <a:spLocks noGrp="1"/>
          </p:cNvSpPr>
          <p:nvPr>
            <p:ph type="sldNum" sz="quarter" idx="12"/>
          </p:nvPr>
        </p:nvSpPr>
        <p:spPr/>
        <p:txBody>
          <a:bodyPr/>
          <a:lstStyle/>
          <a:p>
            <a:fld id="{EA9B9CA8-DD53-44BD-B014-CA665E839861}" type="slidenum">
              <a:rPr lang="en-US" smtClean="0"/>
              <a:t>‹#›</a:t>
            </a:fld>
            <a:endParaRPr lang="en-US"/>
          </a:p>
        </p:txBody>
      </p:sp>
    </p:spTree>
    <p:extLst>
      <p:ext uri="{BB962C8B-B14F-4D97-AF65-F5344CB8AC3E}">
        <p14:creationId xmlns:p14="http://schemas.microsoft.com/office/powerpoint/2010/main" val="7895057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315C074-82E9-BEB8-7C9F-F3FD4E24F1D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DEDD2A7-EEE2-634D-4107-8FDF5FCE54A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8A1EE6-65BE-A945-E135-C426EBDCEB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0DF66A-41E6-4E27-A1DB-72F4787727EB}" type="datetimeFigureOut">
              <a:rPr lang="en-US" smtClean="0"/>
              <a:t>11/4/2024</a:t>
            </a:fld>
            <a:endParaRPr lang="en-US"/>
          </a:p>
        </p:txBody>
      </p:sp>
      <p:sp>
        <p:nvSpPr>
          <p:cNvPr id="5" name="Footer Placeholder 4">
            <a:extLst>
              <a:ext uri="{FF2B5EF4-FFF2-40B4-BE49-F238E27FC236}">
                <a16:creationId xmlns:a16="http://schemas.microsoft.com/office/drawing/2014/main" id="{16991F9C-7670-56E8-8B01-43CA4DFDB2C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F26241B-A0FB-0204-757D-61A6663AC38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9B9CA8-DD53-44BD-B014-CA665E839861}" type="slidenum">
              <a:rPr lang="en-US" smtClean="0"/>
              <a:t>‹#›</a:t>
            </a:fld>
            <a:endParaRPr lang="en-US"/>
          </a:p>
        </p:txBody>
      </p:sp>
    </p:spTree>
    <p:extLst>
      <p:ext uri="{BB962C8B-B14F-4D97-AF65-F5344CB8AC3E}">
        <p14:creationId xmlns:p14="http://schemas.microsoft.com/office/powerpoint/2010/main" val="28744025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pn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png"/><Relationship Id="rId5" Type="http://schemas.microsoft.com/office/2007/relationships/hdphoto" Target="../media/hdphoto1.wdp"/><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png"/><Relationship Id="rId5" Type="http://schemas.microsoft.com/office/2007/relationships/hdphoto" Target="../media/hdphoto1.wdp"/><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pn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3C76454-885B-31A0-BB9E-FBACCD54B5E6}"/>
              </a:ext>
            </a:extLst>
          </p:cNvPr>
          <p:cNvSpPr/>
          <p:nvPr/>
        </p:nvSpPr>
        <p:spPr>
          <a:xfrm>
            <a:off x="0" y="556202"/>
            <a:ext cx="12192000" cy="792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2" name="Title 1"/>
          <p:cNvSpPr>
            <a:spLocks noGrp="1"/>
          </p:cNvSpPr>
          <p:nvPr>
            <p:ph type="title"/>
          </p:nvPr>
        </p:nvSpPr>
        <p:spPr>
          <a:xfrm>
            <a:off x="1111146" y="2118575"/>
            <a:ext cx="9969708" cy="2163650"/>
          </a:xfrm>
        </p:spPr>
        <p:txBody>
          <a:bodyPr>
            <a:normAutofit/>
          </a:bodyPr>
          <a:lstStyle/>
          <a:p>
            <a:pPr>
              <a:lnSpc>
                <a:spcPct val="150000"/>
              </a:lnSpc>
              <a:spcAft>
                <a:spcPts val="1200"/>
              </a:spcAft>
            </a:pPr>
            <a:r>
              <a:rPr lang="en-US" sz="4800" dirty="0">
                <a:latin typeface="Gill Sans Nova SemiBold" panose="020B0702020204020203" pitchFamily="34" charset="-128"/>
                <a:ea typeface="Gill Sans Nova SemiBold" panose="020B0702020204020203" pitchFamily="34" charset="-128"/>
                <a:cs typeface="Gill Sans Nova SemiBold" panose="020B0702020204020203" pitchFamily="34" charset="-128"/>
              </a:rPr>
              <a:t>Winterization Strategy 2024-25</a:t>
            </a:r>
            <a:br>
              <a:rPr lang="en-US" sz="5300" dirty="0">
                <a:latin typeface="Gill Sans Nova SemiBold" panose="020B0702020204020203" pitchFamily="34" charset="-128"/>
                <a:ea typeface="Gill Sans Nova SemiBold" panose="020B0702020204020203" pitchFamily="34" charset="-128"/>
                <a:cs typeface="Gill Sans Nova SemiBold" panose="020B0702020204020203" pitchFamily="34" charset="-128"/>
              </a:rPr>
            </a:br>
            <a:r>
              <a:rPr lang="en-US" sz="3200" dirty="0">
                <a:latin typeface="Gill Sans Nova SemiBold" panose="020B0702020204020203" pitchFamily="34" charset="-128"/>
                <a:ea typeface="Gill Sans Nova SemiBold" panose="020B0702020204020203" pitchFamily="34" charset="-128"/>
                <a:cs typeface="Gill Sans Nova SemiBold" panose="020B0702020204020203" pitchFamily="34" charset="-128"/>
              </a:rPr>
              <a:t>Shelter NFIs &amp; CCCM Sector Pakistan</a:t>
            </a:r>
            <a:endParaRPr lang="en-US" sz="3200" b="1" dirty="0">
              <a:latin typeface="Gill Sans Nova SemiBold" panose="020B0702020204020203" pitchFamily="34" charset="-128"/>
              <a:ea typeface="Gill Sans Nova SemiBold" panose="020B0702020204020203" pitchFamily="34" charset="-128"/>
              <a:cs typeface="Gill Sans Nova SemiBold" panose="020B0702020204020203" pitchFamily="34" charset="-128"/>
            </a:endParaRPr>
          </a:p>
        </p:txBody>
      </p:sp>
      <p:sp>
        <p:nvSpPr>
          <p:cNvPr id="3" name="Subtitle 2"/>
          <p:cNvSpPr>
            <a:spLocks noGrp="1"/>
          </p:cNvSpPr>
          <p:nvPr>
            <p:ph type="body" idx="1"/>
          </p:nvPr>
        </p:nvSpPr>
        <p:spPr>
          <a:xfrm>
            <a:off x="1111146" y="4565559"/>
            <a:ext cx="9969708" cy="631067"/>
          </a:xfrm>
        </p:spPr>
        <p:txBody>
          <a:bodyPr>
            <a:normAutofit/>
          </a:bodyPr>
          <a:lstStyle/>
          <a:p>
            <a:r>
              <a:rPr lang="en-US" sz="2800" i="0" dirty="0">
                <a:latin typeface="Gill Sans Nova Book" panose="020B0502020204020203" pitchFamily="34" charset="-128"/>
                <a:ea typeface="Gill Sans Nova Book" panose="020B0502020204020203" pitchFamily="34" charset="-128"/>
                <a:cs typeface="Gill Sans Nova Book" panose="020B0502020204020203" pitchFamily="34" charset="-128"/>
              </a:rPr>
              <a:t>October 2024</a:t>
            </a:r>
          </a:p>
        </p:txBody>
      </p:sp>
      <p:grpSp>
        <p:nvGrpSpPr>
          <p:cNvPr id="11" name="Group 10">
            <a:extLst>
              <a:ext uri="{FF2B5EF4-FFF2-40B4-BE49-F238E27FC236}">
                <a16:creationId xmlns:a16="http://schemas.microsoft.com/office/drawing/2014/main" id="{260221CA-A3FC-8FAC-981B-505D5EE4016E}"/>
              </a:ext>
            </a:extLst>
          </p:cNvPr>
          <p:cNvGrpSpPr/>
          <p:nvPr/>
        </p:nvGrpSpPr>
        <p:grpSpPr>
          <a:xfrm>
            <a:off x="1815352" y="585701"/>
            <a:ext cx="8574174" cy="720000"/>
            <a:chOff x="1626876" y="288476"/>
            <a:chExt cx="8574174" cy="720000"/>
          </a:xfrm>
        </p:grpSpPr>
        <p:pic>
          <p:nvPicPr>
            <p:cNvPr id="12" name="Picture 11" descr="A group of people silhouettes&#10;&#10;Description automatically generated">
              <a:extLst>
                <a:ext uri="{FF2B5EF4-FFF2-40B4-BE49-F238E27FC236}">
                  <a16:creationId xmlns:a16="http://schemas.microsoft.com/office/drawing/2014/main" id="{E4A6CEE7-5FA8-24C5-2D5C-27FC540DFF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0856" y="344010"/>
              <a:ext cx="1571309" cy="640080"/>
            </a:xfrm>
            <a:prstGeom prst="rect">
              <a:avLst/>
            </a:prstGeom>
          </p:spPr>
        </p:pic>
        <p:pic>
          <p:nvPicPr>
            <p:cNvPr id="13" name="Picture 12" descr="A blue and black logo&#10;&#10;Description automatically generated">
              <a:extLst>
                <a:ext uri="{FF2B5EF4-FFF2-40B4-BE49-F238E27FC236}">
                  <a16:creationId xmlns:a16="http://schemas.microsoft.com/office/drawing/2014/main" id="{A71511A1-6067-85E7-BD28-386B9A2E70F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26876" y="344010"/>
              <a:ext cx="1696744" cy="640080"/>
            </a:xfrm>
            <a:prstGeom prst="rect">
              <a:avLst/>
            </a:prstGeom>
          </p:spPr>
        </p:pic>
        <p:pic>
          <p:nvPicPr>
            <p:cNvPr id="14" name="Picture 13">
              <a:extLst>
                <a:ext uri="{FF2B5EF4-FFF2-40B4-BE49-F238E27FC236}">
                  <a16:creationId xmlns:a16="http://schemas.microsoft.com/office/drawing/2014/main" id="{18456A29-26E2-1E52-B9C0-8115D6997E6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29402" y="288476"/>
              <a:ext cx="2671648" cy="720000"/>
            </a:xfrm>
            <a:prstGeom prst="rect">
              <a:avLst/>
            </a:prstGeom>
          </p:spPr>
        </p:pic>
      </p:grpSp>
    </p:spTree>
    <p:extLst>
      <p:ext uri="{BB962C8B-B14F-4D97-AF65-F5344CB8AC3E}">
        <p14:creationId xmlns:p14="http://schemas.microsoft.com/office/powerpoint/2010/main" val="28641831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1C19C-F7D8-BD99-B48A-9AB63483624E}"/>
              </a:ext>
            </a:extLst>
          </p:cNvPr>
          <p:cNvSpPr>
            <a:spLocks noGrp="1"/>
          </p:cNvSpPr>
          <p:nvPr>
            <p:ph type="title"/>
          </p:nvPr>
        </p:nvSpPr>
        <p:spPr>
          <a:xfrm>
            <a:off x="127115" y="70870"/>
            <a:ext cx="9773969" cy="611518"/>
          </a:xfrm>
        </p:spPr>
        <p:txBody>
          <a:bodyPr>
            <a:normAutofit/>
          </a:bodyPr>
          <a:lstStyle/>
          <a:p>
            <a:pPr>
              <a:lnSpc>
                <a:spcPct val="90000"/>
              </a:lnSpc>
            </a:pPr>
            <a:r>
              <a:rPr lang="en-US" sz="1800" dirty="0">
                <a:solidFill>
                  <a:srgbClr val="EBEBEB"/>
                </a:solidFill>
              </a:rPr>
              <a:t>Winter_Contingency_Stock_Mapping_2024-25</a:t>
            </a:r>
          </a:p>
        </p:txBody>
      </p:sp>
      <p:pic>
        <p:nvPicPr>
          <p:cNvPr id="4" name="Picture 3" descr="Logo&#10;&#10;Description automatically generated">
            <a:extLst>
              <a:ext uri="{FF2B5EF4-FFF2-40B4-BE49-F238E27FC236}">
                <a16:creationId xmlns:a16="http://schemas.microsoft.com/office/drawing/2014/main" id="{A22AE779-19F4-781A-0BC5-0718F8FF0D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115" y="7174523"/>
            <a:ext cx="1026436" cy="600721"/>
          </a:xfrm>
          <a:prstGeom prst="rect">
            <a:avLst/>
          </a:prstGeom>
        </p:spPr>
      </p:pic>
      <p:pic>
        <p:nvPicPr>
          <p:cNvPr id="6" name="Picture 5" descr="Logo&#10;&#10;Description automatically generated">
            <a:extLst>
              <a:ext uri="{FF2B5EF4-FFF2-40B4-BE49-F238E27FC236}">
                <a16:creationId xmlns:a16="http://schemas.microsoft.com/office/drawing/2014/main" id="{6B6EB9B1-F876-ABFE-AB91-3A40A09B26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6094" y="6307183"/>
            <a:ext cx="1067106" cy="550817"/>
          </a:xfrm>
          <a:prstGeom prst="rect">
            <a:avLst/>
          </a:prstGeom>
        </p:spPr>
      </p:pic>
      <p:graphicFrame>
        <p:nvGraphicFramePr>
          <p:cNvPr id="5" name="Table 4">
            <a:extLst>
              <a:ext uri="{FF2B5EF4-FFF2-40B4-BE49-F238E27FC236}">
                <a16:creationId xmlns:a16="http://schemas.microsoft.com/office/drawing/2014/main" id="{BBAF6F95-42B2-D72B-FE83-A139703F4A28}"/>
              </a:ext>
            </a:extLst>
          </p:cNvPr>
          <p:cNvGraphicFramePr>
            <a:graphicFrameLocks noGrp="1"/>
          </p:cNvGraphicFramePr>
          <p:nvPr>
            <p:extLst>
              <p:ext uri="{D42A27DB-BD31-4B8C-83A1-F6EECF244321}">
                <p14:modId xmlns:p14="http://schemas.microsoft.com/office/powerpoint/2010/main" val="1843487770"/>
              </p:ext>
            </p:extLst>
          </p:nvPr>
        </p:nvGraphicFramePr>
        <p:xfrm>
          <a:off x="127115" y="596419"/>
          <a:ext cx="11828323" cy="5811746"/>
        </p:xfrm>
        <a:graphic>
          <a:graphicData uri="http://schemas.openxmlformats.org/drawingml/2006/table">
            <a:tbl>
              <a:tblPr firstRow="1" bandRow="1">
                <a:tableStyleId>{5C22544A-7EE6-4342-B048-85BDC9FD1C3A}</a:tableStyleId>
              </a:tblPr>
              <a:tblGrid>
                <a:gridCol w="2243972">
                  <a:extLst>
                    <a:ext uri="{9D8B030D-6E8A-4147-A177-3AD203B41FA5}">
                      <a16:colId xmlns:a16="http://schemas.microsoft.com/office/drawing/2014/main" val="260057161"/>
                    </a:ext>
                  </a:extLst>
                </a:gridCol>
                <a:gridCol w="3307701">
                  <a:extLst>
                    <a:ext uri="{9D8B030D-6E8A-4147-A177-3AD203B41FA5}">
                      <a16:colId xmlns:a16="http://schemas.microsoft.com/office/drawing/2014/main" val="1428258141"/>
                    </a:ext>
                  </a:extLst>
                </a:gridCol>
                <a:gridCol w="1234186">
                  <a:extLst>
                    <a:ext uri="{9D8B030D-6E8A-4147-A177-3AD203B41FA5}">
                      <a16:colId xmlns:a16="http://schemas.microsoft.com/office/drawing/2014/main" val="4010813222"/>
                    </a:ext>
                  </a:extLst>
                </a:gridCol>
                <a:gridCol w="899746">
                  <a:extLst>
                    <a:ext uri="{9D8B030D-6E8A-4147-A177-3AD203B41FA5}">
                      <a16:colId xmlns:a16="http://schemas.microsoft.com/office/drawing/2014/main" val="3065775494"/>
                    </a:ext>
                  </a:extLst>
                </a:gridCol>
                <a:gridCol w="1139248">
                  <a:extLst>
                    <a:ext uri="{9D8B030D-6E8A-4147-A177-3AD203B41FA5}">
                      <a16:colId xmlns:a16="http://schemas.microsoft.com/office/drawing/2014/main" val="2183388250"/>
                    </a:ext>
                  </a:extLst>
                </a:gridCol>
                <a:gridCol w="1061572">
                  <a:extLst>
                    <a:ext uri="{9D8B030D-6E8A-4147-A177-3AD203B41FA5}">
                      <a16:colId xmlns:a16="http://schemas.microsoft.com/office/drawing/2014/main" val="478366403"/>
                    </a:ext>
                  </a:extLst>
                </a:gridCol>
                <a:gridCol w="923481">
                  <a:extLst>
                    <a:ext uri="{9D8B030D-6E8A-4147-A177-3AD203B41FA5}">
                      <a16:colId xmlns:a16="http://schemas.microsoft.com/office/drawing/2014/main" val="3619660865"/>
                    </a:ext>
                  </a:extLst>
                </a:gridCol>
                <a:gridCol w="1018417">
                  <a:extLst>
                    <a:ext uri="{9D8B030D-6E8A-4147-A177-3AD203B41FA5}">
                      <a16:colId xmlns:a16="http://schemas.microsoft.com/office/drawing/2014/main" val="4242630048"/>
                    </a:ext>
                  </a:extLst>
                </a:gridCol>
              </a:tblGrid>
              <a:tr h="560460">
                <a:tc>
                  <a:txBody>
                    <a:bodyPr/>
                    <a:lstStyle/>
                    <a:p>
                      <a:pPr algn="l" fontAlgn="b"/>
                      <a:r>
                        <a:rPr lang="en-US" sz="1400" u="none" strike="noStrike" dirty="0">
                          <a:effectLst/>
                          <a:latin typeface="Calibri" panose="020F0502020204030204" pitchFamily="34" charset="0"/>
                          <a:cs typeface="Calibri" panose="020F0502020204030204" pitchFamily="34" charset="0"/>
                        </a:rPr>
                        <a:t>Organization Name:</a:t>
                      </a:r>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4898" marR="4898" marT="4898" marB="0" anchor="b"/>
                </a:tc>
                <a:tc>
                  <a:txBody>
                    <a:bodyPr/>
                    <a:lstStyle/>
                    <a:p>
                      <a:pPr algn="l" fontAlgn="b"/>
                      <a:r>
                        <a:rPr lang="en-US" sz="1400" u="none" strike="noStrike" dirty="0">
                          <a:effectLst/>
                          <a:latin typeface="Calibri" panose="020F0502020204030204" pitchFamily="34" charset="0"/>
                          <a:cs typeface="Calibri" panose="020F0502020204030204" pitchFamily="34" charset="0"/>
                        </a:rPr>
                        <a:t>Stock Location:</a:t>
                      </a:r>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4898" marR="4898" marT="4898" marB="0" anchor="b"/>
                </a:tc>
                <a:tc>
                  <a:txBody>
                    <a:bodyPr/>
                    <a:lstStyle/>
                    <a:p>
                      <a:pPr algn="l" fontAlgn="b"/>
                      <a:r>
                        <a:rPr lang="en-US" sz="1400" u="none" strike="noStrike" dirty="0">
                          <a:effectLst/>
                          <a:latin typeface="Calibri" panose="020F0502020204030204" pitchFamily="34" charset="0"/>
                          <a:cs typeface="Calibri" panose="020F0502020204030204" pitchFamily="34" charset="0"/>
                        </a:rPr>
                        <a:t>Number of Sleeping Mats:</a:t>
                      </a:r>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4898" marR="4898" marT="4898" marB="0" anchor="b"/>
                </a:tc>
                <a:tc>
                  <a:txBody>
                    <a:bodyPr/>
                    <a:lstStyle/>
                    <a:p>
                      <a:pPr algn="l" fontAlgn="b"/>
                      <a:r>
                        <a:rPr lang="en-US" sz="1400" u="none" strike="noStrike" dirty="0">
                          <a:effectLst/>
                          <a:latin typeface="Calibri" panose="020F0502020204030204" pitchFamily="34" charset="0"/>
                          <a:cs typeface="Calibri" panose="020F0502020204030204" pitchFamily="34" charset="0"/>
                        </a:rPr>
                        <a:t>Number of Quilts:</a:t>
                      </a:r>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4898" marR="4898" marT="4898" marB="0" anchor="b"/>
                </a:tc>
                <a:tc>
                  <a:txBody>
                    <a:bodyPr/>
                    <a:lstStyle/>
                    <a:p>
                      <a:pPr algn="l" fontAlgn="b"/>
                      <a:r>
                        <a:rPr lang="en-US" sz="1400" u="none" strike="noStrike" dirty="0">
                          <a:effectLst/>
                          <a:latin typeface="Calibri" panose="020F0502020204030204" pitchFamily="34" charset="0"/>
                          <a:cs typeface="Calibri" panose="020F0502020204030204" pitchFamily="34" charset="0"/>
                        </a:rPr>
                        <a:t>Number of Warm Cloth:</a:t>
                      </a:r>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4898" marR="4898" marT="4898" marB="0" anchor="b"/>
                </a:tc>
                <a:tc>
                  <a:txBody>
                    <a:bodyPr/>
                    <a:lstStyle/>
                    <a:p>
                      <a:pPr algn="l" fontAlgn="b"/>
                      <a:r>
                        <a:rPr lang="en-US" sz="1400" u="none" strike="noStrike" dirty="0">
                          <a:effectLst/>
                          <a:latin typeface="Calibri" panose="020F0502020204030204" pitchFamily="34" charset="0"/>
                          <a:cs typeface="Calibri" panose="020F0502020204030204" pitchFamily="34" charset="0"/>
                        </a:rPr>
                        <a:t>Number of Winter Kit:</a:t>
                      </a:r>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4898" marR="4898" marT="4898" marB="0" anchor="b"/>
                </a:tc>
                <a:tc>
                  <a:txBody>
                    <a:bodyPr/>
                    <a:lstStyle/>
                    <a:p>
                      <a:pPr algn="l" fontAlgn="b"/>
                      <a:r>
                        <a:rPr lang="en-US" sz="1400" u="none" strike="noStrike" dirty="0">
                          <a:effectLst/>
                          <a:latin typeface="Calibri" panose="020F0502020204030204" pitchFamily="34" charset="0"/>
                          <a:cs typeface="Calibri" panose="020F0502020204030204" pitchFamily="34" charset="0"/>
                        </a:rPr>
                        <a:t>Number of Stoves:</a:t>
                      </a:r>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4898" marR="4898" marT="4898" marB="0" anchor="b"/>
                </a:tc>
                <a:tc>
                  <a:txBody>
                    <a:bodyPr/>
                    <a:lstStyle/>
                    <a:p>
                      <a:pPr algn="l" fontAlgn="b"/>
                      <a:r>
                        <a:rPr lang="en-US" sz="1400" u="none" strike="noStrike" dirty="0">
                          <a:effectLst/>
                          <a:latin typeface="Calibri" panose="020F0502020204030204" pitchFamily="34" charset="0"/>
                          <a:cs typeface="Calibri" panose="020F0502020204030204" pitchFamily="34" charset="0"/>
                        </a:rPr>
                        <a:t>Number of Blankets:</a:t>
                      </a:r>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4898" marR="4898" marT="4898" marB="0" anchor="b"/>
                </a:tc>
                <a:extLst>
                  <a:ext uri="{0D108BD9-81ED-4DB2-BD59-A6C34878D82A}">
                    <a16:rowId xmlns:a16="http://schemas.microsoft.com/office/drawing/2014/main" val="3641756348"/>
                  </a:ext>
                </a:extLst>
              </a:tr>
              <a:tr h="322665">
                <a:tc>
                  <a:txBody>
                    <a:bodyPr/>
                    <a:lstStyle/>
                    <a:p>
                      <a:pPr algn="l" fontAlgn="b"/>
                      <a:r>
                        <a:rPr lang="en-US" sz="1400" b="0" i="0" u="none" strike="noStrike" dirty="0">
                          <a:solidFill>
                            <a:srgbClr val="000000"/>
                          </a:solidFill>
                          <a:effectLst/>
                          <a:latin typeface="Calibri" panose="020F0502020204030204" pitchFamily="34" charset="0"/>
                          <a:cs typeface="Calibri" panose="020F0502020204030204" pitchFamily="34" charset="0"/>
                        </a:rPr>
                        <a:t>Muslim Hands </a:t>
                      </a:r>
                    </a:p>
                  </a:txBody>
                  <a:tcPr marL="9525" marR="9525" marT="9525" marB="0" anchor="b"/>
                </a:tc>
                <a:tc>
                  <a:txBody>
                    <a:bodyPr/>
                    <a:lstStyle/>
                    <a:p>
                      <a:pPr algn="l" fontAlgn="b"/>
                      <a:r>
                        <a:rPr lang="en-US" sz="1400" b="0" i="0" u="none" strike="noStrike" dirty="0" err="1">
                          <a:solidFill>
                            <a:srgbClr val="000000"/>
                          </a:solidFill>
                          <a:effectLst/>
                          <a:latin typeface="Calibri" panose="020F0502020204030204" pitchFamily="34" charset="0"/>
                          <a:cs typeface="Calibri" panose="020F0502020204030204" pitchFamily="34" charset="0"/>
                        </a:rPr>
                        <a:t>Rawlakot</a:t>
                      </a:r>
                      <a:r>
                        <a:rPr lang="en-US" sz="1400" b="0" i="0" u="none" strike="noStrike" dirty="0">
                          <a:solidFill>
                            <a:srgbClr val="000000"/>
                          </a:solidFill>
                          <a:effectLst/>
                          <a:latin typeface="Calibri" panose="020F0502020204030204" pitchFamily="34" charset="0"/>
                          <a:cs typeface="Calibri" panose="020F0502020204030204" pitchFamily="34" charset="0"/>
                        </a:rPr>
                        <a:t>, Kashmir</a:t>
                      </a:r>
                    </a:p>
                  </a:txBody>
                  <a:tcPr marL="9525" marR="9525" marT="9525" marB="0" anchor="b"/>
                </a:tc>
                <a:tc>
                  <a:txBody>
                    <a:bodyPr/>
                    <a:lstStyle/>
                    <a:p>
                      <a:pPr algn="l" fontAlgn="b"/>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l" fontAlgn="b"/>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l" fontAlgn="b"/>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r" fontAlgn="b"/>
                      <a:r>
                        <a:rPr lang="en-US" sz="1400" b="0" i="0" u="none" strike="noStrike">
                          <a:solidFill>
                            <a:srgbClr val="000000"/>
                          </a:solidFill>
                          <a:effectLst/>
                          <a:latin typeface="Calibri" panose="020F0502020204030204" pitchFamily="34" charset="0"/>
                          <a:cs typeface="Calibri" panose="020F0502020204030204" pitchFamily="34" charset="0"/>
                        </a:rPr>
                        <a:t>600</a:t>
                      </a:r>
                    </a:p>
                  </a:txBody>
                  <a:tcPr marL="9525" marR="9525" marT="9525" marB="0" anchor="b"/>
                </a:tc>
                <a:tc>
                  <a:txBody>
                    <a:bodyPr/>
                    <a:lstStyle/>
                    <a:p>
                      <a:pPr algn="l" fontAlgn="b"/>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l" fontAlgn="b"/>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tc>
                <a:extLst>
                  <a:ext uri="{0D108BD9-81ED-4DB2-BD59-A6C34878D82A}">
                    <a16:rowId xmlns:a16="http://schemas.microsoft.com/office/drawing/2014/main" val="3646025573"/>
                  </a:ext>
                </a:extLst>
              </a:tr>
              <a:tr h="292386">
                <a:tc>
                  <a:txBody>
                    <a:bodyPr/>
                    <a:lstStyle/>
                    <a:p>
                      <a:pPr algn="l" fontAlgn="b"/>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l" fontAlgn="b"/>
                      <a:r>
                        <a:rPr lang="en-US" sz="1400" b="0" i="0" u="none" strike="noStrike">
                          <a:solidFill>
                            <a:srgbClr val="000000"/>
                          </a:solidFill>
                          <a:effectLst/>
                          <a:latin typeface="Calibri" panose="020F0502020204030204" pitchFamily="34" charset="0"/>
                          <a:cs typeface="Calibri" panose="020F0502020204030204" pitchFamily="34" charset="0"/>
                        </a:rPr>
                        <a:t>Swat-KP</a:t>
                      </a:r>
                    </a:p>
                  </a:txBody>
                  <a:tcPr marL="9525" marR="9525" marT="9525" marB="0" anchor="b"/>
                </a:tc>
                <a:tc>
                  <a:txBody>
                    <a:bodyPr/>
                    <a:lstStyle/>
                    <a:p>
                      <a:pPr algn="l" fontAlgn="b"/>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l" fontAlgn="b"/>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l" fontAlgn="b"/>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r" fontAlgn="b"/>
                      <a:r>
                        <a:rPr lang="en-US" sz="1400" b="0" i="0" u="none" strike="noStrike">
                          <a:solidFill>
                            <a:srgbClr val="000000"/>
                          </a:solidFill>
                          <a:effectLst/>
                          <a:latin typeface="Calibri" panose="020F0502020204030204" pitchFamily="34" charset="0"/>
                          <a:cs typeface="Calibri" panose="020F0502020204030204" pitchFamily="34" charset="0"/>
                        </a:rPr>
                        <a:t>300</a:t>
                      </a:r>
                    </a:p>
                  </a:txBody>
                  <a:tcPr marL="9525" marR="9525" marT="9525" marB="0" anchor="b"/>
                </a:tc>
                <a:tc>
                  <a:txBody>
                    <a:bodyPr/>
                    <a:lstStyle/>
                    <a:p>
                      <a:pPr algn="l" fontAlgn="b"/>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l" fontAlgn="b"/>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tc>
                <a:extLst>
                  <a:ext uri="{0D108BD9-81ED-4DB2-BD59-A6C34878D82A}">
                    <a16:rowId xmlns:a16="http://schemas.microsoft.com/office/drawing/2014/main" val="749246188"/>
                  </a:ext>
                </a:extLst>
              </a:tr>
              <a:tr h="292386">
                <a:tc>
                  <a:txBody>
                    <a:bodyPr/>
                    <a:lstStyle/>
                    <a:p>
                      <a:pPr algn="l" fontAlgn="b"/>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l" fontAlgn="b"/>
                      <a:r>
                        <a:rPr lang="en-US" sz="1400" b="0" i="0" u="none" strike="noStrike" dirty="0">
                          <a:solidFill>
                            <a:srgbClr val="000000"/>
                          </a:solidFill>
                          <a:effectLst/>
                          <a:latin typeface="Calibri" panose="020F0502020204030204" pitchFamily="34" charset="0"/>
                          <a:cs typeface="Calibri" panose="020F0502020204030204" pitchFamily="34" charset="0"/>
                        </a:rPr>
                        <a:t>Ziarat &amp; Kan </a:t>
                      </a:r>
                      <a:r>
                        <a:rPr lang="en-US" sz="1400" b="0" i="0" u="none" strike="noStrike" dirty="0" err="1">
                          <a:solidFill>
                            <a:srgbClr val="000000"/>
                          </a:solidFill>
                          <a:effectLst/>
                          <a:latin typeface="Calibri" panose="020F0502020204030204" pitchFamily="34" charset="0"/>
                          <a:cs typeface="Calibri" panose="020F0502020204030204" pitchFamily="34" charset="0"/>
                        </a:rPr>
                        <a:t>mehtarzai</a:t>
                      </a:r>
                      <a:r>
                        <a:rPr lang="en-US" sz="1400" b="0" i="0" u="none" strike="noStrike" dirty="0">
                          <a:solidFill>
                            <a:srgbClr val="000000"/>
                          </a:solidFill>
                          <a:effectLst/>
                          <a:latin typeface="Calibri" panose="020F0502020204030204" pitchFamily="34" charset="0"/>
                          <a:cs typeface="Calibri" panose="020F0502020204030204" pitchFamily="34" charset="0"/>
                        </a:rPr>
                        <a:t>, Baluchistan</a:t>
                      </a:r>
                    </a:p>
                  </a:txBody>
                  <a:tcPr marL="9525" marR="9525" marT="9525" marB="0" anchor="b"/>
                </a:tc>
                <a:tc>
                  <a:txBody>
                    <a:bodyPr/>
                    <a:lstStyle/>
                    <a:p>
                      <a:pPr algn="l" fontAlgn="b"/>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l" fontAlgn="b"/>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l" fontAlgn="b"/>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r" fontAlgn="b"/>
                      <a:r>
                        <a:rPr lang="en-US" sz="1400" b="0" i="0" u="none" strike="noStrike">
                          <a:solidFill>
                            <a:srgbClr val="000000"/>
                          </a:solidFill>
                          <a:effectLst/>
                          <a:latin typeface="Calibri" panose="020F0502020204030204" pitchFamily="34" charset="0"/>
                          <a:cs typeface="Calibri" panose="020F0502020204030204" pitchFamily="34" charset="0"/>
                        </a:rPr>
                        <a:t>300</a:t>
                      </a:r>
                    </a:p>
                  </a:txBody>
                  <a:tcPr marL="9525" marR="9525" marT="9525" marB="0" anchor="b"/>
                </a:tc>
                <a:tc>
                  <a:txBody>
                    <a:bodyPr/>
                    <a:lstStyle/>
                    <a:p>
                      <a:pPr algn="l" fontAlgn="b"/>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r" fontAlgn="b"/>
                      <a:r>
                        <a:rPr lang="en-US" sz="1400" b="0" i="0" u="none" strike="noStrike">
                          <a:solidFill>
                            <a:srgbClr val="000000"/>
                          </a:solidFill>
                          <a:effectLst/>
                          <a:latin typeface="Calibri" panose="020F0502020204030204" pitchFamily="34" charset="0"/>
                          <a:cs typeface="Calibri" panose="020F0502020204030204" pitchFamily="34" charset="0"/>
                        </a:rPr>
                        <a:t>1600</a:t>
                      </a:r>
                    </a:p>
                  </a:txBody>
                  <a:tcPr marL="9525" marR="9525" marT="9525" marB="0" anchor="b"/>
                </a:tc>
                <a:extLst>
                  <a:ext uri="{0D108BD9-81ED-4DB2-BD59-A6C34878D82A}">
                    <a16:rowId xmlns:a16="http://schemas.microsoft.com/office/drawing/2014/main" val="3389721112"/>
                  </a:ext>
                </a:extLst>
              </a:tr>
              <a:tr h="292386">
                <a:tc>
                  <a:txBody>
                    <a:bodyPr/>
                    <a:lstStyle/>
                    <a:p>
                      <a:pPr algn="l" fontAlgn="b"/>
                      <a:r>
                        <a:rPr lang="en-US" sz="1400" b="0" i="0" u="none" strike="noStrike">
                          <a:solidFill>
                            <a:srgbClr val="000000"/>
                          </a:solidFill>
                          <a:effectLst/>
                          <a:latin typeface="Calibri" panose="020F0502020204030204" pitchFamily="34" charset="0"/>
                          <a:cs typeface="Calibri" panose="020F0502020204030204" pitchFamily="34" charset="0"/>
                        </a:rPr>
                        <a:t>Muslim Aid </a:t>
                      </a:r>
                    </a:p>
                  </a:txBody>
                  <a:tcPr marL="9525" marR="9525" marT="9525" marB="0" anchor="b"/>
                </a:tc>
                <a:tc>
                  <a:txBody>
                    <a:bodyPr/>
                    <a:lstStyle/>
                    <a:p>
                      <a:pPr algn="l" fontAlgn="b"/>
                      <a:r>
                        <a:rPr lang="en-US" sz="1400" b="0" i="0" u="none" strike="noStrike">
                          <a:solidFill>
                            <a:srgbClr val="000000"/>
                          </a:solidFill>
                          <a:effectLst/>
                          <a:latin typeface="Calibri" panose="020F0502020204030204" pitchFamily="34" charset="0"/>
                          <a:cs typeface="Calibri" panose="020F0502020204030204" pitchFamily="34" charset="0"/>
                        </a:rPr>
                        <a:t>Chitral (upper &amp; lower) KPK</a:t>
                      </a:r>
                    </a:p>
                  </a:txBody>
                  <a:tcPr marL="9525" marR="9525" marT="9525" marB="0" anchor="b"/>
                </a:tc>
                <a:tc>
                  <a:txBody>
                    <a:bodyPr/>
                    <a:lstStyle/>
                    <a:p>
                      <a:pPr algn="r" fontAlgn="b"/>
                      <a:r>
                        <a:rPr lang="en-US" sz="1400" b="0" i="0" u="none" strike="noStrike" dirty="0">
                          <a:solidFill>
                            <a:srgbClr val="000000"/>
                          </a:solidFill>
                          <a:effectLst/>
                          <a:latin typeface="Calibri" panose="020F0502020204030204" pitchFamily="34" charset="0"/>
                          <a:cs typeface="Calibri" panose="020F0502020204030204" pitchFamily="34" charset="0"/>
                        </a:rPr>
                        <a:t>1600</a:t>
                      </a:r>
                    </a:p>
                  </a:txBody>
                  <a:tcPr marL="9525" marR="9525" marT="9525" marB="0" anchor="b"/>
                </a:tc>
                <a:tc>
                  <a:txBody>
                    <a:bodyPr/>
                    <a:lstStyle/>
                    <a:p>
                      <a:pPr algn="l" fontAlgn="b"/>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r" fontAlgn="b"/>
                      <a:r>
                        <a:rPr lang="en-US" sz="1400" b="0" i="0" u="none" strike="noStrike">
                          <a:solidFill>
                            <a:srgbClr val="000000"/>
                          </a:solidFill>
                          <a:effectLst/>
                          <a:latin typeface="Calibri" panose="020F0502020204030204" pitchFamily="34" charset="0"/>
                          <a:cs typeface="Calibri" panose="020F0502020204030204" pitchFamily="34" charset="0"/>
                        </a:rPr>
                        <a:t>800</a:t>
                      </a:r>
                    </a:p>
                  </a:txBody>
                  <a:tcPr marL="9525" marR="9525" marT="9525" marB="0" anchor="b"/>
                </a:tc>
                <a:tc>
                  <a:txBody>
                    <a:bodyPr/>
                    <a:lstStyle/>
                    <a:p>
                      <a:pPr algn="r" fontAlgn="b"/>
                      <a:r>
                        <a:rPr lang="en-US" sz="1400" b="0" i="0" u="none" strike="noStrike">
                          <a:solidFill>
                            <a:srgbClr val="000000"/>
                          </a:solidFill>
                          <a:effectLst/>
                          <a:latin typeface="Calibri" panose="020F0502020204030204" pitchFamily="34" charset="0"/>
                          <a:cs typeface="Calibri" panose="020F0502020204030204" pitchFamily="34" charset="0"/>
                        </a:rPr>
                        <a:t>800</a:t>
                      </a:r>
                    </a:p>
                  </a:txBody>
                  <a:tcPr marL="9525" marR="9525" marT="9525" marB="0" anchor="b"/>
                </a:tc>
                <a:tc>
                  <a:txBody>
                    <a:bodyPr/>
                    <a:lstStyle/>
                    <a:p>
                      <a:pPr algn="l" fontAlgn="b"/>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l" fontAlgn="b"/>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tc>
                <a:extLst>
                  <a:ext uri="{0D108BD9-81ED-4DB2-BD59-A6C34878D82A}">
                    <a16:rowId xmlns:a16="http://schemas.microsoft.com/office/drawing/2014/main" val="883650133"/>
                  </a:ext>
                </a:extLst>
              </a:tr>
              <a:tr h="486048">
                <a:tc>
                  <a:txBody>
                    <a:bodyPr/>
                    <a:lstStyle/>
                    <a:p>
                      <a:pPr algn="l" fontAlgn="b"/>
                      <a:r>
                        <a:rPr lang="en-US" sz="1400" b="0" i="0" u="none" strike="noStrike">
                          <a:solidFill>
                            <a:srgbClr val="000000"/>
                          </a:solidFill>
                          <a:effectLst/>
                          <a:latin typeface="Calibri" panose="020F0502020204030204" pitchFamily="34" charset="0"/>
                          <a:cs typeface="Calibri" panose="020F0502020204030204" pitchFamily="34" charset="0"/>
                        </a:rPr>
                        <a:t>National Integrated Development Association (NIDA-Pakistan)</a:t>
                      </a:r>
                    </a:p>
                  </a:txBody>
                  <a:tcPr marL="9525" marR="9525" marT="9525" marB="0" anchor="b"/>
                </a:tc>
                <a:tc>
                  <a:txBody>
                    <a:bodyPr/>
                    <a:lstStyle/>
                    <a:p>
                      <a:pPr algn="l" fontAlgn="b"/>
                      <a:r>
                        <a:rPr lang="en-US" sz="1400" b="0" i="0" u="none" strike="noStrike">
                          <a:solidFill>
                            <a:srgbClr val="000000"/>
                          </a:solidFill>
                          <a:effectLst/>
                          <a:latin typeface="Calibri" panose="020F0502020204030204" pitchFamily="34" charset="0"/>
                          <a:cs typeface="Calibri" panose="020F0502020204030204" pitchFamily="34" charset="0"/>
                        </a:rPr>
                        <a:t>Lower Chitral (will be procuring and will distribute in November 2024)</a:t>
                      </a:r>
                    </a:p>
                  </a:txBody>
                  <a:tcPr marL="9525" marR="9525" marT="9525" marB="0" anchor="b"/>
                </a:tc>
                <a:tc>
                  <a:txBody>
                    <a:bodyPr/>
                    <a:lstStyle/>
                    <a:p>
                      <a:pPr algn="l" fontAlgn="b"/>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l" fontAlgn="b"/>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r" fontAlgn="b"/>
                      <a:r>
                        <a:rPr lang="en-US" sz="1400" b="0" i="0" u="none" strike="noStrike">
                          <a:solidFill>
                            <a:srgbClr val="000000"/>
                          </a:solidFill>
                          <a:effectLst/>
                          <a:latin typeface="Calibri" panose="020F0502020204030204" pitchFamily="34" charset="0"/>
                          <a:cs typeface="Calibri" panose="020F0502020204030204" pitchFamily="34" charset="0"/>
                        </a:rPr>
                        <a:t>400</a:t>
                      </a:r>
                    </a:p>
                  </a:txBody>
                  <a:tcPr marL="9525" marR="9525" marT="9525" marB="0" anchor="b"/>
                </a:tc>
                <a:tc>
                  <a:txBody>
                    <a:bodyPr/>
                    <a:lstStyle/>
                    <a:p>
                      <a:pPr algn="r" fontAlgn="b"/>
                      <a:r>
                        <a:rPr lang="en-US" sz="1400" b="0" i="0" u="none" strike="noStrike">
                          <a:solidFill>
                            <a:srgbClr val="000000"/>
                          </a:solidFill>
                          <a:effectLst/>
                          <a:latin typeface="Calibri" panose="020F0502020204030204" pitchFamily="34" charset="0"/>
                          <a:cs typeface="Calibri" panose="020F0502020204030204" pitchFamily="34" charset="0"/>
                        </a:rPr>
                        <a:t>200</a:t>
                      </a:r>
                    </a:p>
                  </a:txBody>
                  <a:tcPr marL="9525" marR="9525" marT="9525" marB="0" anchor="b"/>
                </a:tc>
                <a:tc>
                  <a:txBody>
                    <a:bodyPr/>
                    <a:lstStyle/>
                    <a:p>
                      <a:pPr algn="l" fontAlgn="b"/>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r" fontAlgn="b"/>
                      <a:r>
                        <a:rPr lang="en-US" sz="1400" b="0" i="0" u="none" strike="noStrike">
                          <a:solidFill>
                            <a:srgbClr val="000000"/>
                          </a:solidFill>
                          <a:effectLst/>
                          <a:latin typeface="Calibri" panose="020F0502020204030204" pitchFamily="34" charset="0"/>
                          <a:cs typeface="Calibri" panose="020F0502020204030204" pitchFamily="34" charset="0"/>
                        </a:rPr>
                        <a:t>200</a:t>
                      </a:r>
                    </a:p>
                  </a:txBody>
                  <a:tcPr marL="9525" marR="9525" marT="9525" marB="0" anchor="b"/>
                </a:tc>
                <a:extLst>
                  <a:ext uri="{0D108BD9-81ED-4DB2-BD59-A6C34878D82A}">
                    <a16:rowId xmlns:a16="http://schemas.microsoft.com/office/drawing/2014/main" val="847688355"/>
                  </a:ext>
                </a:extLst>
              </a:tr>
              <a:tr h="486048">
                <a:tc>
                  <a:txBody>
                    <a:bodyPr/>
                    <a:lstStyle/>
                    <a:p>
                      <a:pPr algn="l" fontAlgn="b"/>
                      <a:r>
                        <a:rPr lang="en-US" sz="1400" b="0" i="0" u="none" strike="noStrike">
                          <a:solidFill>
                            <a:srgbClr val="000000"/>
                          </a:solidFill>
                          <a:effectLst/>
                          <a:latin typeface="Calibri" panose="020F0502020204030204" pitchFamily="34" charset="0"/>
                          <a:cs typeface="Calibri" panose="020F0502020204030204" pitchFamily="34" charset="0"/>
                        </a:rPr>
                        <a:t>Al Noor Welfare Organization</a:t>
                      </a:r>
                    </a:p>
                  </a:txBody>
                  <a:tcPr marL="9525" marR="9525" marT="9525" marB="0" anchor="b"/>
                </a:tc>
                <a:tc>
                  <a:txBody>
                    <a:bodyPr/>
                    <a:lstStyle/>
                    <a:p>
                      <a:pPr algn="l" fontAlgn="b"/>
                      <a:r>
                        <a:rPr lang="sv-SE" sz="1400" b="0" i="0" u="none" strike="noStrike">
                          <a:solidFill>
                            <a:srgbClr val="000000"/>
                          </a:solidFill>
                          <a:effectLst/>
                          <a:latin typeface="Calibri" panose="020F0502020204030204" pitchFamily="34" charset="0"/>
                          <a:cs typeface="Calibri" panose="020F0502020204030204" pitchFamily="34" charset="0"/>
                        </a:rPr>
                        <a:t>Sindh Larkana U/C Rasheed Wagan</a:t>
                      </a:r>
                    </a:p>
                  </a:txBody>
                  <a:tcPr marL="9525" marR="9525" marT="9525" marB="0" anchor="b"/>
                </a:tc>
                <a:tc>
                  <a:txBody>
                    <a:bodyPr/>
                    <a:lstStyle/>
                    <a:p>
                      <a:pPr algn="l" fontAlgn="b"/>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l" fontAlgn="b"/>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r" fontAlgn="b"/>
                      <a:r>
                        <a:rPr lang="en-US" sz="1400" b="0" i="0" u="none" strike="noStrike" dirty="0">
                          <a:solidFill>
                            <a:srgbClr val="000000"/>
                          </a:solidFill>
                          <a:effectLst/>
                          <a:latin typeface="Calibri" panose="020F0502020204030204" pitchFamily="34" charset="0"/>
                          <a:cs typeface="Calibri" panose="020F0502020204030204" pitchFamily="34" charset="0"/>
                        </a:rPr>
                        <a:t>70</a:t>
                      </a:r>
                    </a:p>
                  </a:txBody>
                  <a:tcPr marL="9525" marR="9525" marT="9525" marB="0" anchor="b"/>
                </a:tc>
                <a:tc>
                  <a:txBody>
                    <a:bodyPr/>
                    <a:lstStyle/>
                    <a:p>
                      <a:pPr algn="l" fontAlgn="b"/>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r" fontAlgn="b"/>
                      <a:r>
                        <a:rPr lang="en-US" sz="1400" b="0" i="0" u="none" strike="noStrike">
                          <a:solidFill>
                            <a:srgbClr val="000000"/>
                          </a:solidFill>
                          <a:effectLst/>
                          <a:latin typeface="Calibri" panose="020F0502020204030204" pitchFamily="34" charset="0"/>
                          <a:cs typeface="Calibri" panose="020F0502020204030204" pitchFamily="34" charset="0"/>
                        </a:rPr>
                        <a:t>70</a:t>
                      </a:r>
                    </a:p>
                  </a:txBody>
                  <a:tcPr marL="9525" marR="9525" marT="9525" marB="0" anchor="b"/>
                </a:tc>
                <a:tc>
                  <a:txBody>
                    <a:bodyPr/>
                    <a:lstStyle/>
                    <a:p>
                      <a:pPr algn="r" fontAlgn="b"/>
                      <a:r>
                        <a:rPr lang="en-US" sz="1400" b="0" i="0" u="none" strike="noStrike">
                          <a:solidFill>
                            <a:srgbClr val="000000"/>
                          </a:solidFill>
                          <a:effectLst/>
                          <a:latin typeface="Calibri" panose="020F0502020204030204" pitchFamily="34" charset="0"/>
                          <a:cs typeface="Calibri" panose="020F0502020204030204" pitchFamily="34" charset="0"/>
                        </a:rPr>
                        <a:t>70</a:t>
                      </a:r>
                    </a:p>
                  </a:txBody>
                  <a:tcPr marL="9525" marR="9525" marT="9525" marB="0" anchor="b"/>
                </a:tc>
                <a:extLst>
                  <a:ext uri="{0D108BD9-81ED-4DB2-BD59-A6C34878D82A}">
                    <a16:rowId xmlns:a16="http://schemas.microsoft.com/office/drawing/2014/main" val="894584689"/>
                  </a:ext>
                </a:extLst>
              </a:tr>
              <a:tr h="292386">
                <a:tc>
                  <a:txBody>
                    <a:bodyPr/>
                    <a:lstStyle/>
                    <a:p>
                      <a:pPr algn="l" fontAlgn="b"/>
                      <a:r>
                        <a:rPr lang="en-US" sz="1400" b="0" i="0" u="none" strike="noStrike">
                          <a:solidFill>
                            <a:srgbClr val="000000"/>
                          </a:solidFill>
                          <a:effectLst/>
                          <a:latin typeface="Calibri" panose="020F0502020204030204" pitchFamily="34" charset="0"/>
                          <a:cs typeface="Calibri" panose="020F0502020204030204" pitchFamily="34" charset="0"/>
                        </a:rPr>
                        <a:t>Al Ubed Welfare Association</a:t>
                      </a:r>
                    </a:p>
                  </a:txBody>
                  <a:tcPr marL="9525" marR="9525" marT="9525" marB="0" anchor="b"/>
                </a:tc>
                <a:tc>
                  <a:txBody>
                    <a:bodyPr/>
                    <a:lstStyle/>
                    <a:p>
                      <a:pPr algn="l" fontAlgn="b"/>
                      <a:r>
                        <a:rPr lang="en-US" sz="1400" b="0" i="0" u="none" strike="noStrike">
                          <a:solidFill>
                            <a:srgbClr val="000000"/>
                          </a:solidFill>
                          <a:effectLst/>
                          <a:latin typeface="Calibri" panose="020F0502020204030204" pitchFamily="34" charset="0"/>
                          <a:cs typeface="Calibri" panose="020F0502020204030204" pitchFamily="34" charset="0"/>
                        </a:rPr>
                        <a:t>Sindh Jacobabad</a:t>
                      </a:r>
                    </a:p>
                  </a:txBody>
                  <a:tcPr marL="9525" marR="9525" marT="9525" marB="0" anchor="b"/>
                </a:tc>
                <a:tc>
                  <a:txBody>
                    <a:bodyPr/>
                    <a:lstStyle/>
                    <a:p>
                      <a:pPr algn="l" fontAlgn="b"/>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l" fontAlgn="b"/>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r" fontAlgn="b"/>
                      <a:r>
                        <a:rPr lang="en-US" sz="1400" b="0" i="0" u="none" strike="noStrike">
                          <a:solidFill>
                            <a:srgbClr val="000000"/>
                          </a:solidFill>
                          <a:effectLst/>
                          <a:latin typeface="Calibri" panose="020F0502020204030204" pitchFamily="34" charset="0"/>
                          <a:cs typeface="Calibri" panose="020F0502020204030204" pitchFamily="34" charset="0"/>
                        </a:rPr>
                        <a:t>100</a:t>
                      </a:r>
                    </a:p>
                  </a:txBody>
                  <a:tcPr marL="9525" marR="9525" marT="9525" marB="0" anchor="b"/>
                </a:tc>
                <a:tc>
                  <a:txBody>
                    <a:bodyPr/>
                    <a:lstStyle/>
                    <a:p>
                      <a:pPr algn="l" fontAlgn="b"/>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l" fontAlgn="b"/>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l" fontAlgn="b"/>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tc>
                <a:extLst>
                  <a:ext uri="{0D108BD9-81ED-4DB2-BD59-A6C34878D82A}">
                    <a16:rowId xmlns:a16="http://schemas.microsoft.com/office/drawing/2014/main" val="2914796612"/>
                  </a:ext>
                </a:extLst>
              </a:tr>
              <a:tr h="329573">
                <a:tc>
                  <a:txBody>
                    <a:bodyPr/>
                    <a:lstStyle/>
                    <a:p>
                      <a:pPr algn="l" fontAlgn="b"/>
                      <a:r>
                        <a:rPr lang="en-US" sz="1400" b="0" i="0" u="none" strike="noStrike">
                          <a:solidFill>
                            <a:srgbClr val="000000"/>
                          </a:solidFill>
                          <a:effectLst/>
                          <a:latin typeface="Calibri" panose="020F0502020204030204" pitchFamily="34" charset="0"/>
                          <a:cs typeface="Calibri" panose="020F0502020204030204" pitchFamily="34" charset="0"/>
                        </a:rPr>
                        <a:t>Alisha Women Development Society</a:t>
                      </a:r>
                    </a:p>
                  </a:txBody>
                  <a:tcPr marL="9525" marR="9525" marT="9525" marB="0" anchor="b"/>
                </a:tc>
                <a:tc>
                  <a:txBody>
                    <a:bodyPr/>
                    <a:lstStyle/>
                    <a:p>
                      <a:pPr algn="l" fontAlgn="b"/>
                      <a:r>
                        <a:rPr lang="en-US" sz="1400" b="0" i="0" u="none" strike="noStrike">
                          <a:solidFill>
                            <a:srgbClr val="000000"/>
                          </a:solidFill>
                          <a:effectLst/>
                          <a:latin typeface="Calibri" panose="020F0502020204030204" pitchFamily="34" charset="0"/>
                          <a:cs typeface="Calibri" panose="020F0502020204030204" pitchFamily="34" charset="0"/>
                        </a:rPr>
                        <a:t>Sindh Kamber shahdadkot, dadu larkana</a:t>
                      </a:r>
                    </a:p>
                  </a:txBody>
                  <a:tcPr marL="9525" marR="9525" marT="9525" marB="0" anchor="b"/>
                </a:tc>
                <a:tc>
                  <a:txBody>
                    <a:bodyPr/>
                    <a:lstStyle/>
                    <a:p>
                      <a:pPr algn="l" fontAlgn="b"/>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l" fontAlgn="b"/>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l" fontAlgn="b"/>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r" fontAlgn="b"/>
                      <a:r>
                        <a:rPr lang="en-US" sz="1400" b="0" i="0" u="none" strike="noStrike">
                          <a:solidFill>
                            <a:srgbClr val="000000"/>
                          </a:solidFill>
                          <a:effectLst/>
                          <a:latin typeface="Calibri" panose="020F0502020204030204" pitchFamily="34" charset="0"/>
                          <a:cs typeface="Calibri" panose="020F0502020204030204" pitchFamily="34" charset="0"/>
                        </a:rPr>
                        <a:t>450</a:t>
                      </a:r>
                    </a:p>
                  </a:txBody>
                  <a:tcPr marL="9525" marR="9525" marT="9525" marB="0" anchor="b"/>
                </a:tc>
                <a:tc>
                  <a:txBody>
                    <a:bodyPr/>
                    <a:lstStyle/>
                    <a:p>
                      <a:pPr algn="l" fontAlgn="b"/>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l" fontAlgn="b"/>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tc>
                <a:extLst>
                  <a:ext uri="{0D108BD9-81ED-4DB2-BD59-A6C34878D82A}">
                    <a16:rowId xmlns:a16="http://schemas.microsoft.com/office/drawing/2014/main" val="3691017220"/>
                  </a:ext>
                </a:extLst>
              </a:tr>
              <a:tr h="292386">
                <a:tc>
                  <a:txBody>
                    <a:bodyPr/>
                    <a:lstStyle/>
                    <a:p>
                      <a:pPr algn="l" fontAlgn="b"/>
                      <a:r>
                        <a:rPr lang="en-US" sz="1400" b="0" i="0" u="none" strike="noStrike">
                          <a:solidFill>
                            <a:srgbClr val="000000"/>
                          </a:solidFill>
                          <a:effectLst/>
                          <a:latin typeface="Calibri" panose="020F0502020204030204" pitchFamily="34" charset="0"/>
                          <a:cs typeface="Calibri" panose="020F0502020204030204" pitchFamily="34" charset="0"/>
                        </a:rPr>
                        <a:t>Alkhidmat foundation</a:t>
                      </a:r>
                    </a:p>
                  </a:txBody>
                  <a:tcPr marL="9525" marR="9525" marT="9525" marB="0" anchor="b"/>
                </a:tc>
                <a:tc>
                  <a:txBody>
                    <a:bodyPr/>
                    <a:lstStyle/>
                    <a:p>
                      <a:pPr algn="l" fontAlgn="b"/>
                      <a:r>
                        <a:rPr lang="en-US" sz="1400" b="0" i="0" u="none" strike="noStrike">
                          <a:solidFill>
                            <a:srgbClr val="000000"/>
                          </a:solidFill>
                          <a:effectLst/>
                          <a:latin typeface="Calibri" panose="020F0502020204030204" pitchFamily="34" charset="0"/>
                          <a:cs typeface="Calibri" panose="020F0502020204030204" pitchFamily="34" charset="0"/>
                        </a:rPr>
                        <a:t>Sindh Sukkur &amp; Matiari</a:t>
                      </a:r>
                    </a:p>
                  </a:txBody>
                  <a:tcPr marL="9525" marR="9525" marT="9525" marB="0" anchor="b"/>
                </a:tc>
                <a:tc>
                  <a:txBody>
                    <a:bodyPr/>
                    <a:lstStyle/>
                    <a:p>
                      <a:pPr algn="l" fontAlgn="b"/>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r" fontAlgn="b"/>
                      <a:r>
                        <a:rPr lang="en-US" sz="1400" b="0" i="0" u="none" strike="noStrike">
                          <a:solidFill>
                            <a:srgbClr val="000000"/>
                          </a:solidFill>
                          <a:effectLst/>
                          <a:latin typeface="Calibri" panose="020F0502020204030204" pitchFamily="34" charset="0"/>
                          <a:cs typeface="Calibri" panose="020F0502020204030204" pitchFamily="34" charset="0"/>
                        </a:rPr>
                        <a:t>125</a:t>
                      </a:r>
                    </a:p>
                  </a:txBody>
                  <a:tcPr marL="9525" marR="9525" marT="9525" marB="0" anchor="b"/>
                </a:tc>
                <a:tc>
                  <a:txBody>
                    <a:bodyPr/>
                    <a:lstStyle/>
                    <a:p>
                      <a:pPr algn="l" fontAlgn="b"/>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l" fontAlgn="b"/>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l" fontAlgn="b"/>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r" fontAlgn="b"/>
                      <a:r>
                        <a:rPr lang="en-US" sz="1400" b="0" i="0" u="none" strike="noStrike">
                          <a:solidFill>
                            <a:srgbClr val="000000"/>
                          </a:solidFill>
                          <a:effectLst/>
                          <a:latin typeface="Calibri" panose="020F0502020204030204" pitchFamily="34" charset="0"/>
                          <a:cs typeface="Calibri" panose="020F0502020204030204" pitchFamily="34" charset="0"/>
                        </a:rPr>
                        <a:t>75</a:t>
                      </a:r>
                    </a:p>
                  </a:txBody>
                  <a:tcPr marL="9525" marR="9525" marT="9525" marB="0" anchor="b"/>
                </a:tc>
                <a:extLst>
                  <a:ext uri="{0D108BD9-81ED-4DB2-BD59-A6C34878D82A}">
                    <a16:rowId xmlns:a16="http://schemas.microsoft.com/office/drawing/2014/main" val="210847891"/>
                  </a:ext>
                </a:extLst>
              </a:tr>
              <a:tr h="375459">
                <a:tc>
                  <a:txBody>
                    <a:bodyPr/>
                    <a:lstStyle/>
                    <a:p>
                      <a:pPr algn="l" fontAlgn="b"/>
                      <a:r>
                        <a:rPr lang="en-US" sz="1400" b="0" i="0" u="none" strike="noStrike">
                          <a:solidFill>
                            <a:srgbClr val="000000"/>
                          </a:solidFill>
                          <a:effectLst/>
                          <a:latin typeface="Calibri" panose="020F0502020204030204" pitchFamily="34" charset="0"/>
                          <a:cs typeface="Calibri" panose="020F0502020204030204" pitchFamily="34" charset="0"/>
                        </a:rPr>
                        <a:t>Alliance of the Civil Society for Human Rights (ACSHR)</a:t>
                      </a:r>
                    </a:p>
                  </a:txBody>
                  <a:tcPr marL="9525" marR="9525" marT="9525" marB="0" anchor="b"/>
                </a:tc>
                <a:tc>
                  <a:txBody>
                    <a:bodyPr/>
                    <a:lstStyle/>
                    <a:p>
                      <a:pPr algn="l" fontAlgn="b"/>
                      <a:r>
                        <a:rPr lang="en-US" sz="1400" b="0" i="0" u="none" strike="noStrike">
                          <a:solidFill>
                            <a:srgbClr val="000000"/>
                          </a:solidFill>
                          <a:effectLst/>
                          <a:latin typeface="Calibri" panose="020F0502020204030204" pitchFamily="34" charset="0"/>
                          <a:cs typeface="Calibri" panose="020F0502020204030204" pitchFamily="34" charset="0"/>
                        </a:rPr>
                        <a:t>Sindh Dadu</a:t>
                      </a:r>
                    </a:p>
                  </a:txBody>
                  <a:tcPr marL="9525" marR="9525" marT="9525" marB="0" anchor="b"/>
                </a:tc>
                <a:tc>
                  <a:txBody>
                    <a:bodyPr/>
                    <a:lstStyle/>
                    <a:p>
                      <a:pPr algn="l" fontAlgn="b"/>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r" fontAlgn="b"/>
                      <a:r>
                        <a:rPr lang="en-US" sz="1400" b="0" i="0" u="none" strike="noStrike">
                          <a:solidFill>
                            <a:srgbClr val="000000"/>
                          </a:solidFill>
                          <a:effectLst/>
                          <a:latin typeface="Calibri" panose="020F0502020204030204" pitchFamily="34" charset="0"/>
                          <a:cs typeface="Calibri" panose="020F0502020204030204" pitchFamily="34" charset="0"/>
                        </a:rPr>
                        <a:t>50</a:t>
                      </a:r>
                    </a:p>
                  </a:txBody>
                  <a:tcPr marL="9525" marR="9525" marT="9525" marB="0" anchor="b"/>
                </a:tc>
                <a:tc>
                  <a:txBody>
                    <a:bodyPr/>
                    <a:lstStyle/>
                    <a:p>
                      <a:pPr algn="r" fontAlgn="b"/>
                      <a:r>
                        <a:rPr lang="en-US" sz="1400" b="0" i="0" u="none" strike="noStrike">
                          <a:solidFill>
                            <a:srgbClr val="000000"/>
                          </a:solidFill>
                          <a:effectLst/>
                          <a:latin typeface="Calibri" panose="020F0502020204030204" pitchFamily="34" charset="0"/>
                          <a:cs typeface="Calibri" panose="020F0502020204030204" pitchFamily="34" charset="0"/>
                        </a:rPr>
                        <a:t>50</a:t>
                      </a:r>
                    </a:p>
                  </a:txBody>
                  <a:tcPr marL="9525" marR="9525" marT="9525" marB="0" anchor="b"/>
                </a:tc>
                <a:tc>
                  <a:txBody>
                    <a:bodyPr/>
                    <a:lstStyle/>
                    <a:p>
                      <a:pPr algn="l" fontAlgn="b"/>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l" fontAlgn="b"/>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l" fontAlgn="b"/>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tc>
                <a:extLst>
                  <a:ext uri="{0D108BD9-81ED-4DB2-BD59-A6C34878D82A}">
                    <a16:rowId xmlns:a16="http://schemas.microsoft.com/office/drawing/2014/main" val="3855552950"/>
                  </a:ext>
                </a:extLst>
              </a:tr>
              <a:tr h="192915">
                <a:tc>
                  <a:txBody>
                    <a:bodyPr/>
                    <a:lstStyle/>
                    <a:p>
                      <a:pPr algn="l" fontAlgn="b"/>
                      <a:r>
                        <a:rPr lang="en-US" sz="1400" b="0" i="0" u="none" strike="noStrike">
                          <a:solidFill>
                            <a:srgbClr val="000000"/>
                          </a:solidFill>
                          <a:effectLst/>
                          <a:latin typeface="Calibri" panose="020F0502020204030204" pitchFamily="34" charset="0"/>
                          <a:cs typeface="Calibri" panose="020F0502020204030204" pitchFamily="34" charset="0"/>
                        </a:rPr>
                        <a:t>AMRDO FOUNDATION-AF</a:t>
                      </a:r>
                    </a:p>
                  </a:txBody>
                  <a:tcPr marL="9525" marR="9525" marT="9525" marB="0" anchor="b"/>
                </a:tc>
                <a:tc>
                  <a:txBody>
                    <a:bodyPr/>
                    <a:lstStyle/>
                    <a:p>
                      <a:pPr algn="l" fontAlgn="b"/>
                      <a:r>
                        <a:rPr lang="en-US" sz="1400" b="0" i="0" u="none" strike="noStrike">
                          <a:solidFill>
                            <a:srgbClr val="000000"/>
                          </a:solidFill>
                          <a:effectLst/>
                          <a:latin typeface="Calibri" panose="020F0502020204030204" pitchFamily="34" charset="0"/>
                          <a:cs typeface="Calibri" panose="020F0502020204030204" pitchFamily="34" charset="0"/>
                        </a:rPr>
                        <a:t>Hyderabad Sindh Pakistan</a:t>
                      </a:r>
                    </a:p>
                  </a:txBody>
                  <a:tcPr marL="9525" marR="9525" marT="9525" marB="0" anchor="b"/>
                </a:tc>
                <a:tc>
                  <a:txBody>
                    <a:bodyPr/>
                    <a:lstStyle/>
                    <a:p>
                      <a:pPr algn="l" fontAlgn="b"/>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l" fontAlgn="b"/>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l" fontAlgn="b"/>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r" fontAlgn="b"/>
                      <a:r>
                        <a:rPr lang="en-US" sz="1400" b="0" i="0" u="none" strike="noStrike">
                          <a:solidFill>
                            <a:srgbClr val="000000"/>
                          </a:solidFill>
                          <a:effectLst/>
                          <a:latin typeface="Calibri" panose="020F0502020204030204" pitchFamily="34" charset="0"/>
                          <a:cs typeface="Calibri" panose="020F0502020204030204" pitchFamily="34" charset="0"/>
                        </a:rPr>
                        <a:t>1000</a:t>
                      </a:r>
                    </a:p>
                  </a:txBody>
                  <a:tcPr marL="9525" marR="9525" marT="9525" marB="0" anchor="b"/>
                </a:tc>
                <a:tc>
                  <a:txBody>
                    <a:bodyPr/>
                    <a:lstStyle/>
                    <a:p>
                      <a:pPr algn="l" fontAlgn="b"/>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l" fontAlgn="b"/>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tc>
                <a:extLst>
                  <a:ext uri="{0D108BD9-81ED-4DB2-BD59-A6C34878D82A}">
                    <a16:rowId xmlns:a16="http://schemas.microsoft.com/office/drawing/2014/main" val="1171476527"/>
                  </a:ext>
                </a:extLst>
              </a:tr>
              <a:tr h="238958">
                <a:tc>
                  <a:txBody>
                    <a:bodyPr/>
                    <a:lstStyle/>
                    <a:p>
                      <a:pPr algn="l" fontAlgn="b"/>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l" fontAlgn="b"/>
                      <a:r>
                        <a:rPr lang="en-US" sz="1400" b="0" i="0" u="none" strike="noStrike">
                          <a:solidFill>
                            <a:srgbClr val="000000"/>
                          </a:solidFill>
                          <a:effectLst/>
                          <a:latin typeface="Calibri" panose="020F0502020204030204" pitchFamily="34" charset="0"/>
                          <a:cs typeface="Calibri" panose="020F0502020204030204" pitchFamily="34" charset="0"/>
                        </a:rPr>
                        <a:t>Sindh New Saeedabad District Matiari</a:t>
                      </a:r>
                    </a:p>
                  </a:txBody>
                  <a:tcPr marL="9525" marR="9525" marT="9525" marB="0" anchor="b"/>
                </a:tc>
                <a:tc>
                  <a:txBody>
                    <a:bodyPr/>
                    <a:lstStyle/>
                    <a:p>
                      <a:pPr algn="l" fontAlgn="b"/>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l" fontAlgn="b"/>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r" fontAlgn="b"/>
                      <a:r>
                        <a:rPr lang="en-US" sz="1400" b="0" i="0" u="none" strike="noStrike">
                          <a:solidFill>
                            <a:srgbClr val="000000"/>
                          </a:solidFill>
                          <a:effectLst/>
                          <a:latin typeface="Calibri" panose="020F0502020204030204" pitchFamily="34" charset="0"/>
                          <a:cs typeface="Calibri" panose="020F0502020204030204" pitchFamily="34" charset="0"/>
                        </a:rPr>
                        <a:t>2500</a:t>
                      </a:r>
                    </a:p>
                  </a:txBody>
                  <a:tcPr marL="9525" marR="9525" marT="9525" marB="0" anchor="b"/>
                </a:tc>
                <a:tc>
                  <a:txBody>
                    <a:bodyPr/>
                    <a:lstStyle/>
                    <a:p>
                      <a:pPr algn="r" fontAlgn="b"/>
                      <a:r>
                        <a:rPr lang="en-US" sz="1400" b="0" i="0" u="none" strike="noStrike">
                          <a:solidFill>
                            <a:srgbClr val="000000"/>
                          </a:solidFill>
                          <a:effectLst/>
                          <a:latin typeface="Calibri" panose="020F0502020204030204" pitchFamily="34" charset="0"/>
                          <a:cs typeface="Calibri" panose="020F0502020204030204" pitchFamily="34" charset="0"/>
                        </a:rPr>
                        <a:t>1000</a:t>
                      </a:r>
                    </a:p>
                  </a:txBody>
                  <a:tcPr marL="9525" marR="9525" marT="9525" marB="0" anchor="b"/>
                </a:tc>
                <a:tc>
                  <a:txBody>
                    <a:bodyPr/>
                    <a:lstStyle/>
                    <a:p>
                      <a:pPr algn="r" fontAlgn="b"/>
                      <a:r>
                        <a:rPr lang="en-US" sz="1400" b="0" i="0" u="none" strike="noStrike" dirty="0">
                          <a:solidFill>
                            <a:srgbClr val="000000"/>
                          </a:solidFill>
                          <a:effectLst/>
                          <a:latin typeface="Calibri" panose="020F0502020204030204" pitchFamily="34" charset="0"/>
                          <a:cs typeface="Calibri" panose="020F0502020204030204" pitchFamily="34" charset="0"/>
                        </a:rPr>
                        <a:t>1000</a:t>
                      </a:r>
                    </a:p>
                  </a:txBody>
                  <a:tcPr marL="9525" marR="9525" marT="9525" marB="0" anchor="b"/>
                </a:tc>
                <a:tc>
                  <a:txBody>
                    <a:bodyPr/>
                    <a:lstStyle/>
                    <a:p>
                      <a:pPr algn="r" fontAlgn="b"/>
                      <a:r>
                        <a:rPr lang="en-US" sz="1400" b="0" i="0" u="none" strike="noStrike">
                          <a:solidFill>
                            <a:srgbClr val="000000"/>
                          </a:solidFill>
                          <a:effectLst/>
                          <a:latin typeface="Calibri" panose="020F0502020204030204" pitchFamily="34" charset="0"/>
                          <a:cs typeface="Calibri" panose="020F0502020204030204" pitchFamily="34" charset="0"/>
                        </a:rPr>
                        <a:t>1000</a:t>
                      </a:r>
                    </a:p>
                  </a:txBody>
                  <a:tcPr marL="9525" marR="9525" marT="9525" marB="0" anchor="b"/>
                </a:tc>
                <a:extLst>
                  <a:ext uri="{0D108BD9-81ED-4DB2-BD59-A6C34878D82A}">
                    <a16:rowId xmlns:a16="http://schemas.microsoft.com/office/drawing/2014/main" val="1598958166"/>
                  </a:ext>
                </a:extLst>
              </a:tr>
              <a:tr h="375459">
                <a:tc>
                  <a:txBody>
                    <a:bodyPr/>
                    <a:lstStyle/>
                    <a:p>
                      <a:pPr algn="l" fontAlgn="b"/>
                      <a:r>
                        <a:rPr lang="en-US" sz="1400" b="0" i="0" u="none" strike="noStrike">
                          <a:solidFill>
                            <a:srgbClr val="000000"/>
                          </a:solidFill>
                          <a:effectLst/>
                          <a:latin typeface="Calibri" panose="020F0502020204030204" pitchFamily="34" charset="0"/>
                          <a:cs typeface="Calibri" panose="020F0502020204030204" pitchFamily="34" charset="0"/>
                        </a:rPr>
                        <a:t>Association For Nations Development A N D</a:t>
                      </a:r>
                    </a:p>
                  </a:txBody>
                  <a:tcPr marL="9525" marR="9525" marT="9525" marB="0" anchor="b"/>
                </a:tc>
                <a:tc>
                  <a:txBody>
                    <a:bodyPr/>
                    <a:lstStyle/>
                    <a:p>
                      <a:pPr algn="l" fontAlgn="b"/>
                      <a:r>
                        <a:rPr lang="en-US" sz="1400" b="0" i="0" u="none" strike="noStrike">
                          <a:solidFill>
                            <a:srgbClr val="000000"/>
                          </a:solidFill>
                          <a:effectLst/>
                          <a:latin typeface="Calibri" panose="020F0502020204030204" pitchFamily="34" charset="0"/>
                          <a:cs typeface="Calibri" panose="020F0502020204030204" pitchFamily="34" charset="0"/>
                        </a:rPr>
                        <a:t>Jacobabad Sindh Pakistan</a:t>
                      </a:r>
                    </a:p>
                  </a:txBody>
                  <a:tcPr marL="9525" marR="9525" marT="9525" marB="0" anchor="b"/>
                </a:tc>
                <a:tc>
                  <a:txBody>
                    <a:bodyPr/>
                    <a:lstStyle/>
                    <a:p>
                      <a:pPr algn="l" fontAlgn="b"/>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r" fontAlgn="b"/>
                      <a:r>
                        <a:rPr lang="en-US" sz="1400" b="0" i="0" u="none" strike="noStrike">
                          <a:solidFill>
                            <a:srgbClr val="000000"/>
                          </a:solidFill>
                          <a:effectLst/>
                          <a:latin typeface="Calibri" panose="020F0502020204030204" pitchFamily="34" charset="0"/>
                          <a:cs typeface="Calibri" panose="020F0502020204030204" pitchFamily="34" charset="0"/>
                        </a:rPr>
                        <a:t>1000</a:t>
                      </a:r>
                    </a:p>
                  </a:txBody>
                  <a:tcPr marL="9525" marR="9525" marT="9525" marB="0" anchor="b"/>
                </a:tc>
                <a:tc>
                  <a:txBody>
                    <a:bodyPr/>
                    <a:lstStyle/>
                    <a:p>
                      <a:pPr algn="r" fontAlgn="b"/>
                      <a:r>
                        <a:rPr lang="en-US" sz="1400" b="0" i="0" u="none" strike="noStrike">
                          <a:solidFill>
                            <a:srgbClr val="000000"/>
                          </a:solidFill>
                          <a:effectLst/>
                          <a:latin typeface="Calibri" panose="020F0502020204030204" pitchFamily="34" charset="0"/>
                          <a:cs typeface="Calibri" panose="020F0502020204030204" pitchFamily="34" charset="0"/>
                        </a:rPr>
                        <a:t>1000</a:t>
                      </a:r>
                    </a:p>
                  </a:txBody>
                  <a:tcPr marL="9525" marR="9525" marT="9525" marB="0" anchor="b"/>
                </a:tc>
                <a:tc>
                  <a:txBody>
                    <a:bodyPr/>
                    <a:lstStyle/>
                    <a:p>
                      <a:pPr algn="r" fontAlgn="b"/>
                      <a:r>
                        <a:rPr lang="en-US" sz="1400" b="0" i="0" u="none" strike="noStrike">
                          <a:solidFill>
                            <a:srgbClr val="000000"/>
                          </a:solidFill>
                          <a:effectLst/>
                          <a:latin typeface="Calibri" panose="020F0502020204030204" pitchFamily="34" charset="0"/>
                          <a:cs typeface="Calibri" panose="020F0502020204030204" pitchFamily="34" charset="0"/>
                        </a:rPr>
                        <a:t>1000</a:t>
                      </a:r>
                    </a:p>
                  </a:txBody>
                  <a:tcPr marL="9525" marR="9525" marT="9525" marB="0" anchor="b"/>
                </a:tc>
                <a:tc>
                  <a:txBody>
                    <a:bodyPr/>
                    <a:lstStyle/>
                    <a:p>
                      <a:pPr algn="r" fontAlgn="b"/>
                      <a:r>
                        <a:rPr lang="en-US" sz="1400" b="0" i="0" u="none" strike="noStrike" dirty="0">
                          <a:solidFill>
                            <a:srgbClr val="000000"/>
                          </a:solidFill>
                          <a:effectLst/>
                          <a:latin typeface="Calibri" panose="020F0502020204030204" pitchFamily="34" charset="0"/>
                          <a:cs typeface="Calibri" panose="020F0502020204030204" pitchFamily="34" charset="0"/>
                        </a:rPr>
                        <a:t>1000</a:t>
                      </a:r>
                    </a:p>
                  </a:txBody>
                  <a:tcPr marL="9525" marR="9525" marT="9525" marB="0" anchor="b"/>
                </a:tc>
                <a:tc>
                  <a:txBody>
                    <a:bodyPr/>
                    <a:lstStyle/>
                    <a:p>
                      <a:pPr algn="r" fontAlgn="b"/>
                      <a:r>
                        <a:rPr lang="en-US" sz="1400" b="0" i="0" u="none" strike="noStrike">
                          <a:solidFill>
                            <a:srgbClr val="000000"/>
                          </a:solidFill>
                          <a:effectLst/>
                          <a:latin typeface="Calibri" panose="020F0502020204030204" pitchFamily="34" charset="0"/>
                          <a:cs typeface="Calibri" panose="020F0502020204030204" pitchFamily="34" charset="0"/>
                        </a:rPr>
                        <a:t>1000</a:t>
                      </a:r>
                    </a:p>
                  </a:txBody>
                  <a:tcPr marL="9525" marR="9525" marT="9525" marB="0" anchor="b"/>
                </a:tc>
                <a:extLst>
                  <a:ext uri="{0D108BD9-81ED-4DB2-BD59-A6C34878D82A}">
                    <a16:rowId xmlns:a16="http://schemas.microsoft.com/office/drawing/2014/main" val="2888845888"/>
                  </a:ext>
                </a:extLst>
              </a:tr>
              <a:tr h="560460">
                <a:tc>
                  <a:txBody>
                    <a:bodyPr/>
                    <a:lstStyle/>
                    <a:p>
                      <a:pPr algn="l" fontAlgn="b"/>
                      <a:r>
                        <a:rPr lang="en-US" sz="1400" b="0" i="0" u="none" strike="noStrike">
                          <a:solidFill>
                            <a:srgbClr val="000000"/>
                          </a:solidFill>
                          <a:effectLst/>
                          <a:latin typeface="Calibri" panose="020F0502020204030204" pitchFamily="34" charset="0"/>
                          <a:cs typeface="Calibri" panose="020F0502020204030204" pitchFamily="34" charset="0"/>
                        </a:rPr>
                        <a:t>Badin Development Organization</a:t>
                      </a:r>
                    </a:p>
                  </a:txBody>
                  <a:tcPr marL="9525" marR="9525" marT="9525" marB="0" anchor="b"/>
                </a:tc>
                <a:tc>
                  <a:txBody>
                    <a:bodyPr/>
                    <a:lstStyle/>
                    <a:p>
                      <a:pPr algn="l" fontAlgn="b"/>
                      <a:r>
                        <a:rPr lang="en-US" sz="1400" b="0" i="0" u="none" strike="noStrike">
                          <a:solidFill>
                            <a:srgbClr val="000000"/>
                          </a:solidFill>
                          <a:effectLst/>
                          <a:latin typeface="Calibri" panose="020F0502020204030204" pitchFamily="34" charset="0"/>
                          <a:cs typeface="Calibri" panose="020F0502020204030204" pitchFamily="34" charset="0"/>
                        </a:rPr>
                        <a:t>Sindh Badin</a:t>
                      </a:r>
                    </a:p>
                  </a:txBody>
                  <a:tcPr marL="9525" marR="9525" marT="9525" marB="0" anchor="b"/>
                </a:tc>
                <a:tc>
                  <a:txBody>
                    <a:bodyPr/>
                    <a:lstStyle/>
                    <a:p>
                      <a:pPr algn="l" fontAlgn="b"/>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l" fontAlgn="b"/>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r" fontAlgn="b"/>
                      <a:r>
                        <a:rPr lang="en-US" sz="1400" b="0" i="0" u="none" strike="noStrike">
                          <a:solidFill>
                            <a:srgbClr val="000000"/>
                          </a:solidFill>
                          <a:effectLst/>
                          <a:latin typeface="Calibri" panose="020F0502020204030204" pitchFamily="34" charset="0"/>
                          <a:cs typeface="Calibri" panose="020F0502020204030204" pitchFamily="34" charset="0"/>
                        </a:rPr>
                        <a:t>100</a:t>
                      </a:r>
                    </a:p>
                  </a:txBody>
                  <a:tcPr marL="9525" marR="9525" marT="9525" marB="0" anchor="b"/>
                </a:tc>
                <a:tc>
                  <a:txBody>
                    <a:bodyPr/>
                    <a:lstStyle/>
                    <a:p>
                      <a:pPr algn="l" fontAlgn="b"/>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l" fontAlgn="b"/>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l" fontAlgn="b"/>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tc>
                <a:extLst>
                  <a:ext uri="{0D108BD9-81ED-4DB2-BD59-A6C34878D82A}">
                    <a16:rowId xmlns:a16="http://schemas.microsoft.com/office/drawing/2014/main" val="2154713415"/>
                  </a:ext>
                </a:extLst>
              </a:tr>
            </a:tbl>
          </a:graphicData>
        </a:graphic>
      </p:graphicFrame>
    </p:spTree>
    <p:extLst>
      <p:ext uri="{BB962C8B-B14F-4D97-AF65-F5344CB8AC3E}">
        <p14:creationId xmlns:p14="http://schemas.microsoft.com/office/powerpoint/2010/main" val="10859232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B3925D-2117-DFF9-717B-569698ED23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BE192D2-8AFC-A9E5-6543-759474C87044}"/>
              </a:ext>
            </a:extLst>
          </p:cNvPr>
          <p:cNvSpPr>
            <a:spLocks noGrp="1"/>
          </p:cNvSpPr>
          <p:nvPr>
            <p:ph type="title"/>
          </p:nvPr>
        </p:nvSpPr>
        <p:spPr>
          <a:xfrm>
            <a:off x="127115" y="70870"/>
            <a:ext cx="9773969" cy="611518"/>
          </a:xfrm>
        </p:spPr>
        <p:txBody>
          <a:bodyPr>
            <a:normAutofit/>
          </a:bodyPr>
          <a:lstStyle/>
          <a:p>
            <a:pPr>
              <a:lnSpc>
                <a:spcPct val="90000"/>
              </a:lnSpc>
            </a:pPr>
            <a:r>
              <a:rPr lang="en-US" sz="1800" dirty="0">
                <a:solidFill>
                  <a:srgbClr val="EBEBEB"/>
                </a:solidFill>
              </a:rPr>
              <a:t>Winter_Contingency_Stock_Mapping_2024-25</a:t>
            </a:r>
          </a:p>
        </p:txBody>
      </p:sp>
      <p:pic>
        <p:nvPicPr>
          <p:cNvPr id="4" name="Picture 3" descr="Logo&#10;&#10;Description automatically generated">
            <a:extLst>
              <a:ext uri="{FF2B5EF4-FFF2-40B4-BE49-F238E27FC236}">
                <a16:creationId xmlns:a16="http://schemas.microsoft.com/office/drawing/2014/main" id="{748E24C9-DA91-CE9E-5B4A-2627EC15AE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115" y="7174523"/>
            <a:ext cx="1026436" cy="600721"/>
          </a:xfrm>
          <a:prstGeom prst="rect">
            <a:avLst/>
          </a:prstGeom>
        </p:spPr>
      </p:pic>
      <p:pic>
        <p:nvPicPr>
          <p:cNvPr id="6" name="Picture 5" descr="Logo&#10;&#10;Description automatically generated">
            <a:extLst>
              <a:ext uri="{FF2B5EF4-FFF2-40B4-BE49-F238E27FC236}">
                <a16:creationId xmlns:a16="http://schemas.microsoft.com/office/drawing/2014/main" id="{7DE141AC-35D2-4CDA-9039-1E4DE0EBDC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6094" y="6307183"/>
            <a:ext cx="1067106" cy="550817"/>
          </a:xfrm>
          <a:prstGeom prst="rect">
            <a:avLst/>
          </a:prstGeom>
        </p:spPr>
      </p:pic>
      <p:graphicFrame>
        <p:nvGraphicFramePr>
          <p:cNvPr id="5" name="Table 4">
            <a:extLst>
              <a:ext uri="{FF2B5EF4-FFF2-40B4-BE49-F238E27FC236}">
                <a16:creationId xmlns:a16="http://schemas.microsoft.com/office/drawing/2014/main" id="{2C230D5D-9044-CADC-7A10-880EF81DC44B}"/>
              </a:ext>
            </a:extLst>
          </p:cNvPr>
          <p:cNvGraphicFramePr>
            <a:graphicFrameLocks noGrp="1"/>
          </p:cNvGraphicFramePr>
          <p:nvPr>
            <p:extLst>
              <p:ext uri="{D42A27DB-BD31-4B8C-83A1-F6EECF244321}">
                <p14:modId xmlns:p14="http://schemas.microsoft.com/office/powerpoint/2010/main" val="1451342078"/>
              </p:ext>
            </p:extLst>
          </p:nvPr>
        </p:nvGraphicFramePr>
        <p:xfrm>
          <a:off x="127115" y="596420"/>
          <a:ext cx="11937769" cy="6168676"/>
        </p:xfrm>
        <a:graphic>
          <a:graphicData uri="http://schemas.openxmlformats.org/drawingml/2006/table">
            <a:tbl>
              <a:tblPr firstRow="1" bandRow="1">
                <a:tableStyleId>{5C22544A-7EE6-4342-B048-85BDC9FD1C3A}</a:tableStyleId>
              </a:tblPr>
              <a:tblGrid>
                <a:gridCol w="2264735">
                  <a:extLst>
                    <a:ext uri="{9D8B030D-6E8A-4147-A177-3AD203B41FA5}">
                      <a16:colId xmlns:a16="http://schemas.microsoft.com/office/drawing/2014/main" val="260057161"/>
                    </a:ext>
                  </a:extLst>
                </a:gridCol>
                <a:gridCol w="3338307">
                  <a:extLst>
                    <a:ext uri="{9D8B030D-6E8A-4147-A177-3AD203B41FA5}">
                      <a16:colId xmlns:a16="http://schemas.microsoft.com/office/drawing/2014/main" val="1428258141"/>
                    </a:ext>
                  </a:extLst>
                </a:gridCol>
                <a:gridCol w="1245606">
                  <a:extLst>
                    <a:ext uri="{9D8B030D-6E8A-4147-A177-3AD203B41FA5}">
                      <a16:colId xmlns:a16="http://schemas.microsoft.com/office/drawing/2014/main" val="4010813222"/>
                    </a:ext>
                  </a:extLst>
                </a:gridCol>
                <a:gridCol w="908071">
                  <a:extLst>
                    <a:ext uri="{9D8B030D-6E8A-4147-A177-3AD203B41FA5}">
                      <a16:colId xmlns:a16="http://schemas.microsoft.com/office/drawing/2014/main" val="3065775494"/>
                    </a:ext>
                  </a:extLst>
                </a:gridCol>
                <a:gridCol w="1149789">
                  <a:extLst>
                    <a:ext uri="{9D8B030D-6E8A-4147-A177-3AD203B41FA5}">
                      <a16:colId xmlns:a16="http://schemas.microsoft.com/office/drawing/2014/main" val="2183388250"/>
                    </a:ext>
                  </a:extLst>
                </a:gridCol>
                <a:gridCol w="1071395">
                  <a:extLst>
                    <a:ext uri="{9D8B030D-6E8A-4147-A177-3AD203B41FA5}">
                      <a16:colId xmlns:a16="http://schemas.microsoft.com/office/drawing/2014/main" val="478366403"/>
                    </a:ext>
                  </a:extLst>
                </a:gridCol>
                <a:gridCol w="932026">
                  <a:extLst>
                    <a:ext uri="{9D8B030D-6E8A-4147-A177-3AD203B41FA5}">
                      <a16:colId xmlns:a16="http://schemas.microsoft.com/office/drawing/2014/main" val="3619660865"/>
                    </a:ext>
                  </a:extLst>
                </a:gridCol>
                <a:gridCol w="1027840">
                  <a:extLst>
                    <a:ext uri="{9D8B030D-6E8A-4147-A177-3AD203B41FA5}">
                      <a16:colId xmlns:a16="http://schemas.microsoft.com/office/drawing/2014/main" val="4242630048"/>
                    </a:ext>
                  </a:extLst>
                </a:gridCol>
              </a:tblGrid>
              <a:tr h="514702">
                <a:tc>
                  <a:txBody>
                    <a:bodyPr/>
                    <a:lstStyle/>
                    <a:p>
                      <a:pPr algn="l" fontAlgn="b"/>
                      <a:r>
                        <a:rPr lang="en-US" sz="1400" u="none" strike="noStrike" dirty="0">
                          <a:effectLst/>
                          <a:latin typeface="Calibri" panose="020F0502020204030204" pitchFamily="34" charset="0"/>
                          <a:cs typeface="Calibri" panose="020F0502020204030204" pitchFamily="34" charset="0"/>
                        </a:rPr>
                        <a:t>Organization Name:</a:t>
                      </a:r>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4898" marR="4898" marT="4898" marB="0" anchor="b"/>
                </a:tc>
                <a:tc>
                  <a:txBody>
                    <a:bodyPr/>
                    <a:lstStyle/>
                    <a:p>
                      <a:pPr algn="l" fontAlgn="b"/>
                      <a:r>
                        <a:rPr lang="en-US" sz="1400" u="none" strike="noStrike" dirty="0">
                          <a:effectLst/>
                          <a:latin typeface="Calibri" panose="020F0502020204030204" pitchFamily="34" charset="0"/>
                          <a:cs typeface="Calibri" panose="020F0502020204030204" pitchFamily="34" charset="0"/>
                        </a:rPr>
                        <a:t>Stock Location:</a:t>
                      </a:r>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4898" marR="4898" marT="4898" marB="0" anchor="b"/>
                </a:tc>
                <a:tc>
                  <a:txBody>
                    <a:bodyPr/>
                    <a:lstStyle/>
                    <a:p>
                      <a:pPr algn="l" fontAlgn="b"/>
                      <a:r>
                        <a:rPr lang="en-US" sz="1400" u="none" strike="noStrike" dirty="0">
                          <a:effectLst/>
                          <a:latin typeface="Calibri" panose="020F0502020204030204" pitchFamily="34" charset="0"/>
                          <a:cs typeface="Calibri" panose="020F0502020204030204" pitchFamily="34" charset="0"/>
                        </a:rPr>
                        <a:t>Number of Sleeping Mats:</a:t>
                      </a:r>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4898" marR="4898" marT="4898" marB="0" anchor="b"/>
                </a:tc>
                <a:tc>
                  <a:txBody>
                    <a:bodyPr/>
                    <a:lstStyle/>
                    <a:p>
                      <a:pPr algn="l" fontAlgn="b"/>
                      <a:r>
                        <a:rPr lang="en-US" sz="1400" u="none" strike="noStrike" dirty="0">
                          <a:effectLst/>
                          <a:latin typeface="Calibri" panose="020F0502020204030204" pitchFamily="34" charset="0"/>
                          <a:cs typeface="Calibri" panose="020F0502020204030204" pitchFamily="34" charset="0"/>
                        </a:rPr>
                        <a:t>Number of Quilts:</a:t>
                      </a:r>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4898" marR="4898" marT="4898" marB="0" anchor="b"/>
                </a:tc>
                <a:tc>
                  <a:txBody>
                    <a:bodyPr/>
                    <a:lstStyle/>
                    <a:p>
                      <a:pPr algn="l" fontAlgn="b"/>
                      <a:r>
                        <a:rPr lang="en-US" sz="1400" u="none" strike="noStrike" dirty="0">
                          <a:effectLst/>
                          <a:latin typeface="Calibri" panose="020F0502020204030204" pitchFamily="34" charset="0"/>
                          <a:cs typeface="Calibri" panose="020F0502020204030204" pitchFamily="34" charset="0"/>
                        </a:rPr>
                        <a:t>Number of Warm Clothes:</a:t>
                      </a:r>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4898" marR="4898" marT="4898" marB="0" anchor="b"/>
                </a:tc>
                <a:tc>
                  <a:txBody>
                    <a:bodyPr/>
                    <a:lstStyle/>
                    <a:p>
                      <a:pPr algn="l" fontAlgn="b"/>
                      <a:r>
                        <a:rPr lang="en-US" sz="1400" u="none" strike="noStrike" dirty="0">
                          <a:effectLst/>
                          <a:latin typeface="Calibri" panose="020F0502020204030204" pitchFamily="34" charset="0"/>
                          <a:cs typeface="Calibri" panose="020F0502020204030204" pitchFamily="34" charset="0"/>
                        </a:rPr>
                        <a:t>Number of Winter Kit:</a:t>
                      </a:r>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4898" marR="4898" marT="4898" marB="0" anchor="b"/>
                </a:tc>
                <a:tc>
                  <a:txBody>
                    <a:bodyPr/>
                    <a:lstStyle/>
                    <a:p>
                      <a:pPr algn="l" fontAlgn="b"/>
                      <a:r>
                        <a:rPr lang="en-US" sz="1400" u="none" strike="noStrike" dirty="0">
                          <a:effectLst/>
                          <a:latin typeface="Calibri" panose="020F0502020204030204" pitchFamily="34" charset="0"/>
                          <a:cs typeface="Calibri" panose="020F0502020204030204" pitchFamily="34" charset="0"/>
                        </a:rPr>
                        <a:t>Number of Stoves:</a:t>
                      </a:r>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4898" marR="4898" marT="4898" marB="0" anchor="b"/>
                </a:tc>
                <a:tc>
                  <a:txBody>
                    <a:bodyPr/>
                    <a:lstStyle/>
                    <a:p>
                      <a:pPr algn="l" fontAlgn="b"/>
                      <a:r>
                        <a:rPr lang="en-US" sz="1400" u="none" strike="noStrike" dirty="0">
                          <a:effectLst/>
                          <a:latin typeface="Calibri" panose="020F0502020204030204" pitchFamily="34" charset="0"/>
                          <a:cs typeface="Calibri" panose="020F0502020204030204" pitchFamily="34" charset="0"/>
                        </a:rPr>
                        <a:t>Number of Blankets:</a:t>
                      </a:r>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4898" marR="4898" marT="4898" marB="0" anchor="b"/>
                </a:tc>
                <a:extLst>
                  <a:ext uri="{0D108BD9-81ED-4DB2-BD59-A6C34878D82A}">
                    <a16:rowId xmlns:a16="http://schemas.microsoft.com/office/drawing/2014/main" val="3641756348"/>
                  </a:ext>
                </a:extLst>
              </a:tr>
              <a:tr h="444723">
                <a:tc>
                  <a:txBody>
                    <a:bodyPr/>
                    <a:lstStyle/>
                    <a:p>
                      <a:pPr algn="l" fontAlgn="b"/>
                      <a:r>
                        <a:rPr lang="en-US" sz="1400" u="none" strike="noStrike">
                          <a:effectLst/>
                          <a:latin typeface="Calibri" panose="020F0502020204030204" pitchFamily="34" charset="0"/>
                          <a:cs typeface="Calibri" panose="020F0502020204030204" pitchFamily="34" charset="0"/>
                        </a:rPr>
                        <a:t>Indus Community empowerment Foundation (ICEF)</a:t>
                      </a:r>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4898" marR="4898" marT="4898" marB="0" anchor="b"/>
                </a:tc>
                <a:tc>
                  <a:txBody>
                    <a:bodyPr/>
                    <a:lstStyle/>
                    <a:p>
                      <a:pPr algn="just" fontAlgn="b"/>
                      <a:r>
                        <a:rPr lang="en-US" sz="1400" u="none" strike="noStrike" dirty="0">
                          <a:effectLst/>
                          <a:latin typeface="Calibri" panose="020F0502020204030204" pitchFamily="34" charset="0"/>
                          <a:cs typeface="Calibri" panose="020F0502020204030204" pitchFamily="34" charset="0"/>
                        </a:rPr>
                        <a:t>Sindh Sukkur</a:t>
                      </a:r>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4898" marR="4898" marT="4898" marB="0" anchor="b"/>
                </a:tc>
                <a:tc>
                  <a:txBody>
                    <a:bodyPr/>
                    <a:lstStyle/>
                    <a:p>
                      <a:pPr algn="ctr" fontAlgn="b"/>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4898" marR="4898" marT="4898" marB="0" anchor="b"/>
                </a:tc>
                <a:tc>
                  <a:txBody>
                    <a:bodyPr/>
                    <a:lstStyle/>
                    <a:p>
                      <a:pPr algn="ctr" fontAlgn="b"/>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4898" marR="4898" marT="4898" marB="0" anchor="b"/>
                </a:tc>
                <a:tc>
                  <a:txBody>
                    <a:bodyPr/>
                    <a:lstStyle/>
                    <a:p>
                      <a:pPr algn="ctr" fontAlgn="b"/>
                      <a:r>
                        <a:rPr lang="en-US" sz="1400" u="none" strike="noStrike">
                          <a:effectLst/>
                          <a:latin typeface="Calibri" panose="020F0502020204030204" pitchFamily="34" charset="0"/>
                          <a:cs typeface="Calibri" panose="020F0502020204030204" pitchFamily="34" charset="0"/>
                        </a:rPr>
                        <a:t>150</a:t>
                      </a:r>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4898" marR="4898" marT="4898" marB="0" anchor="b"/>
                </a:tc>
                <a:tc>
                  <a:txBody>
                    <a:bodyPr/>
                    <a:lstStyle/>
                    <a:p>
                      <a:pPr algn="ctr" fontAlgn="b"/>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4898" marR="4898" marT="4898" marB="0" anchor="b"/>
                </a:tc>
                <a:tc>
                  <a:txBody>
                    <a:bodyPr/>
                    <a:lstStyle/>
                    <a:p>
                      <a:pPr algn="ctr" fontAlgn="b"/>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4898" marR="4898" marT="4898" marB="0" anchor="b"/>
                </a:tc>
                <a:tc>
                  <a:txBody>
                    <a:bodyPr/>
                    <a:lstStyle/>
                    <a:p>
                      <a:pPr algn="ctr" fontAlgn="b"/>
                      <a:r>
                        <a:rPr lang="en-US" sz="1400" u="none" strike="noStrike">
                          <a:effectLst/>
                          <a:latin typeface="Calibri" panose="020F0502020204030204" pitchFamily="34" charset="0"/>
                          <a:cs typeface="Calibri" panose="020F0502020204030204" pitchFamily="34" charset="0"/>
                        </a:rPr>
                        <a:t>100</a:t>
                      </a:r>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4898" marR="4898" marT="4898" marB="0" anchor="b"/>
                </a:tc>
                <a:extLst>
                  <a:ext uri="{0D108BD9-81ED-4DB2-BD59-A6C34878D82A}">
                    <a16:rowId xmlns:a16="http://schemas.microsoft.com/office/drawing/2014/main" val="742571342"/>
                  </a:ext>
                </a:extLst>
              </a:tr>
              <a:tr h="268515">
                <a:tc>
                  <a:txBody>
                    <a:bodyPr/>
                    <a:lstStyle/>
                    <a:p>
                      <a:pPr algn="l" fontAlgn="b"/>
                      <a:r>
                        <a:rPr lang="en-US" sz="1400" u="none" strike="noStrike">
                          <a:effectLst/>
                          <a:latin typeface="Calibri" panose="020F0502020204030204" pitchFamily="34" charset="0"/>
                          <a:cs typeface="Calibri" panose="020F0502020204030204" pitchFamily="34" charset="0"/>
                        </a:rPr>
                        <a:t>Islamic Relief</a:t>
                      </a:r>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4898" marR="4898" marT="4898" marB="0" anchor="b"/>
                </a:tc>
                <a:tc>
                  <a:txBody>
                    <a:bodyPr/>
                    <a:lstStyle/>
                    <a:p>
                      <a:pPr algn="just" fontAlgn="b"/>
                      <a:r>
                        <a:rPr lang="en-US" sz="1400" u="none" strike="noStrike" dirty="0">
                          <a:effectLst/>
                          <a:latin typeface="Calibri" panose="020F0502020204030204" pitchFamily="34" charset="0"/>
                          <a:cs typeface="Calibri" panose="020F0502020204030204" pitchFamily="34" charset="0"/>
                        </a:rPr>
                        <a:t>Procurement process in progress</a:t>
                      </a:r>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4898" marR="4898" marT="4898" marB="0" anchor="b"/>
                </a:tc>
                <a:tc>
                  <a:txBody>
                    <a:bodyPr/>
                    <a:lstStyle/>
                    <a:p>
                      <a:pPr algn="ctr" fontAlgn="b"/>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4898" marR="4898" marT="4898" marB="0" anchor="b"/>
                </a:tc>
                <a:tc>
                  <a:txBody>
                    <a:bodyPr/>
                    <a:lstStyle/>
                    <a:p>
                      <a:pPr algn="ctr" fontAlgn="b"/>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4898" marR="4898" marT="4898" marB="0" anchor="b"/>
                </a:tc>
                <a:tc>
                  <a:txBody>
                    <a:bodyPr/>
                    <a:lstStyle/>
                    <a:p>
                      <a:pPr algn="ctr" fontAlgn="b"/>
                      <a:r>
                        <a:rPr lang="en-US" sz="1400" u="none" strike="noStrike">
                          <a:effectLst/>
                          <a:latin typeface="Calibri" panose="020F0502020204030204" pitchFamily="34" charset="0"/>
                          <a:cs typeface="Calibri" panose="020F0502020204030204" pitchFamily="34" charset="0"/>
                        </a:rPr>
                        <a:t>430</a:t>
                      </a:r>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4898" marR="4898" marT="4898" marB="0" anchor="b"/>
                </a:tc>
                <a:tc>
                  <a:txBody>
                    <a:bodyPr/>
                    <a:lstStyle/>
                    <a:p>
                      <a:pPr algn="ctr" fontAlgn="b"/>
                      <a:r>
                        <a:rPr lang="en-US" sz="1400" u="none" strike="noStrike">
                          <a:effectLst/>
                          <a:latin typeface="Calibri" panose="020F0502020204030204" pitchFamily="34" charset="0"/>
                          <a:cs typeface="Calibri" panose="020F0502020204030204" pitchFamily="34" charset="0"/>
                        </a:rPr>
                        <a:t>430</a:t>
                      </a:r>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4898" marR="4898" marT="4898" marB="0" anchor="b"/>
                </a:tc>
                <a:tc>
                  <a:txBody>
                    <a:bodyPr/>
                    <a:lstStyle/>
                    <a:p>
                      <a:pPr algn="ctr" fontAlgn="b"/>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4898" marR="4898" marT="4898" marB="0" anchor="b"/>
                </a:tc>
                <a:tc>
                  <a:txBody>
                    <a:bodyPr/>
                    <a:lstStyle/>
                    <a:p>
                      <a:pPr algn="ctr" fontAlgn="b"/>
                      <a:r>
                        <a:rPr lang="en-US" sz="1400" u="none" strike="noStrike">
                          <a:effectLst/>
                          <a:latin typeface="Calibri" panose="020F0502020204030204" pitchFamily="34" charset="0"/>
                          <a:cs typeface="Calibri" panose="020F0502020204030204" pitchFamily="34" charset="0"/>
                        </a:rPr>
                        <a:t>430</a:t>
                      </a:r>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4898" marR="4898" marT="4898" marB="0" anchor="b"/>
                </a:tc>
                <a:extLst>
                  <a:ext uri="{0D108BD9-81ED-4DB2-BD59-A6C34878D82A}">
                    <a16:rowId xmlns:a16="http://schemas.microsoft.com/office/drawing/2014/main" val="749246188"/>
                  </a:ext>
                </a:extLst>
              </a:tr>
              <a:tr h="268515">
                <a:tc>
                  <a:txBody>
                    <a:bodyPr/>
                    <a:lstStyle/>
                    <a:p>
                      <a:pPr algn="l" fontAlgn="b"/>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4898" marR="4898" marT="4898" marB="0" anchor="b"/>
                </a:tc>
                <a:tc>
                  <a:txBody>
                    <a:bodyPr/>
                    <a:lstStyle/>
                    <a:p>
                      <a:pPr algn="just" fontAlgn="b"/>
                      <a:r>
                        <a:rPr lang="en-US" sz="1400" u="none" strike="noStrike" dirty="0">
                          <a:effectLst/>
                          <a:latin typeface="Calibri" panose="020F0502020204030204" pitchFamily="34" charset="0"/>
                          <a:cs typeface="Calibri" panose="020F0502020204030204" pitchFamily="34" charset="0"/>
                        </a:rPr>
                        <a:t>Punjab Rajanpur Not yet confirmed</a:t>
                      </a:r>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4898" marR="4898" marT="4898" marB="0" anchor="b"/>
                </a:tc>
                <a:tc>
                  <a:txBody>
                    <a:bodyPr/>
                    <a:lstStyle/>
                    <a:p>
                      <a:pPr algn="ctr" fontAlgn="b"/>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4898" marR="4898" marT="4898" marB="0" anchor="b"/>
                </a:tc>
                <a:tc>
                  <a:txBody>
                    <a:bodyPr/>
                    <a:lstStyle/>
                    <a:p>
                      <a:pPr algn="ctr" fontAlgn="b"/>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4898" marR="4898" marT="4898" marB="0" anchor="b"/>
                </a:tc>
                <a:tc>
                  <a:txBody>
                    <a:bodyPr/>
                    <a:lstStyle/>
                    <a:p>
                      <a:pPr algn="ctr" fontAlgn="b"/>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4898" marR="4898" marT="4898" marB="0" anchor="b"/>
                </a:tc>
                <a:tc>
                  <a:txBody>
                    <a:bodyPr/>
                    <a:lstStyle/>
                    <a:p>
                      <a:pPr algn="ctr" fontAlgn="b"/>
                      <a:r>
                        <a:rPr lang="en-US" sz="1400" u="none" strike="noStrike">
                          <a:effectLst/>
                          <a:latin typeface="Calibri" panose="020F0502020204030204" pitchFamily="34" charset="0"/>
                          <a:cs typeface="Calibri" panose="020F0502020204030204" pitchFamily="34" charset="0"/>
                        </a:rPr>
                        <a:t>1200</a:t>
                      </a:r>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4898" marR="4898" marT="4898" marB="0" anchor="b"/>
                </a:tc>
                <a:tc>
                  <a:txBody>
                    <a:bodyPr/>
                    <a:lstStyle/>
                    <a:p>
                      <a:pPr algn="ctr" fontAlgn="b"/>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4898" marR="4898" marT="4898" marB="0" anchor="b"/>
                </a:tc>
                <a:tc>
                  <a:txBody>
                    <a:bodyPr/>
                    <a:lstStyle/>
                    <a:p>
                      <a:pPr algn="ctr" fontAlgn="b"/>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4898" marR="4898" marT="4898" marB="0" anchor="b"/>
                </a:tc>
                <a:extLst>
                  <a:ext uri="{0D108BD9-81ED-4DB2-BD59-A6C34878D82A}">
                    <a16:rowId xmlns:a16="http://schemas.microsoft.com/office/drawing/2014/main" val="3389721112"/>
                  </a:ext>
                </a:extLst>
              </a:tr>
              <a:tr h="268515">
                <a:tc>
                  <a:txBody>
                    <a:bodyPr/>
                    <a:lstStyle/>
                    <a:p>
                      <a:pPr algn="l" fontAlgn="b"/>
                      <a:r>
                        <a:rPr lang="en-US" sz="1400" u="none" strike="noStrike">
                          <a:effectLst/>
                          <a:latin typeface="Calibri" panose="020F0502020204030204" pitchFamily="34" charset="0"/>
                          <a:cs typeface="Calibri" panose="020F0502020204030204" pitchFamily="34" charset="0"/>
                        </a:rPr>
                        <a:t>Khubaib Foundation</a:t>
                      </a:r>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4898" marR="4898" marT="4898" marB="0" anchor="b"/>
                </a:tc>
                <a:tc>
                  <a:txBody>
                    <a:bodyPr/>
                    <a:lstStyle/>
                    <a:p>
                      <a:pPr algn="just" fontAlgn="b"/>
                      <a:r>
                        <a:rPr lang="en-US" sz="1400" u="none" strike="noStrike" dirty="0">
                          <a:effectLst/>
                          <a:latin typeface="Calibri" panose="020F0502020204030204" pitchFamily="34" charset="0"/>
                          <a:cs typeface="Calibri" panose="020F0502020204030204" pitchFamily="34" charset="0"/>
                        </a:rPr>
                        <a:t>Islamabad</a:t>
                      </a:r>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4898" marR="4898" marT="4898" marB="0" anchor="b"/>
                </a:tc>
                <a:tc>
                  <a:txBody>
                    <a:bodyPr/>
                    <a:lstStyle/>
                    <a:p>
                      <a:pPr algn="ctr" fontAlgn="b"/>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4898" marR="4898" marT="4898" marB="0" anchor="b"/>
                </a:tc>
                <a:tc>
                  <a:txBody>
                    <a:bodyPr/>
                    <a:lstStyle/>
                    <a:p>
                      <a:pPr algn="ctr" fontAlgn="b"/>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4898" marR="4898" marT="4898" marB="0" anchor="b"/>
                </a:tc>
                <a:tc>
                  <a:txBody>
                    <a:bodyPr/>
                    <a:lstStyle/>
                    <a:p>
                      <a:pPr algn="ctr" fontAlgn="b"/>
                      <a:r>
                        <a:rPr lang="en-US" sz="1400" u="none" strike="noStrike" dirty="0">
                          <a:effectLst/>
                          <a:latin typeface="Calibri" panose="020F0502020204030204" pitchFamily="34" charset="0"/>
                          <a:cs typeface="Calibri" panose="020F0502020204030204" pitchFamily="34" charset="0"/>
                        </a:rPr>
                        <a:t>10000</a:t>
                      </a:r>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4898" marR="4898" marT="4898" marB="0" anchor="b"/>
                </a:tc>
                <a:tc>
                  <a:txBody>
                    <a:bodyPr/>
                    <a:lstStyle/>
                    <a:p>
                      <a:pPr algn="ctr" fontAlgn="b"/>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4898" marR="4898" marT="4898" marB="0" anchor="b"/>
                </a:tc>
                <a:tc>
                  <a:txBody>
                    <a:bodyPr/>
                    <a:lstStyle/>
                    <a:p>
                      <a:pPr algn="ctr" fontAlgn="b"/>
                      <a:r>
                        <a:rPr lang="en-US" sz="1400" u="none" strike="noStrike">
                          <a:effectLst/>
                          <a:latin typeface="Calibri" panose="020F0502020204030204" pitchFamily="34" charset="0"/>
                          <a:cs typeface="Calibri" panose="020F0502020204030204" pitchFamily="34" charset="0"/>
                        </a:rPr>
                        <a:t>750</a:t>
                      </a:r>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4898" marR="4898" marT="4898" marB="0" anchor="b"/>
                </a:tc>
                <a:tc>
                  <a:txBody>
                    <a:bodyPr/>
                    <a:lstStyle/>
                    <a:p>
                      <a:pPr algn="ctr" fontAlgn="b"/>
                      <a:r>
                        <a:rPr lang="en-US" sz="1400" u="none" strike="noStrike">
                          <a:effectLst/>
                          <a:latin typeface="Calibri" panose="020F0502020204030204" pitchFamily="34" charset="0"/>
                          <a:cs typeface="Calibri" panose="020F0502020204030204" pitchFamily="34" charset="0"/>
                        </a:rPr>
                        <a:t>4500</a:t>
                      </a:r>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4898" marR="4898" marT="4898" marB="0" anchor="b"/>
                </a:tc>
                <a:extLst>
                  <a:ext uri="{0D108BD9-81ED-4DB2-BD59-A6C34878D82A}">
                    <a16:rowId xmlns:a16="http://schemas.microsoft.com/office/drawing/2014/main" val="883650133"/>
                  </a:ext>
                </a:extLst>
              </a:tr>
              <a:tr h="446366">
                <a:tc>
                  <a:txBody>
                    <a:bodyPr/>
                    <a:lstStyle/>
                    <a:p>
                      <a:pPr algn="l" fontAlgn="b"/>
                      <a:r>
                        <a:rPr lang="en-US" sz="1400" u="none" strike="noStrike">
                          <a:effectLst/>
                          <a:latin typeface="Calibri" panose="020F0502020204030204" pitchFamily="34" charset="0"/>
                          <a:cs typeface="Calibri" panose="020F0502020204030204" pitchFamily="34" charset="0"/>
                        </a:rPr>
                        <a:t>Manzil Organization Balochistan</a:t>
                      </a:r>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4898" marR="4898" marT="4898" marB="0" anchor="b"/>
                </a:tc>
                <a:tc>
                  <a:txBody>
                    <a:bodyPr/>
                    <a:lstStyle/>
                    <a:p>
                      <a:pPr algn="just" fontAlgn="b"/>
                      <a:r>
                        <a:rPr lang="en-US" sz="1400" u="none" strike="noStrike" dirty="0">
                          <a:effectLst/>
                          <a:latin typeface="Calibri" panose="020F0502020204030204" pitchFamily="34" charset="0"/>
                          <a:cs typeface="Calibri" panose="020F0502020204030204" pitchFamily="34" charset="0"/>
                        </a:rPr>
                        <a:t>Quetta and Sibi Baluchistan</a:t>
                      </a:r>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4898" marR="4898" marT="4898" marB="0" anchor="b"/>
                </a:tc>
                <a:tc>
                  <a:txBody>
                    <a:bodyPr/>
                    <a:lstStyle/>
                    <a:p>
                      <a:pPr algn="ctr" fontAlgn="b"/>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4898" marR="4898" marT="4898" marB="0" anchor="b"/>
                </a:tc>
                <a:tc>
                  <a:txBody>
                    <a:bodyPr/>
                    <a:lstStyle/>
                    <a:p>
                      <a:pPr algn="ctr" fontAlgn="b"/>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4898" marR="4898" marT="4898" marB="0" anchor="b"/>
                </a:tc>
                <a:tc>
                  <a:txBody>
                    <a:bodyPr/>
                    <a:lstStyle/>
                    <a:p>
                      <a:pPr algn="ctr" fontAlgn="b"/>
                      <a:r>
                        <a:rPr lang="en-US" sz="1400" u="none" strike="noStrike">
                          <a:effectLst/>
                          <a:latin typeface="Calibri" panose="020F0502020204030204" pitchFamily="34" charset="0"/>
                          <a:cs typeface="Calibri" panose="020F0502020204030204" pitchFamily="34" charset="0"/>
                        </a:rPr>
                        <a:t>300</a:t>
                      </a:r>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4898" marR="4898" marT="4898" marB="0" anchor="b"/>
                </a:tc>
                <a:tc>
                  <a:txBody>
                    <a:bodyPr/>
                    <a:lstStyle/>
                    <a:p>
                      <a:pPr algn="ctr" fontAlgn="b"/>
                      <a:r>
                        <a:rPr lang="en-US" sz="1400" u="none" strike="noStrike" dirty="0">
                          <a:effectLst/>
                          <a:latin typeface="Calibri" panose="020F0502020204030204" pitchFamily="34" charset="0"/>
                          <a:cs typeface="Calibri" panose="020F0502020204030204" pitchFamily="34" charset="0"/>
                        </a:rPr>
                        <a:t>300</a:t>
                      </a:r>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4898" marR="4898" marT="4898" marB="0" anchor="b"/>
                </a:tc>
                <a:tc>
                  <a:txBody>
                    <a:bodyPr/>
                    <a:lstStyle/>
                    <a:p>
                      <a:pPr algn="ctr" fontAlgn="b"/>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4898" marR="4898" marT="4898" marB="0" anchor="b"/>
                </a:tc>
                <a:tc>
                  <a:txBody>
                    <a:bodyPr/>
                    <a:lstStyle/>
                    <a:p>
                      <a:pPr algn="ctr" fontAlgn="b"/>
                      <a:r>
                        <a:rPr lang="en-US" sz="1400" u="none" strike="noStrike">
                          <a:effectLst/>
                          <a:latin typeface="Calibri" panose="020F0502020204030204" pitchFamily="34" charset="0"/>
                          <a:cs typeface="Calibri" panose="020F0502020204030204" pitchFamily="34" charset="0"/>
                        </a:rPr>
                        <a:t>300</a:t>
                      </a:r>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4898" marR="4898" marT="4898" marB="0" anchor="b"/>
                </a:tc>
                <a:extLst>
                  <a:ext uri="{0D108BD9-81ED-4DB2-BD59-A6C34878D82A}">
                    <a16:rowId xmlns:a16="http://schemas.microsoft.com/office/drawing/2014/main" val="847688355"/>
                  </a:ext>
                </a:extLst>
              </a:tr>
              <a:tr h="446366">
                <a:tc>
                  <a:txBody>
                    <a:bodyPr/>
                    <a:lstStyle/>
                    <a:p>
                      <a:pPr algn="l" fontAlgn="b"/>
                      <a:r>
                        <a:rPr lang="en-US" sz="1400" u="none" strike="noStrike">
                          <a:effectLst/>
                          <a:latin typeface="Calibri" panose="020F0502020204030204" pitchFamily="34" charset="0"/>
                          <a:cs typeface="Calibri" panose="020F0502020204030204" pitchFamily="34" charset="0"/>
                        </a:rPr>
                        <a:t>Qatar Charity</a:t>
                      </a:r>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4898" marR="4898" marT="4898" marB="0" anchor="b"/>
                </a:tc>
                <a:tc>
                  <a:txBody>
                    <a:bodyPr/>
                    <a:lstStyle/>
                    <a:p>
                      <a:pPr algn="just" fontAlgn="b"/>
                      <a:r>
                        <a:rPr lang="en-US" sz="1400" u="none" strike="noStrike" dirty="0">
                          <a:effectLst/>
                          <a:latin typeface="Calibri" panose="020F0502020204030204" pitchFamily="34" charset="0"/>
                          <a:cs typeface="Calibri" panose="020F0502020204030204" pitchFamily="34" charset="0"/>
                        </a:rPr>
                        <a:t>500 winterization kits proposed however its not confirmed funding</a:t>
                      </a:r>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4898" marR="4898" marT="4898" marB="0" anchor="b"/>
                </a:tc>
                <a:tc>
                  <a:txBody>
                    <a:bodyPr/>
                    <a:lstStyle/>
                    <a:p>
                      <a:pPr algn="ctr" fontAlgn="b"/>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4898" marR="4898" marT="4898" marB="0" anchor="b"/>
                </a:tc>
                <a:tc>
                  <a:txBody>
                    <a:bodyPr/>
                    <a:lstStyle/>
                    <a:p>
                      <a:pPr algn="ctr" fontAlgn="b"/>
                      <a:r>
                        <a:rPr lang="en-US" sz="1400" u="none" strike="noStrike">
                          <a:effectLst/>
                          <a:latin typeface="Calibri" panose="020F0502020204030204" pitchFamily="34" charset="0"/>
                          <a:cs typeface="Calibri" panose="020F0502020204030204" pitchFamily="34" charset="0"/>
                        </a:rPr>
                        <a:t>500</a:t>
                      </a:r>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4898" marR="4898" marT="4898" marB="0" anchor="b"/>
                </a:tc>
                <a:tc>
                  <a:txBody>
                    <a:bodyPr/>
                    <a:lstStyle/>
                    <a:p>
                      <a:pPr algn="ctr" fontAlgn="b"/>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4898" marR="4898" marT="4898" marB="0" anchor="b"/>
                </a:tc>
                <a:tc>
                  <a:txBody>
                    <a:bodyPr/>
                    <a:lstStyle/>
                    <a:p>
                      <a:pPr algn="ctr" fontAlgn="b"/>
                      <a:r>
                        <a:rPr lang="en-US" sz="1400" u="none" strike="noStrike" dirty="0">
                          <a:effectLst/>
                          <a:latin typeface="Calibri" panose="020F0502020204030204" pitchFamily="34" charset="0"/>
                          <a:cs typeface="Calibri" panose="020F0502020204030204" pitchFamily="34" charset="0"/>
                        </a:rPr>
                        <a:t>500</a:t>
                      </a:r>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4898" marR="4898" marT="4898" marB="0" anchor="b"/>
                </a:tc>
                <a:tc>
                  <a:txBody>
                    <a:bodyPr/>
                    <a:lstStyle/>
                    <a:p>
                      <a:pPr algn="ctr" fontAlgn="b"/>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4898" marR="4898" marT="4898" marB="0" anchor="b"/>
                </a:tc>
                <a:tc>
                  <a:txBody>
                    <a:bodyPr/>
                    <a:lstStyle/>
                    <a:p>
                      <a:pPr algn="ctr" fontAlgn="b"/>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4898" marR="4898" marT="4898" marB="0" anchor="b"/>
                </a:tc>
                <a:extLst>
                  <a:ext uri="{0D108BD9-81ED-4DB2-BD59-A6C34878D82A}">
                    <a16:rowId xmlns:a16="http://schemas.microsoft.com/office/drawing/2014/main" val="894584689"/>
                  </a:ext>
                </a:extLst>
              </a:tr>
              <a:tr h="268515">
                <a:tc>
                  <a:txBody>
                    <a:bodyPr/>
                    <a:lstStyle/>
                    <a:p>
                      <a:pPr algn="l" fontAlgn="b"/>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4898" marR="4898" marT="4898" marB="0" anchor="b"/>
                </a:tc>
                <a:tc>
                  <a:txBody>
                    <a:bodyPr/>
                    <a:lstStyle/>
                    <a:p>
                      <a:pPr algn="just" fontAlgn="b"/>
                      <a:r>
                        <a:rPr lang="en-US" sz="1400" u="none" strike="noStrike" dirty="0">
                          <a:effectLst/>
                          <a:latin typeface="Calibri" panose="020F0502020204030204" pitchFamily="34" charset="0"/>
                          <a:cs typeface="Calibri" panose="020F0502020204030204" pitchFamily="34" charset="0"/>
                        </a:rPr>
                        <a:t>Islamabad</a:t>
                      </a:r>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4898" marR="4898" marT="4898" marB="0" anchor="b"/>
                </a:tc>
                <a:tc>
                  <a:txBody>
                    <a:bodyPr/>
                    <a:lstStyle/>
                    <a:p>
                      <a:pPr algn="ctr" fontAlgn="b"/>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4898" marR="4898" marT="4898" marB="0" anchor="b"/>
                </a:tc>
                <a:tc>
                  <a:txBody>
                    <a:bodyPr/>
                    <a:lstStyle/>
                    <a:p>
                      <a:pPr algn="ctr" fontAlgn="b"/>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4898" marR="4898" marT="4898" marB="0" anchor="b"/>
                </a:tc>
                <a:tc>
                  <a:txBody>
                    <a:bodyPr/>
                    <a:lstStyle/>
                    <a:p>
                      <a:pPr algn="ctr" fontAlgn="b"/>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4898" marR="4898" marT="4898" marB="0" anchor="b"/>
                </a:tc>
                <a:tc>
                  <a:txBody>
                    <a:bodyPr/>
                    <a:lstStyle/>
                    <a:p>
                      <a:pPr algn="ctr" fontAlgn="b"/>
                      <a:r>
                        <a:rPr lang="en-US" sz="1400" u="none" strike="noStrike">
                          <a:effectLst/>
                          <a:latin typeface="Calibri" panose="020F0502020204030204" pitchFamily="34" charset="0"/>
                          <a:cs typeface="Calibri" panose="020F0502020204030204" pitchFamily="34" charset="0"/>
                        </a:rPr>
                        <a:t>2000</a:t>
                      </a:r>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4898" marR="4898" marT="4898" marB="0" anchor="b"/>
                </a:tc>
                <a:tc>
                  <a:txBody>
                    <a:bodyPr/>
                    <a:lstStyle/>
                    <a:p>
                      <a:pPr algn="ctr" fontAlgn="b"/>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4898" marR="4898" marT="4898" marB="0" anchor="b"/>
                </a:tc>
                <a:tc>
                  <a:txBody>
                    <a:bodyPr/>
                    <a:lstStyle/>
                    <a:p>
                      <a:pPr algn="ctr" fontAlgn="b"/>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4898" marR="4898" marT="4898" marB="0" anchor="b"/>
                </a:tc>
                <a:extLst>
                  <a:ext uri="{0D108BD9-81ED-4DB2-BD59-A6C34878D82A}">
                    <a16:rowId xmlns:a16="http://schemas.microsoft.com/office/drawing/2014/main" val="2914796612"/>
                  </a:ext>
                </a:extLst>
              </a:tr>
              <a:tr h="514702">
                <a:tc>
                  <a:txBody>
                    <a:bodyPr/>
                    <a:lstStyle/>
                    <a:p>
                      <a:pPr algn="l" fontAlgn="b"/>
                      <a:r>
                        <a:rPr lang="en-US" sz="1400" u="none" strike="noStrike">
                          <a:effectLst/>
                          <a:latin typeface="Calibri" panose="020F0502020204030204" pitchFamily="34" charset="0"/>
                          <a:cs typeface="Calibri" panose="020F0502020204030204" pitchFamily="34" charset="0"/>
                        </a:rPr>
                        <a:t>Sadia</a:t>
                      </a:r>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4898" marR="4898" marT="4898" marB="0" anchor="b"/>
                </a:tc>
                <a:tc>
                  <a:txBody>
                    <a:bodyPr/>
                    <a:lstStyle/>
                    <a:p>
                      <a:pPr algn="just" fontAlgn="b"/>
                      <a:r>
                        <a:rPr lang="en-US" sz="1400" u="none" strike="noStrike" dirty="0">
                          <a:effectLst/>
                          <a:latin typeface="Calibri" panose="020F0502020204030204" pitchFamily="34" charset="0"/>
                          <a:cs typeface="Calibri" panose="020F0502020204030204" pitchFamily="34" charset="0"/>
                        </a:rPr>
                        <a:t>During emergency we make appeal share with our donors after that we response</a:t>
                      </a:r>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4898" marR="4898" marT="4898" marB="0" anchor="b"/>
                </a:tc>
                <a:tc>
                  <a:txBody>
                    <a:bodyPr/>
                    <a:lstStyle/>
                    <a:p>
                      <a:pPr algn="ctr" fontAlgn="b"/>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4898" marR="4898" marT="4898" marB="0" anchor="b"/>
                </a:tc>
                <a:tc>
                  <a:txBody>
                    <a:bodyPr/>
                    <a:lstStyle/>
                    <a:p>
                      <a:pPr algn="ctr" fontAlgn="b"/>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4898" marR="4898" marT="4898" marB="0" anchor="b"/>
                </a:tc>
                <a:tc>
                  <a:txBody>
                    <a:bodyPr/>
                    <a:lstStyle/>
                    <a:p>
                      <a:pPr algn="ctr" fontAlgn="b"/>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4898" marR="4898" marT="4898" marB="0" anchor="b"/>
                </a:tc>
                <a:tc>
                  <a:txBody>
                    <a:bodyPr/>
                    <a:lstStyle/>
                    <a:p>
                      <a:pPr algn="ctr" fontAlgn="b"/>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4898" marR="4898" marT="4898" marB="0" anchor="b"/>
                </a:tc>
                <a:tc>
                  <a:txBody>
                    <a:bodyPr/>
                    <a:lstStyle/>
                    <a:p>
                      <a:pPr algn="ctr" fontAlgn="b"/>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4898" marR="4898" marT="4898" marB="0" anchor="b"/>
                </a:tc>
                <a:tc>
                  <a:txBody>
                    <a:bodyPr/>
                    <a:lstStyle/>
                    <a:p>
                      <a:pPr algn="ctr" fontAlgn="b"/>
                      <a:r>
                        <a:rPr lang="en-US" sz="1400" u="none" strike="noStrike">
                          <a:effectLst/>
                          <a:latin typeface="Calibri" panose="020F0502020204030204" pitchFamily="34" charset="0"/>
                          <a:cs typeface="Calibri" panose="020F0502020204030204" pitchFamily="34" charset="0"/>
                        </a:rPr>
                        <a:t>80</a:t>
                      </a:r>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4898" marR="4898" marT="4898" marB="0" anchor="b"/>
                </a:tc>
                <a:extLst>
                  <a:ext uri="{0D108BD9-81ED-4DB2-BD59-A6C34878D82A}">
                    <a16:rowId xmlns:a16="http://schemas.microsoft.com/office/drawing/2014/main" val="3691017220"/>
                  </a:ext>
                </a:extLst>
              </a:tr>
              <a:tr h="268515">
                <a:tc>
                  <a:txBody>
                    <a:bodyPr/>
                    <a:lstStyle/>
                    <a:p>
                      <a:pPr algn="l" fontAlgn="b"/>
                      <a:r>
                        <a:rPr lang="en-US" sz="1400" u="none" strike="noStrike">
                          <a:effectLst/>
                          <a:latin typeface="Calibri" panose="020F0502020204030204" pitchFamily="34" charset="0"/>
                          <a:cs typeface="Calibri" panose="020F0502020204030204" pitchFamily="34" charset="0"/>
                        </a:rPr>
                        <a:t>Shifa Foundation</a:t>
                      </a:r>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4898" marR="4898" marT="4898" marB="0" anchor="b"/>
                </a:tc>
                <a:tc>
                  <a:txBody>
                    <a:bodyPr/>
                    <a:lstStyle/>
                    <a:p>
                      <a:pPr algn="just" fontAlgn="b"/>
                      <a:r>
                        <a:rPr lang="en-US" sz="1400" u="none" strike="noStrike" dirty="0">
                          <a:effectLst/>
                          <a:latin typeface="Calibri" panose="020F0502020204030204" pitchFamily="34" charset="0"/>
                          <a:cs typeface="Calibri" panose="020F0502020204030204" pitchFamily="34" charset="0"/>
                        </a:rPr>
                        <a:t>Sindh Mattari</a:t>
                      </a:r>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4898" marR="4898" marT="4898" marB="0" anchor="b"/>
                </a:tc>
                <a:tc>
                  <a:txBody>
                    <a:bodyPr/>
                    <a:lstStyle/>
                    <a:p>
                      <a:pPr algn="ctr" fontAlgn="b"/>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4898" marR="4898" marT="4898" marB="0" anchor="b"/>
                </a:tc>
                <a:tc>
                  <a:txBody>
                    <a:bodyPr/>
                    <a:lstStyle/>
                    <a:p>
                      <a:pPr algn="ctr" fontAlgn="b"/>
                      <a:r>
                        <a:rPr lang="en-US" sz="1400" u="none" strike="noStrike" dirty="0">
                          <a:effectLst/>
                          <a:latin typeface="Calibri" panose="020F0502020204030204" pitchFamily="34" charset="0"/>
                          <a:cs typeface="Calibri" panose="020F0502020204030204" pitchFamily="34" charset="0"/>
                        </a:rPr>
                        <a:t>500</a:t>
                      </a:r>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4898" marR="4898" marT="4898" marB="0" anchor="b"/>
                </a:tc>
                <a:tc>
                  <a:txBody>
                    <a:bodyPr/>
                    <a:lstStyle/>
                    <a:p>
                      <a:pPr algn="ctr" fontAlgn="b"/>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4898" marR="4898" marT="4898" marB="0" anchor="b"/>
                </a:tc>
                <a:tc>
                  <a:txBody>
                    <a:bodyPr/>
                    <a:lstStyle/>
                    <a:p>
                      <a:pPr algn="ctr" fontAlgn="b"/>
                      <a:r>
                        <a:rPr lang="en-US" sz="1400" u="none" strike="noStrike">
                          <a:effectLst/>
                          <a:latin typeface="Calibri" panose="020F0502020204030204" pitchFamily="34" charset="0"/>
                          <a:cs typeface="Calibri" panose="020F0502020204030204" pitchFamily="34" charset="0"/>
                        </a:rPr>
                        <a:t>500</a:t>
                      </a:r>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4898" marR="4898" marT="4898" marB="0" anchor="b"/>
                </a:tc>
                <a:tc>
                  <a:txBody>
                    <a:bodyPr/>
                    <a:lstStyle/>
                    <a:p>
                      <a:pPr algn="ctr" fontAlgn="b"/>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4898" marR="4898" marT="4898" marB="0" anchor="b"/>
                </a:tc>
                <a:tc>
                  <a:txBody>
                    <a:bodyPr/>
                    <a:lstStyle/>
                    <a:p>
                      <a:pPr algn="ctr" fontAlgn="b"/>
                      <a:r>
                        <a:rPr lang="en-US" sz="1400" u="none" strike="noStrike">
                          <a:effectLst/>
                          <a:latin typeface="Calibri" panose="020F0502020204030204" pitchFamily="34" charset="0"/>
                          <a:cs typeface="Calibri" panose="020F0502020204030204" pitchFamily="34" charset="0"/>
                        </a:rPr>
                        <a:t>500</a:t>
                      </a:r>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4898" marR="4898" marT="4898" marB="0" anchor="b"/>
                </a:tc>
                <a:extLst>
                  <a:ext uri="{0D108BD9-81ED-4DB2-BD59-A6C34878D82A}">
                    <a16:rowId xmlns:a16="http://schemas.microsoft.com/office/drawing/2014/main" val="210847891"/>
                  </a:ext>
                </a:extLst>
              </a:tr>
              <a:tr h="268515">
                <a:tc>
                  <a:txBody>
                    <a:bodyPr/>
                    <a:lstStyle/>
                    <a:p>
                      <a:pPr algn="l" fontAlgn="b"/>
                      <a:r>
                        <a:rPr lang="en-US" sz="1400" u="none" strike="noStrike" dirty="0">
                          <a:effectLst/>
                          <a:latin typeface="Calibri" panose="020F0502020204030204" pitchFamily="34" charset="0"/>
                          <a:cs typeface="Calibri" panose="020F0502020204030204" pitchFamily="34" charset="0"/>
                        </a:rPr>
                        <a:t>SRDP Sindh</a:t>
                      </a:r>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4898" marR="4898" marT="4898" marB="0" anchor="b"/>
                </a:tc>
                <a:tc>
                  <a:txBody>
                    <a:bodyPr/>
                    <a:lstStyle/>
                    <a:p>
                      <a:pPr algn="just" fontAlgn="b"/>
                      <a:r>
                        <a:rPr lang="en-US" sz="1400" u="none" strike="noStrike" dirty="0">
                          <a:effectLst/>
                          <a:latin typeface="Calibri" panose="020F0502020204030204" pitchFamily="34" charset="0"/>
                          <a:cs typeface="Calibri" panose="020F0502020204030204" pitchFamily="34" charset="0"/>
                        </a:rPr>
                        <a:t>Sindh Shikarpur</a:t>
                      </a:r>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4898" marR="4898" marT="4898" marB="0" anchor="b"/>
                </a:tc>
                <a:tc>
                  <a:txBody>
                    <a:bodyPr/>
                    <a:lstStyle/>
                    <a:p>
                      <a:pPr algn="ctr" fontAlgn="b"/>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4898" marR="4898" marT="4898" marB="0" anchor="b"/>
                </a:tc>
                <a:tc>
                  <a:txBody>
                    <a:bodyPr/>
                    <a:lstStyle/>
                    <a:p>
                      <a:pPr algn="ctr" fontAlgn="b"/>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4898" marR="4898" marT="4898" marB="0" anchor="b"/>
                </a:tc>
                <a:tc>
                  <a:txBody>
                    <a:bodyPr/>
                    <a:lstStyle/>
                    <a:p>
                      <a:pPr algn="ctr" fontAlgn="b"/>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4898" marR="4898" marT="4898" marB="0" anchor="b"/>
                </a:tc>
                <a:tc>
                  <a:txBody>
                    <a:bodyPr/>
                    <a:lstStyle/>
                    <a:p>
                      <a:pPr algn="ctr" fontAlgn="b"/>
                      <a:r>
                        <a:rPr lang="en-US" sz="1400" u="none" strike="noStrike">
                          <a:effectLst/>
                          <a:latin typeface="Calibri" panose="020F0502020204030204" pitchFamily="34" charset="0"/>
                          <a:cs typeface="Calibri" panose="020F0502020204030204" pitchFamily="34" charset="0"/>
                        </a:rPr>
                        <a:t>100</a:t>
                      </a:r>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4898" marR="4898" marT="4898" marB="0" anchor="b"/>
                </a:tc>
                <a:tc>
                  <a:txBody>
                    <a:bodyPr/>
                    <a:lstStyle/>
                    <a:p>
                      <a:pPr algn="ctr" fontAlgn="b"/>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4898" marR="4898" marT="4898" marB="0" anchor="b"/>
                </a:tc>
                <a:tc>
                  <a:txBody>
                    <a:bodyPr/>
                    <a:lstStyle/>
                    <a:p>
                      <a:pPr algn="ctr" fontAlgn="b"/>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4898" marR="4898" marT="4898" marB="0" anchor="b"/>
                </a:tc>
                <a:extLst>
                  <a:ext uri="{0D108BD9-81ED-4DB2-BD59-A6C34878D82A}">
                    <a16:rowId xmlns:a16="http://schemas.microsoft.com/office/drawing/2014/main" val="3855552950"/>
                  </a:ext>
                </a:extLst>
              </a:tr>
              <a:tr h="514702">
                <a:tc>
                  <a:txBody>
                    <a:bodyPr/>
                    <a:lstStyle/>
                    <a:p>
                      <a:pPr algn="l" fontAlgn="b"/>
                      <a:r>
                        <a:rPr lang="en-US" sz="1400" u="none" strike="noStrike">
                          <a:effectLst/>
                          <a:latin typeface="Calibri" panose="020F0502020204030204" pitchFamily="34" charset="0"/>
                          <a:cs typeface="Calibri" panose="020F0502020204030204" pitchFamily="34" charset="0"/>
                        </a:rPr>
                        <a:t>Women and Youth's development organization</a:t>
                      </a:r>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4898" marR="4898" marT="4898" marB="0" anchor="b"/>
                </a:tc>
                <a:tc>
                  <a:txBody>
                    <a:bodyPr/>
                    <a:lstStyle/>
                    <a:p>
                      <a:pPr algn="just" fontAlgn="b"/>
                      <a:r>
                        <a:rPr lang="en-US" sz="1400" u="none" strike="noStrike" dirty="0">
                          <a:effectLst/>
                          <a:latin typeface="Calibri" panose="020F0502020204030204" pitchFamily="34" charset="0"/>
                          <a:cs typeface="Calibri" panose="020F0502020204030204" pitchFamily="34" charset="0"/>
                        </a:rPr>
                        <a:t>Sindh Jamshoro</a:t>
                      </a:r>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4898" marR="4898" marT="4898" marB="0" anchor="b"/>
                </a:tc>
                <a:tc>
                  <a:txBody>
                    <a:bodyPr/>
                    <a:lstStyle/>
                    <a:p>
                      <a:pPr algn="ctr" fontAlgn="b"/>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4898" marR="4898" marT="4898" marB="0" anchor="b"/>
                </a:tc>
                <a:tc>
                  <a:txBody>
                    <a:bodyPr/>
                    <a:lstStyle/>
                    <a:p>
                      <a:pPr algn="ctr" fontAlgn="b"/>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4898" marR="4898" marT="4898" marB="0" anchor="b"/>
                </a:tc>
                <a:tc>
                  <a:txBody>
                    <a:bodyPr/>
                    <a:lstStyle/>
                    <a:p>
                      <a:pPr algn="ctr" fontAlgn="b"/>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4898" marR="4898" marT="4898" marB="0" anchor="b"/>
                </a:tc>
                <a:tc>
                  <a:txBody>
                    <a:bodyPr/>
                    <a:lstStyle/>
                    <a:p>
                      <a:pPr algn="ctr" fontAlgn="b"/>
                      <a:r>
                        <a:rPr lang="en-US" sz="1400" u="none" strike="noStrike">
                          <a:effectLst/>
                          <a:latin typeface="Calibri" panose="020F0502020204030204" pitchFamily="34" charset="0"/>
                          <a:cs typeface="Calibri" panose="020F0502020204030204" pitchFamily="34" charset="0"/>
                        </a:rPr>
                        <a:t>100</a:t>
                      </a:r>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4898" marR="4898" marT="4898" marB="0" anchor="b"/>
                </a:tc>
                <a:tc>
                  <a:txBody>
                    <a:bodyPr/>
                    <a:lstStyle/>
                    <a:p>
                      <a:pPr algn="ctr" fontAlgn="b"/>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4898" marR="4898" marT="4898" marB="0" anchor="b"/>
                </a:tc>
                <a:tc>
                  <a:txBody>
                    <a:bodyPr/>
                    <a:lstStyle/>
                    <a:p>
                      <a:pPr algn="ctr" fontAlgn="b"/>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4898" marR="4898" marT="4898" marB="0" anchor="b"/>
                </a:tc>
                <a:extLst>
                  <a:ext uri="{0D108BD9-81ED-4DB2-BD59-A6C34878D82A}">
                    <a16:rowId xmlns:a16="http://schemas.microsoft.com/office/drawing/2014/main" val="1171476527"/>
                  </a:ext>
                </a:extLst>
              </a:tr>
              <a:tr h="446366">
                <a:tc>
                  <a:txBody>
                    <a:bodyPr/>
                    <a:lstStyle/>
                    <a:p>
                      <a:pPr algn="l" fontAlgn="b"/>
                      <a:r>
                        <a:rPr lang="en-US" sz="1400" u="none" strike="noStrike">
                          <a:effectLst/>
                          <a:latin typeface="Calibri" panose="020F0502020204030204" pitchFamily="34" charset="0"/>
                          <a:cs typeface="Calibri" panose="020F0502020204030204" pitchFamily="34" charset="0"/>
                        </a:rPr>
                        <a:t>Women Children Welfare Association</a:t>
                      </a:r>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4898" marR="4898" marT="4898" marB="0" anchor="b"/>
                </a:tc>
                <a:tc>
                  <a:txBody>
                    <a:bodyPr/>
                    <a:lstStyle/>
                    <a:p>
                      <a:pPr algn="just" fontAlgn="b"/>
                      <a:r>
                        <a:rPr lang="en-US" sz="1400" u="none" strike="noStrike" dirty="0">
                          <a:effectLst/>
                          <a:latin typeface="Calibri" panose="020F0502020204030204" pitchFamily="34" charset="0"/>
                          <a:cs typeface="Calibri" panose="020F0502020204030204" pitchFamily="34" charset="0"/>
                        </a:rPr>
                        <a:t>Sindh UC Qadir Purr District Jacobabad</a:t>
                      </a:r>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4898" marR="4898" marT="4898" marB="0" anchor="b"/>
                </a:tc>
                <a:tc>
                  <a:txBody>
                    <a:bodyPr/>
                    <a:lstStyle/>
                    <a:p>
                      <a:pPr algn="ctr" fontAlgn="b"/>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4898" marR="4898" marT="4898" marB="0" anchor="b"/>
                </a:tc>
                <a:tc>
                  <a:txBody>
                    <a:bodyPr/>
                    <a:lstStyle/>
                    <a:p>
                      <a:pPr algn="ctr" fontAlgn="b"/>
                      <a:r>
                        <a:rPr lang="en-US" sz="1400" u="none" strike="noStrike">
                          <a:effectLst/>
                          <a:latin typeface="Calibri" panose="020F0502020204030204" pitchFamily="34" charset="0"/>
                          <a:cs typeface="Calibri" panose="020F0502020204030204" pitchFamily="34" charset="0"/>
                        </a:rPr>
                        <a:t>1000</a:t>
                      </a:r>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4898" marR="4898" marT="4898" marB="0" anchor="b"/>
                </a:tc>
                <a:tc>
                  <a:txBody>
                    <a:bodyPr/>
                    <a:lstStyle/>
                    <a:p>
                      <a:pPr algn="ctr" fontAlgn="b"/>
                      <a:r>
                        <a:rPr lang="en-US" sz="1400" u="none" strike="noStrike">
                          <a:effectLst/>
                          <a:latin typeface="Calibri" panose="020F0502020204030204" pitchFamily="34" charset="0"/>
                          <a:cs typeface="Calibri" panose="020F0502020204030204" pitchFamily="34" charset="0"/>
                        </a:rPr>
                        <a:t>1000</a:t>
                      </a:r>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4898" marR="4898" marT="4898" marB="0" anchor="b"/>
                </a:tc>
                <a:tc>
                  <a:txBody>
                    <a:bodyPr/>
                    <a:lstStyle/>
                    <a:p>
                      <a:pPr algn="ctr" fontAlgn="b"/>
                      <a:r>
                        <a:rPr lang="en-US" sz="1400" u="none" strike="noStrike" dirty="0">
                          <a:effectLst/>
                          <a:latin typeface="Calibri" panose="020F0502020204030204" pitchFamily="34" charset="0"/>
                          <a:cs typeface="Calibri" panose="020F0502020204030204" pitchFamily="34" charset="0"/>
                        </a:rPr>
                        <a:t>1000</a:t>
                      </a:r>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4898" marR="4898" marT="4898" marB="0" anchor="b"/>
                </a:tc>
                <a:tc>
                  <a:txBody>
                    <a:bodyPr/>
                    <a:lstStyle/>
                    <a:p>
                      <a:pPr algn="ctr" fontAlgn="b"/>
                      <a:r>
                        <a:rPr lang="en-US" sz="1400" u="none" strike="noStrike">
                          <a:effectLst/>
                          <a:latin typeface="Calibri" panose="020F0502020204030204" pitchFamily="34" charset="0"/>
                          <a:cs typeface="Calibri" panose="020F0502020204030204" pitchFamily="34" charset="0"/>
                        </a:rPr>
                        <a:t>1000</a:t>
                      </a:r>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4898" marR="4898" marT="4898" marB="0" anchor="b"/>
                </a:tc>
                <a:tc>
                  <a:txBody>
                    <a:bodyPr/>
                    <a:lstStyle/>
                    <a:p>
                      <a:pPr algn="ctr" fontAlgn="b"/>
                      <a:r>
                        <a:rPr lang="en-US" sz="1400" u="none" strike="noStrike" dirty="0">
                          <a:effectLst/>
                          <a:latin typeface="Calibri" panose="020F0502020204030204" pitchFamily="34" charset="0"/>
                          <a:cs typeface="Calibri" panose="020F0502020204030204" pitchFamily="34" charset="0"/>
                        </a:rPr>
                        <a:t>1000</a:t>
                      </a:r>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4898" marR="4898" marT="4898" marB="0" anchor="b"/>
                </a:tc>
                <a:extLst>
                  <a:ext uri="{0D108BD9-81ED-4DB2-BD59-A6C34878D82A}">
                    <a16:rowId xmlns:a16="http://schemas.microsoft.com/office/drawing/2014/main" val="1598958166"/>
                  </a:ext>
                </a:extLst>
              </a:tr>
              <a:tr h="514702">
                <a:tc>
                  <a:txBody>
                    <a:bodyPr/>
                    <a:lstStyle/>
                    <a:p>
                      <a:pPr algn="l" fontAlgn="b"/>
                      <a:r>
                        <a:rPr lang="en-US" sz="1400" u="none" strike="noStrike">
                          <a:effectLst/>
                          <a:latin typeface="Calibri" panose="020F0502020204030204" pitchFamily="34" charset="0"/>
                          <a:cs typeface="Calibri" panose="020F0502020204030204" pitchFamily="34" charset="0"/>
                        </a:rPr>
                        <a:t>Zahir Qadir</a:t>
                      </a:r>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4898" marR="4898" marT="4898" marB="0" anchor="b"/>
                </a:tc>
                <a:tc>
                  <a:txBody>
                    <a:bodyPr/>
                    <a:lstStyle/>
                    <a:p>
                      <a:pPr algn="just" fontAlgn="b"/>
                      <a:r>
                        <a:rPr lang="en-US" sz="1400" u="none" strike="noStrike" dirty="0">
                          <a:effectLst/>
                          <a:latin typeface="Calibri" panose="020F0502020204030204" pitchFamily="34" charset="0"/>
                          <a:cs typeface="Calibri" panose="020F0502020204030204" pitchFamily="34" charset="0"/>
                        </a:rPr>
                        <a:t>will procure as needed during the emergency and will respond within 72 hours</a:t>
                      </a:r>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4898" marR="4898" marT="4898" marB="0" anchor="b"/>
                </a:tc>
                <a:tc>
                  <a:txBody>
                    <a:bodyPr/>
                    <a:lstStyle/>
                    <a:p>
                      <a:pPr algn="ctr" fontAlgn="b"/>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4898" marR="4898" marT="4898" marB="0" anchor="b"/>
                </a:tc>
                <a:tc>
                  <a:txBody>
                    <a:bodyPr/>
                    <a:lstStyle/>
                    <a:p>
                      <a:pPr algn="ctr" fontAlgn="b"/>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4898" marR="4898" marT="4898" marB="0" anchor="b"/>
                </a:tc>
                <a:tc>
                  <a:txBody>
                    <a:bodyPr/>
                    <a:lstStyle/>
                    <a:p>
                      <a:pPr algn="ctr" fontAlgn="b"/>
                      <a:endParaRPr lang="en-US" sz="1400" b="0" i="0" u="none" strike="noStrike">
                        <a:solidFill>
                          <a:srgbClr val="000000"/>
                        </a:solidFill>
                        <a:effectLst/>
                        <a:latin typeface="Calibri" panose="020F0502020204030204" pitchFamily="34" charset="0"/>
                        <a:cs typeface="Calibri" panose="020F0502020204030204" pitchFamily="34" charset="0"/>
                      </a:endParaRPr>
                    </a:p>
                  </a:txBody>
                  <a:tcPr marL="4898" marR="4898" marT="4898" marB="0" anchor="b"/>
                </a:tc>
                <a:tc>
                  <a:txBody>
                    <a:bodyPr/>
                    <a:lstStyle/>
                    <a:p>
                      <a:pPr algn="ctr" fontAlgn="b"/>
                      <a:r>
                        <a:rPr lang="en-US" sz="1400" u="none" strike="noStrike" dirty="0">
                          <a:effectLst/>
                          <a:latin typeface="Calibri" panose="020F0502020204030204" pitchFamily="34" charset="0"/>
                          <a:cs typeface="Calibri" panose="020F0502020204030204" pitchFamily="34" charset="0"/>
                        </a:rPr>
                        <a:t>1200</a:t>
                      </a:r>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4898" marR="4898" marT="4898" marB="0" anchor="b"/>
                </a:tc>
                <a:tc>
                  <a:txBody>
                    <a:bodyPr/>
                    <a:lstStyle/>
                    <a:p>
                      <a:pPr algn="ctr" fontAlgn="b"/>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4898" marR="4898" marT="4898" marB="0" anchor="b"/>
                </a:tc>
                <a:tc>
                  <a:txBody>
                    <a:bodyPr/>
                    <a:lstStyle/>
                    <a:p>
                      <a:pPr algn="ctr" fontAlgn="b"/>
                      <a:endParaRPr lang="en-US" sz="1400" b="0" i="0" u="none" strike="noStrike" dirty="0">
                        <a:solidFill>
                          <a:srgbClr val="000000"/>
                        </a:solidFill>
                        <a:effectLst/>
                        <a:latin typeface="Calibri" panose="020F0502020204030204" pitchFamily="34" charset="0"/>
                        <a:cs typeface="Calibri" panose="020F0502020204030204" pitchFamily="34" charset="0"/>
                      </a:endParaRPr>
                    </a:p>
                  </a:txBody>
                  <a:tcPr marL="4898" marR="4898" marT="4898" marB="0" anchor="b"/>
                </a:tc>
                <a:extLst>
                  <a:ext uri="{0D108BD9-81ED-4DB2-BD59-A6C34878D82A}">
                    <a16:rowId xmlns:a16="http://schemas.microsoft.com/office/drawing/2014/main" val="2888845888"/>
                  </a:ext>
                </a:extLst>
              </a:tr>
              <a:tr h="514702">
                <a:tc>
                  <a:txBody>
                    <a:bodyPr/>
                    <a:lstStyle/>
                    <a:p>
                      <a:pPr algn="ctr" fontAlgn="b"/>
                      <a:r>
                        <a:rPr lang="en-US" sz="1400" b="1" u="none" strike="noStrike" dirty="0">
                          <a:effectLst/>
                          <a:latin typeface="Calibri" panose="020F0502020204030204" pitchFamily="34" charset="0"/>
                          <a:cs typeface="Calibri" panose="020F0502020204030204" pitchFamily="34" charset="0"/>
                        </a:rPr>
                        <a:t> Grand Total </a:t>
                      </a:r>
                      <a:endParaRPr lang="en-US" sz="1400" b="1" i="0" u="none" strike="noStrike" dirty="0">
                        <a:solidFill>
                          <a:srgbClr val="000000"/>
                        </a:solidFill>
                        <a:effectLst/>
                        <a:latin typeface="Calibri" panose="020F0502020204030204" pitchFamily="34" charset="0"/>
                        <a:cs typeface="Calibri" panose="020F0502020204030204" pitchFamily="34" charset="0"/>
                      </a:endParaRPr>
                    </a:p>
                  </a:txBody>
                  <a:tcPr marL="4898" marR="4898" marT="4898" marB="0" anchor="b"/>
                </a:tc>
                <a:tc>
                  <a:txBody>
                    <a:bodyPr/>
                    <a:lstStyle/>
                    <a:p>
                      <a:pPr algn="ctr" fontAlgn="b"/>
                      <a:endParaRPr lang="en-US" sz="1400" b="1" i="0" u="none" strike="noStrike" dirty="0">
                        <a:solidFill>
                          <a:srgbClr val="000000"/>
                        </a:solidFill>
                        <a:effectLst/>
                        <a:latin typeface="Calibri" panose="020F0502020204030204" pitchFamily="34" charset="0"/>
                        <a:cs typeface="Calibri" panose="020F0502020204030204" pitchFamily="34" charset="0"/>
                      </a:endParaRPr>
                    </a:p>
                  </a:txBody>
                  <a:tcPr marL="4898" marR="4898" marT="4898" marB="0" anchor="b"/>
                </a:tc>
                <a:tc>
                  <a:txBody>
                    <a:bodyPr/>
                    <a:lstStyle/>
                    <a:p>
                      <a:pPr algn="ctr" fontAlgn="b"/>
                      <a:r>
                        <a:rPr lang="en-US" sz="1400" b="1" u="none" strike="noStrike" dirty="0">
                          <a:effectLst/>
                          <a:latin typeface="Calibri" panose="020F0502020204030204" pitchFamily="34" charset="0"/>
                          <a:cs typeface="Calibri" panose="020F0502020204030204" pitchFamily="34" charset="0"/>
                        </a:rPr>
                        <a:t>                                                1,600 </a:t>
                      </a:r>
                      <a:endParaRPr lang="en-US" sz="1400" b="1" i="0" u="none" strike="noStrike" dirty="0">
                        <a:solidFill>
                          <a:srgbClr val="000000"/>
                        </a:solidFill>
                        <a:effectLst/>
                        <a:latin typeface="Calibri" panose="020F0502020204030204" pitchFamily="34" charset="0"/>
                        <a:cs typeface="Calibri" panose="020F0502020204030204" pitchFamily="34" charset="0"/>
                      </a:endParaRPr>
                    </a:p>
                  </a:txBody>
                  <a:tcPr marL="4898" marR="4898" marT="4898" marB="0" anchor="b"/>
                </a:tc>
                <a:tc>
                  <a:txBody>
                    <a:bodyPr/>
                    <a:lstStyle/>
                    <a:p>
                      <a:pPr algn="ctr" fontAlgn="b"/>
                      <a:r>
                        <a:rPr lang="en-US" sz="1400" b="1" u="none" strike="noStrike" dirty="0">
                          <a:effectLst/>
                          <a:latin typeface="Calibri" panose="020F0502020204030204" pitchFamily="34" charset="0"/>
                          <a:cs typeface="Calibri" panose="020F0502020204030204" pitchFamily="34" charset="0"/>
                        </a:rPr>
                        <a:t>                               3,175 </a:t>
                      </a:r>
                      <a:endParaRPr lang="en-US" sz="1400" b="1" i="0" u="none" strike="noStrike" dirty="0">
                        <a:solidFill>
                          <a:srgbClr val="000000"/>
                        </a:solidFill>
                        <a:effectLst/>
                        <a:latin typeface="Calibri" panose="020F0502020204030204" pitchFamily="34" charset="0"/>
                        <a:cs typeface="Calibri" panose="020F0502020204030204" pitchFamily="34" charset="0"/>
                      </a:endParaRPr>
                    </a:p>
                  </a:txBody>
                  <a:tcPr marL="4898" marR="4898" marT="4898" marB="0" anchor="b"/>
                </a:tc>
                <a:tc>
                  <a:txBody>
                    <a:bodyPr/>
                    <a:lstStyle/>
                    <a:p>
                      <a:pPr algn="ctr" fontAlgn="b"/>
                      <a:r>
                        <a:rPr lang="en-US" sz="1400" b="1" u="none" strike="noStrike" dirty="0">
                          <a:effectLst/>
                          <a:latin typeface="Calibri" panose="020F0502020204030204" pitchFamily="34" charset="0"/>
                          <a:cs typeface="Calibri" panose="020F0502020204030204" pitchFamily="34" charset="0"/>
                        </a:rPr>
                        <a:t>                                         16,900 </a:t>
                      </a:r>
                      <a:endParaRPr lang="en-US" sz="1400" b="1" i="0" u="none" strike="noStrike" dirty="0">
                        <a:solidFill>
                          <a:srgbClr val="000000"/>
                        </a:solidFill>
                        <a:effectLst/>
                        <a:latin typeface="Calibri" panose="020F0502020204030204" pitchFamily="34" charset="0"/>
                        <a:cs typeface="Calibri" panose="020F0502020204030204" pitchFamily="34" charset="0"/>
                      </a:endParaRPr>
                    </a:p>
                  </a:txBody>
                  <a:tcPr marL="4898" marR="4898" marT="4898" marB="0" anchor="b"/>
                </a:tc>
                <a:tc>
                  <a:txBody>
                    <a:bodyPr/>
                    <a:lstStyle/>
                    <a:p>
                      <a:pPr algn="ctr" fontAlgn="b"/>
                      <a:r>
                        <a:rPr lang="en-US" sz="1400" b="1" u="none" strike="noStrike" dirty="0">
                          <a:effectLst/>
                          <a:latin typeface="Calibri" panose="020F0502020204030204" pitchFamily="34" charset="0"/>
                          <a:cs typeface="Calibri" panose="020F0502020204030204" pitchFamily="34" charset="0"/>
                        </a:rPr>
                        <a:t>                                     12,980 </a:t>
                      </a:r>
                      <a:endParaRPr lang="en-US" sz="1400" b="1" i="0" u="none" strike="noStrike" dirty="0">
                        <a:solidFill>
                          <a:srgbClr val="000000"/>
                        </a:solidFill>
                        <a:effectLst/>
                        <a:latin typeface="Calibri" panose="020F0502020204030204" pitchFamily="34" charset="0"/>
                        <a:cs typeface="Calibri" panose="020F0502020204030204" pitchFamily="34" charset="0"/>
                      </a:endParaRPr>
                    </a:p>
                  </a:txBody>
                  <a:tcPr marL="4898" marR="4898" marT="4898" marB="0" anchor="b"/>
                </a:tc>
                <a:tc>
                  <a:txBody>
                    <a:bodyPr/>
                    <a:lstStyle/>
                    <a:p>
                      <a:pPr algn="ctr" fontAlgn="b"/>
                      <a:r>
                        <a:rPr lang="en-US" sz="1400" b="1" u="none" strike="noStrike" dirty="0">
                          <a:effectLst/>
                          <a:latin typeface="Calibri" panose="020F0502020204030204" pitchFamily="34" charset="0"/>
                          <a:cs typeface="Calibri" panose="020F0502020204030204" pitchFamily="34" charset="0"/>
                        </a:rPr>
                        <a:t>                                3,820 </a:t>
                      </a:r>
                      <a:endParaRPr lang="en-US" sz="1400" b="1" i="0" u="none" strike="noStrike" dirty="0">
                        <a:solidFill>
                          <a:srgbClr val="000000"/>
                        </a:solidFill>
                        <a:effectLst/>
                        <a:latin typeface="Calibri" panose="020F0502020204030204" pitchFamily="34" charset="0"/>
                        <a:cs typeface="Calibri" panose="020F0502020204030204" pitchFamily="34" charset="0"/>
                      </a:endParaRPr>
                    </a:p>
                  </a:txBody>
                  <a:tcPr marL="4898" marR="4898" marT="4898" marB="0" anchor="b"/>
                </a:tc>
                <a:tc>
                  <a:txBody>
                    <a:bodyPr/>
                    <a:lstStyle/>
                    <a:p>
                      <a:pPr algn="ctr" fontAlgn="b"/>
                      <a:r>
                        <a:rPr lang="en-US" sz="1400" b="1" u="none" strike="noStrike" dirty="0">
                          <a:effectLst/>
                          <a:latin typeface="Calibri" panose="020F0502020204030204" pitchFamily="34" charset="0"/>
                          <a:cs typeface="Calibri" panose="020F0502020204030204" pitchFamily="34" charset="0"/>
                        </a:rPr>
                        <a:t>                                   10,855 </a:t>
                      </a:r>
                      <a:endParaRPr lang="en-US" sz="1400" b="1" i="0" u="none" strike="noStrike" dirty="0">
                        <a:solidFill>
                          <a:srgbClr val="000000"/>
                        </a:solidFill>
                        <a:effectLst/>
                        <a:latin typeface="Calibri" panose="020F0502020204030204" pitchFamily="34" charset="0"/>
                        <a:cs typeface="Calibri" panose="020F0502020204030204" pitchFamily="34" charset="0"/>
                      </a:endParaRPr>
                    </a:p>
                  </a:txBody>
                  <a:tcPr marL="4898" marR="4898" marT="4898" marB="0" anchor="b"/>
                </a:tc>
                <a:extLst>
                  <a:ext uri="{0D108BD9-81ED-4DB2-BD59-A6C34878D82A}">
                    <a16:rowId xmlns:a16="http://schemas.microsoft.com/office/drawing/2014/main" val="2154713415"/>
                  </a:ext>
                </a:extLst>
              </a:tr>
            </a:tbl>
          </a:graphicData>
        </a:graphic>
      </p:graphicFrame>
    </p:spTree>
    <p:extLst>
      <p:ext uri="{BB962C8B-B14F-4D97-AF65-F5344CB8AC3E}">
        <p14:creationId xmlns:p14="http://schemas.microsoft.com/office/powerpoint/2010/main" val="3287106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021813-F48F-1F90-3F30-7578352CEBFF}"/>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8BD6910D-3B4A-A1CA-EADB-D83388A808D1}"/>
              </a:ext>
            </a:extLst>
          </p:cNvPr>
          <p:cNvSpPr/>
          <p:nvPr/>
        </p:nvSpPr>
        <p:spPr>
          <a:xfrm>
            <a:off x="0" y="744367"/>
            <a:ext cx="761330" cy="731520"/>
          </a:xfrm>
          <a:prstGeom prst="rect">
            <a:avLst/>
          </a:prstGeom>
          <a:solidFill>
            <a:srgbClr val="944031"/>
          </a:solidFill>
          <a:ln>
            <a:noFill/>
          </a:ln>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endParaRPr lang="ur-PK"/>
          </a:p>
        </p:txBody>
      </p:sp>
      <p:sp>
        <p:nvSpPr>
          <p:cNvPr id="2" name="Title 1">
            <a:extLst>
              <a:ext uri="{FF2B5EF4-FFF2-40B4-BE49-F238E27FC236}">
                <a16:creationId xmlns:a16="http://schemas.microsoft.com/office/drawing/2014/main" id="{E227CDB1-1B6B-1354-AFE0-AE7B60CEA4EE}"/>
              </a:ext>
            </a:extLst>
          </p:cNvPr>
          <p:cNvSpPr>
            <a:spLocks noGrp="1"/>
          </p:cNvSpPr>
          <p:nvPr>
            <p:ph type="title"/>
          </p:nvPr>
        </p:nvSpPr>
        <p:spPr>
          <a:xfrm>
            <a:off x="0" y="744367"/>
            <a:ext cx="10961914" cy="731520"/>
          </a:xfrm>
          <a:prstGeom prst="parallelogram">
            <a:avLst/>
          </a:prstGeom>
          <a:solidFill>
            <a:schemeClr val="accent1"/>
          </a:solidFill>
          <a:effectLst>
            <a:outerShdw blurRad="25400" dist="12700" dir="2700000" algn="tl" rotWithShape="0">
              <a:prstClr val="black">
                <a:alpha val="40000"/>
              </a:prstClr>
            </a:outerShdw>
          </a:effectLst>
        </p:spPr>
        <p:txBody>
          <a:bodyPr tIns="0" bIns="0">
            <a:normAutofit/>
          </a:bodyPr>
          <a:lstStyle/>
          <a:p>
            <a:pPr>
              <a:lnSpc>
                <a:spcPct val="100000"/>
              </a:lnSpc>
            </a:pPr>
            <a:r>
              <a:rPr lang="en-US" sz="3200" dirty="0">
                <a:solidFill>
                  <a:schemeClr val="bg1"/>
                </a:solidFill>
                <a:latin typeface="Gill Sans Nova Book" panose="020B0502020204020203" pitchFamily="34" charset="-128"/>
                <a:ea typeface="Gill Sans Nova Book" panose="020B0502020204020203" pitchFamily="34" charset="-128"/>
                <a:cs typeface="Gill Sans Nova Book" panose="020B0502020204020203" pitchFamily="34" charset="-128"/>
              </a:rPr>
              <a:t>Winterization – Stocks Available with PDMAs</a:t>
            </a:r>
          </a:p>
        </p:txBody>
      </p:sp>
      <p:pic>
        <p:nvPicPr>
          <p:cNvPr id="11" name="Picture 10" descr="Logo&#10;&#10;Description automatically generated with low confidence">
            <a:extLst>
              <a:ext uri="{FF2B5EF4-FFF2-40B4-BE49-F238E27FC236}">
                <a16:creationId xmlns:a16="http://schemas.microsoft.com/office/drawing/2014/main" id="{788E5159-A5BA-A647-D2F4-5EFDCA213A12}"/>
              </a:ext>
            </a:extLst>
          </p:cNvPr>
          <p:cNvPicPr>
            <a:picLocks noChangeAspect="1"/>
          </p:cNvPicPr>
          <p:nvPr/>
        </p:nvPicPr>
        <p:blipFill>
          <a:blip r:embed="rId3">
            <a:biLevel thresh="25000"/>
            <a:extLst>
              <a:ext uri="{BEBA8EAE-BF5A-486C-A8C5-ECC9F3942E4B}">
                <a14:imgProps xmlns:a14="http://schemas.microsoft.com/office/drawing/2010/main">
                  <a14:imgLayer r:embed="rId4">
                    <a14:imgEffect>
                      <a14:colorTemperature colorTemp="11500"/>
                    </a14:imgEffect>
                    <a14:imgEffect>
                      <a14:saturation sat="0"/>
                    </a14:imgEffect>
                  </a14:imgLayer>
                </a14:imgProps>
              </a:ext>
              <a:ext uri="{28A0092B-C50C-407E-A947-70E740481C1C}">
                <a14:useLocalDpi xmlns:a14="http://schemas.microsoft.com/office/drawing/2010/main" val="0"/>
              </a:ext>
            </a:extLst>
          </a:blip>
          <a:stretch>
            <a:fillRect/>
          </a:stretch>
        </p:blipFill>
        <p:spPr>
          <a:xfrm>
            <a:off x="445479" y="6096172"/>
            <a:ext cx="1454351" cy="548640"/>
          </a:xfrm>
          <a:prstGeom prst="rect">
            <a:avLst/>
          </a:prstGeom>
        </p:spPr>
      </p:pic>
      <p:graphicFrame>
        <p:nvGraphicFramePr>
          <p:cNvPr id="6" name="Table 5">
            <a:extLst>
              <a:ext uri="{FF2B5EF4-FFF2-40B4-BE49-F238E27FC236}">
                <a16:creationId xmlns:a16="http://schemas.microsoft.com/office/drawing/2014/main" id="{77DCE8DC-B3E2-3AE9-DFEF-A46365137AC7}"/>
              </a:ext>
            </a:extLst>
          </p:cNvPr>
          <p:cNvGraphicFramePr>
            <a:graphicFrameLocks noGrp="1"/>
          </p:cNvGraphicFramePr>
          <p:nvPr>
            <p:extLst>
              <p:ext uri="{D42A27DB-BD31-4B8C-83A1-F6EECF244321}">
                <p14:modId xmlns:p14="http://schemas.microsoft.com/office/powerpoint/2010/main" val="3677233770"/>
              </p:ext>
            </p:extLst>
          </p:nvPr>
        </p:nvGraphicFramePr>
        <p:xfrm>
          <a:off x="103239" y="1551986"/>
          <a:ext cx="5771539" cy="5092823"/>
        </p:xfrm>
        <a:graphic>
          <a:graphicData uri="http://schemas.openxmlformats.org/drawingml/2006/table">
            <a:tbl>
              <a:tblPr/>
              <a:tblGrid>
                <a:gridCol w="442820">
                  <a:extLst>
                    <a:ext uri="{9D8B030D-6E8A-4147-A177-3AD203B41FA5}">
                      <a16:colId xmlns:a16="http://schemas.microsoft.com/office/drawing/2014/main" val="3862512146"/>
                    </a:ext>
                  </a:extLst>
                </a:gridCol>
                <a:gridCol w="857422">
                  <a:extLst>
                    <a:ext uri="{9D8B030D-6E8A-4147-A177-3AD203B41FA5}">
                      <a16:colId xmlns:a16="http://schemas.microsoft.com/office/drawing/2014/main" val="315113497"/>
                    </a:ext>
                  </a:extLst>
                </a:gridCol>
                <a:gridCol w="525038">
                  <a:extLst>
                    <a:ext uri="{9D8B030D-6E8A-4147-A177-3AD203B41FA5}">
                      <a16:colId xmlns:a16="http://schemas.microsoft.com/office/drawing/2014/main" val="2823346474"/>
                    </a:ext>
                  </a:extLst>
                </a:gridCol>
                <a:gridCol w="474229">
                  <a:extLst>
                    <a:ext uri="{9D8B030D-6E8A-4147-A177-3AD203B41FA5}">
                      <a16:colId xmlns:a16="http://schemas.microsoft.com/office/drawing/2014/main" val="3299523996"/>
                    </a:ext>
                  </a:extLst>
                </a:gridCol>
                <a:gridCol w="609722">
                  <a:extLst>
                    <a:ext uri="{9D8B030D-6E8A-4147-A177-3AD203B41FA5}">
                      <a16:colId xmlns:a16="http://schemas.microsoft.com/office/drawing/2014/main" val="311451987"/>
                    </a:ext>
                  </a:extLst>
                </a:gridCol>
                <a:gridCol w="609722">
                  <a:extLst>
                    <a:ext uri="{9D8B030D-6E8A-4147-A177-3AD203B41FA5}">
                      <a16:colId xmlns:a16="http://schemas.microsoft.com/office/drawing/2014/main" val="849728014"/>
                    </a:ext>
                  </a:extLst>
                </a:gridCol>
                <a:gridCol w="609722">
                  <a:extLst>
                    <a:ext uri="{9D8B030D-6E8A-4147-A177-3AD203B41FA5}">
                      <a16:colId xmlns:a16="http://schemas.microsoft.com/office/drawing/2014/main" val="727765119"/>
                    </a:ext>
                  </a:extLst>
                </a:gridCol>
                <a:gridCol w="1642864">
                  <a:extLst>
                    <a:ext uri="{9D8B030D-6E8A-4147-A177-3AD203B41FA5}">
                      <a16:colId xmlns:a16="http://schemas.microsoft.com/office/drawing/2014/main" val="1300846736"/>
                    </a:ext>
                  </a:extLst>
                </a:gridCol>
              </a:tblGrid>
              <a:tr h="738829">
                <a:tc>
                  <a:txBody>
                    <a:bodyPr/>
                    <a:lstStyle/>
                    <a:p>
                      <a:pPr algn="l" fontAlgn="ctr"/>
                      <a:r>
                        <a:rPr lang="en-US" sz="1100" b="1" i="0" u="none" strike="noStrike">
                          <a:solidFill>
                            <a:srgbClr val="FFFFFF"/>
                          </a:solidFill>
                          <a:effectLst/>
                          <a:latin typeface="Calibri" panose="020F0502020204030204" pitchFamily="34" charset="0"/>
                        </a:rPr>
                        <a:t>S.NO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66092"/>
                    </a:solidFill>
                  </a:tcPr>
                </a:tc>
                <a:tc>
                  <a:txBody>
                    <a:bodyPr/>
                    <a:lstStyle/>
                    <a:p>
                      <a:pPr algn="ctr" fontAlgn="ctr"/>
                      <a:r>
                        <a:rPr lang="en-US" sz="1100" b="1" i="0" u="none" strike="noStrike">
                          <a:solidFill>
                            <a:srgbClr val="FFFFFF"/>
                          </a:solidFill>
                          <a:effectLst/>
                          <a:latin typeface="Calibri" panose="020F0502020204030204" pitchFamily="34" charset="0"/>
                        </a:rPr>
                        <a:t>ITEMS/DESCRIPTION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66092"/>
                    </a:solidFill>
                  </a:tcPr>
                </a:tc>
                <a:tc>
                  <a:txBody>
                    <a:bodyPr/>
                    <a:lstStyle/>
                    <a:p>
                      <a:pPr algn="ctr" fontAlgn="ctr"/>
                      <a:r>
                        <a:rPr lang="en-US" sz="1100" b="1" i="0" u="none" strike="noStrike">
                          <a:solidFill>
                            <a:srgbClr val="FFFFFF"/>
                          </a:solidFill>
                          <a:effectLst/>
                          <a:latin typeface="Calibri" panose="020F0502020204030204" pitchFamily="34" charset="0"/>
                        </a:rPr>
                        <a:t>Present QTY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66092"/>
                    </a:solidFill>
                  </a:tcPr>
                </a:tc>
                <a:tc>
                  <a:txBody>
                    <a:bodyPr/>
                    <a:lstStyle/>
                    <a:p>
                      <a:pPr algn="ctr" fontAlgn="ctr"/>
                      <a:r>
                        <a:rPr lang="en-US" sz="1100" b="1" i="0" u="none" strike="noStrike">
                          <a:solidFill>
                            <a:srgbClr val="FFFFFF"/>
                          </a:solidFill>
                          <a:effectLst/>
                          <a:latin typeface="Calibri" panose="020F0502020204030204" pitchFamily="34" charset="0"/>
                        </a:rPr>
                        <a:t>In Pipeline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66092"/>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100" b="1" i="0" u="none" strike="noStrike" dirty="0">
                          <a:solidFill>
                            <a:srgbClr val="FFFFFF"/>
                          </a:solidFill>
                          <a:effectLst/>
                          <a:latin typeface="Calibri" panose="020F0502020204030204" pitchFamily="34" charset="0"/>
                        </a:rPr>
                        <a:t>Stock + Pipeline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66092"/>
                    </a:solidFill>
                  </a:tcPr>
                </a:tc>
                <a:tc>
                  <a:txBody>
                    <a:bodyPr/>
                    <a:lstStyle/>
                    <a:p>
                      <a:pPr algn="ctr" fontAlgn="ctr"/>
                      <a:r>
                        <a:rPr lang="en-US" sz="1100" b="1" i="0" u="none" strike="noStrike" dirty="0">
                          <a:solidFill>
                            <a:srgbClr val="FFFFFF"/>
                          </a:solidFill>
                          <a:effectLst/>
                          <a:latin typeface="Calibri" panose="020F0502020204030204" pitchFamily="34" charset="0"/>
                        </a:rPr>
                        <a:t># people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66092"/>
                    </a:solidFill>
                  </a:tcPr>
                </a:tc>
                <a:tc>
                  <a:txBody>
                    <a:bodyPr/>
                    <a:lstStyle/>
                    <a:p>
                      <a:pPr algn="ctr" fontAlgn="ctr"/>
                      <a:r>
                        <a:rPr lang="en-US" sz="1100" b="1" i="0" u="none" strike="noStrike" dirty="0">
                          <a:solidFill>
                            <a:srgbClr val="FFFFFF"/>
                          </a:solidFill>
                          <a:effectLst/>
                          <a:latin typeface="Calibri" panose="020F0502020204030204" pitchFamily="34" charset="0"/>
                        </a:rPr>
                        <a:t># Household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66092"/>
                    </a:solidFill>
                  </a:tcPr>
                </a:tc>
                <a:tc>
                  <a:txBody>
                    <a:bodyPr/>
                    <a:lstStyle/>
                    <a:p>
                      <a:pPr algn="ctr" fontAlgn="ctr"/>
                      <a:r>
                        <a:rPr lang="en-US" sz="1100" b="1" i="0" u="none" strike="noStrike" dirty="0">
                          <a:solidFill>
                            <a:srgbClr val="FFFFFF"/>
                          </a:solidFill>
                          <a:effectLst/>
                          <a:latin typeface="Calibri" panose="020F0502020204030204" pitchFamily="34" charset="0"/>
                        </a:rPr>
                        <a:t>Remarks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66092"/>
                    </a:solidFill>
                  </a:tcPr>
                </a:tc>
                <a:extLst>
                  <a:ext uri="{0D108BD9-81ED-4DB2-BD59-A6C34878D82A}">
                    <a16:rowId xmlns:a16="http://schemas.microsoft.com/office/drawing/2014/main" val="2466238441"/>
                  </a:ext>
                </a:extLst>
              </a:tr>
              <a:tr h="369415">
                <a:tc gridSpan="8">
                  <a:txBody>
                    <a:bodyPr/>
                    <a:lstStyle/>
                    <a:p>
                      <a:pPr algn="ctr" fontAlgn="b"/>
                      <a:r>
                        <a:rPr lang="en-US" sz="1400" b="1" i="0" u="none" strike="noStrike" dirty="0">
                          <a:solidFill>
                            <a:srgbClr val="000000"/>
                          </a:solidFill>
                          <a:effectLst/>
                          <a:latin typeface="Calibri" panose="020F0502020204030204" pitchFamily="34" charset="0"/>
                        </a:rPr>
                        <a:t>PDMA Sindh</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257381634"/>
                  </a:ext>
                </a:extLst>
              </a:tr>
              <a:tr h="1108244">
                <a:tc>
                  <a:txBody>
                    <a:bodyPr/>
                    <a:lstStyle/>
                    <a:p>
                      <a:pPr algn="ctr" fontAlgn="t"/>
                      <a:r>
                        <a:rPr lang="en-US" sz="1100" b="0" i="0" u="none" strike="noStrike">
                          <a:solidFill>
                            <a:srgbClr val="000000"/>
                          </a:solidFill>
                          <a:effectLst/>
                          <a:latin typeface="Calibri" panose="020F050202020403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US" sz="1100" b="0" i="0" u="none" strike="noStrike">
                          <a:solidFill>
                            <a:srgbClr val="000000"/>
                          </a:solidFill>
                          <a:effectLst/>
                          <a:latin typeface="Calibri" panose="020F0502020204030204" pitchFamily="34" charset="0"/>
                        </a:rPr>
                        <a:t>Blankets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258,425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258,425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100" b="0" i="0" u="none" strike="noStrike" dirty="0">
                          <a:solidFill>
                            <a:srgbClr val="000000"/>
                          </a:solidFill>
                          <a:effectLst/>
                          <a:latin typeface="Calibri" panose="020F0502020204030204" pitchFamily="34" charset="0"/>
                        </a:rPr>
                        <a:t>258,425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US" sz="1100" b="0" i="0" u="none" strike="noStrike" dirty="0">
                          <a:solidFill>
                            <a:srgbClr val="000000"/>
                          </a:solidFill>
                          <a:effectLst/>
                          <a:latin typeface="Calibri" panose="020F0502020204030204" pitchFamily="34" charset="0"/>
                        </a:rPr>
                        <a:t>36,918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dirty="0">
                          <a:solidFill>
                            <a:srgbClr val="000000"/>
                          </a:solidFill>
                          <a:effectLst/>
                          <a:latin typeface="Calibri" panose="020F0502020204030204" pitchFamily="34" charset="0"/>
                        </a:rPr>
                        <a:t>Karachi: 25,842</a:t>
                      </a:r>
                    </a:p>
                    <a:p>
                      <a:pPr algn="ctr" fontAlgn="ctr"/>
                      <a:r>
                        <a:rPr lang="en-US" sz="1100" b="0" i="0" u="none" strike="noStrike" dirty="0">
                          <a:solidFill>
                            <a:srgbClr val="000000"/>
                          </a:solidFill>
                          <a:effectLst/>
                          <a:latin typeface="Calibri" panose="020F0502020204030204" pitchFamily="34" charset="0"/>
                        </a:rPr>
                        <a:t>Jamshoro: 11,6291 </a:t>
                      </a:r>
                    </a:p>
                    <a:p>
                      <a:pPr algn="ctr" fontAlgn="ctr"/>
                      <a:r>
                        <a:rPr lang="en-US" sz="1100" b="0" i="0" u="none" strike="noStrike" dirty="0">
                          <a:solidFill>
                            <a:srgbClr val="000000"/>
                          </a:solidFill>
                          <a:effectLst/>
                          <a:latin typeface="Calibri" panose="020F0502020204030204" pitchFamily="34" charset="0"/>
                        </a:rPr>
                        <a:t>Sukkur: 11,6291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49434793"/>
                  </a:ext>
                </a:extLst>
              </a:tr>
              <a:tr h="387884">
                <a:tc gridSpan="8">
                  <a:txBody>
                    <a:bodyPr/>
                    <a:lstStyle/>
                    <a:p>
                      <a:pPr algn="ctr" fontAlgn="ctr"/>
                      <a:r>
                        <a:rPr lang="en-US" sz="1400" b="1" i="0" u="none" strike="noStrike" dirty="0">
                          <a:solidFill>
                            <a:srgbClr val="000000"/>
                          </a:solidFill>
                          <a:effectLst/>
                          <a:latin typeface="Calibri" panose="020F0502020204030204" pitchFamily="34" charset="0"/>
                        </a:rPr>
                        <a:t>PDMA Punjab</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09082637"/>
                  </a:ext>
                </a:extLst>
              </a:tr>
              <a:tr h="738829">
                <a:tc>
                  <a:txBody>
                    <a:bodyPr/>
                    <a:lstStyle/>
                    <a:p>
                      <a:pPr algn="ctr" fontAlgn="t"/>
                      <a:r>
                        <a:rPr lang="en-US" sz="1100" b="0" i="0" u="none" strike="noStrike" dirty="0">
                          <a:solidFill>
                            <a:srgbClr val="000000"/>
                          </a:solidFill>
                          <a:effectLst/>
                          <a:latin typeface="Calibri" panose="020F0502020204030204" pitchFamily="34" charset="0"/>
                        </a:rPr>
                        <a:t>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US" sz="1100" b="0" i="0" u="none" strike="noStrike" dirty="0">
                          <a:solidFill>
                            <a:srgbClr val="000000"/>
                          </a:solidFill>
                          <a:effectLst/>
                          <a:latin typeface="Calibri" panose="020F0502020204030204" pitchFamily="34" charset="0"/>
                        </a:rPr>
                        <a:t> Tent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2,100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2,100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14,700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2,100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100" b="0" i="0" u="none" strike="noStrike" dirty="0">
                          <a:solidFill>
                            <a:srgbClr val="000000"/>
                          </a:solidFill>
                          <a:effectLst/>
                          <a:latin typeface="Calibri" panose="020F0502020204030204" pitchFamily="34" charset="0"/>
                        </a:rPr>
                        <a:t>DG Khan warehouse: 1,900 Rajanpur warehouse: 200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08714686"/>
                  </a:ext>
                </a:extLst>
              </a:tr>
              <a:tr h="702520">
                <a:tc>
                  <a:txBody>
                    <a:bodyPr/>
                    <a:lstStyle/>
                    <a:p>
                      <a:pPr algn="ctr" fontAlgn="t"/>
                      <a:r>
                        <a:rPr lang="en-US" sz="1100" b="0" i="0" u="none" strike="noStrike">
                          <a:solidFill>
                            <a:srgbClr val="000000"/>
                          </a:solidFill>
                          <a:effectLst/>
                          <a:latin typeface="Calibri" panose="020F0502020204030204" pitchFamily="34" charset="0"/>
                        </a:rPr>
                        <a:t>Note: </a:t>
                      </a:r>
                    </a:p>
                  </a:txBody>
                  <a:tcPr marL="9525" marR="9525" marT="9525"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7">
                  <a:txBody>
                    <a:bodyPr/>
                    <a:lstStyle/>
                    <a:p>
                      <a:pPr algn="l" fontAlgn="t"/>
                      <a:r>
                        <a:rPr lang="en-US" sz="1100" b="0" i="0" u="none" strike="noStrike" dirty="0">
                          <a:solidFill>
                            <a:srgbClr val="000000"/>
                          </a:solidFill>
                          <a:effectLst/>
                          <a:latin typeface="Calibri" panose="020F0502020204030204" pitchFamily="34" charset="0"/>
                        </a:rPr>
                        <a:t>Required stocks for Punjab prioritized districts;</a:t>
                      </a:r>
                      <a:br>
                        <a:rPr lang="en-US" sz="1100" b="0" i="0" u="none" strike="noStrike" dirty="0">
                          <a:solidFill>
                            <a:srgbClr val="000000"/>
                          </a:solidFill>
                          <a:effectLst/>
                          <a:latin typeface="Calibri" panose="020F0502020204030204" pitchFamily="34" charset="0"/>
                        </a:rPr>
                      </a:br>
                      <a:r>
                        <a:rPr lang="en-US" sz="1100" b="0" i="0" u="none" strike="noStrike" dirty="0">
                          <a:solidFill>
                            <a:srgbClr val="000000"/>
                          </a:solidFill>
                          <a:effectLst/>
                          <a:latin typeface="Calibri" panose="020F0502020204030204" pitchFamily="34" charset="0"/>
                        </a:rPr>
                        <a:t>in DG Khan - 2000 blankets, 500 mattress, 3000 warm clothing</a:t>
                      </a:r>
                      <a:br>
                        <a:rPr lang="en-US" sz="1100" b="0" i="0" u="none" strike="noStrike" dirty="0">
                          <a:solidFill>
                            <a:srgbClr val="000000"/>
                          </a:solidFill>
                          <a:effectLst/>
                          <a:latin typeface="Calibri" panose="020F0502020204030204" pitchFamily="34" charset="0"/>
                        </a:rPr>
                      </a:br>
                      <a:r>
                        <a:rPr lang="en-US" sz="1100" b="0" i="0" u="none" strike="noStrike" dirty="0">
                          <a:solidFill>
                            <a:srgbClr val="000000"/>
                          </a:solidFill>
                          <a:effectLst/>
                          <a:latin typeface="Calibri" panose="020F0502020204030204" pitchFamily="34" charset="0"/>
                        </a:rPr>
                        <a:t>in Rajanpur - 5000 tents, 1400 blankets, 2354 warm clothing and 800 mattress are required</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82691319"/>
                  </a:ext>
                </a:extLst>
              </a:tr>
              <a:tr h="387884">
                <a:tc gridSpan="8">
                  <a:txBody>
                    <a:bodyPr/>
                    <a:lstStyle/>
                    <a:p>
                      <a:pPr algn="ctr" fontAlgn="ctr"/>
                      <a:r>
                        <a:rPr lang="en-US" sz="1400" b="1" i="0" u="none" strike="noStrike" dirty="0">
                          <a:solidFill>
                            <a:srgbClr val="000000"/>
                          </a:solidFill>
                          <a:effectLst/>
                          <a:latin typeface="Calibri" panose="020F0502020204030204" pitchFamily="34" charset="0"/>
                        </a:rPr>
                        <a:t>PDMA </a:t>
                      </a:r>
                      <a:r>
                        <a:rPr lang="en-US" sz="1400" b="1" i="0" u="none" strike="noStrike" dirty="0" err="1">
                          <a:solidFill>
                            <a:srgbClr val="000000"/>
                          </a:solidFill>
                          <a:effectLst/>
                          <a:latin typeface="Calibri" panose="020F0502020204030204" pitchFamily="34" charset="0"/>
                        </a:rPr>
                        <a:t>Balochistan</a:t>
                      </a:r>
                      <a:endParaRPr lang="en-US" sz="1400" b="1" i="0" u="none" strike="noStrike" dirty="0">
                        <a:solidFill>
                          <a:srgbClr val="000000"/>
                        </a:solidFill>
                        <a:effectLst/>
                        <a:latin typeface="Calibri" panose="020F0502020204030204" pitchFamily="34" charset="0"/>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029738085"/>
                  </a:ext>
                </a:extLst>
              </a:tr>
              <a:tr h="659218">
                <a:tc>
                  <a:txBody>
                    <a:bodyPr/>
                    <a:lstStyle/>
                    <a:p>
                      <a:pPr algn="ctr" fontAlgn="t"/>
                      <a:r>
                        <a:rPr lang="en-US" sz="1100" b="0" i="0" u="none" strike="noStrike">
                          <a:solidFill>
                            <a:srgbClr val="000000"/>
                          </a:solidFill>
                          <a:effectLst/>
                          <a:latin typeface="Calibri" panose="020F0502020204030204" pitchFamily="34" charset="0"/>
                        </a:rPr>
                        <a:t>Note: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7">
                  <a:txBody>
                    <a:bodyPr/>
                    <a:lstStyle/>
                    <a:p>
                      <a:pPr algn="l" fontAlgn="t"/>
                      <a:r>
                        <a:rPr lang="en-US" sz="1100" b="0" i="0" u="none" strike="noStrike" dirty="0">
                          <a:solidFill>
                            <a:srgbClr val="000000"/>
                          </a:solidFill>
                          <a:effectLst/>
                          <a:latin typeface="Calibri" panose="020F0502020204030204" pitchFamily="34" charset="0"/>
                        </a:rPr>
                        <a:t>The date on available stocks is still awaited.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735675784"/>
                  </a:ext>
                </a:extLst>
              </a:tr>
            </a:tbl>
          </a:graphicData>
        </a:graphic>
      </p:graphicFrame>
      <p:graphicFrame>
        <p:nvGraphicFramePr>
          <p:cNvPr id="8" name="Table 7">
            <a:extLst>
              <a:ext uri="{FF2B5EF4-FFF2-40B4-BE49-F238E27FC236}">
                <a16:creationId xmlns:a16="http://schemas.microsoft.com/office/drawing/2014/main" id="{E4FC4ADC-3980-3790-4DFD-9BA051753372}"/>
              </a:ext>
            </a:extLst>
          </p:cNvPr>
          <p:cNvGraphicFramePr>
            <a:graphicFrameLocks noGrp="1"/>
          </p:cNvGraphicFramePr>
          <p:nvPr>
            <p:extLst>
              <p:ext uri="{D42A27DB-BD31-4B8C-83A1-F6EECF244321}">
                <p14:modId xmlns:p14="http://schemas.microsoft.com/office/powerpoint/2010/main" val="1065559117"/>
              </p:ext>
            </p:extLst>
          </p:nvPr>
        </p:nvGraphicFramePr>
        <p:xfrm>
          <a:off x="6095996" y="1551987"/>
          <a:ext cx="5965927" cy="5098775"/>
        </p:xfrm>
        <a:graphic>
          <a:graphicData uri="http://schemas.openxmlformats.org/drawingml/2006/table">
            <a:tbl>
              <a:tblPr/>
              <a:tblGrid>
                <a:gridCol w="339760">
                  <a:extLst>
                    <a:ext uri="{9D8B030D-6E8A-4147-A177-3AD203B41FA5}">
                      <a16:colId xmlns:a16="http://schemas.microsoft.com/office/drawing/2014/main" val="3689833538"/>
                    </a:ext>
                  </a:extLst>
                </a:gridCol>
                <a:gridCol w="905283">
                  <a:extLst>
                    <a:ext uri="{9D8B030D-6E8A-4147-A177-3AD203B41FA5}">
                      <a16:colId xmlns:a16="http://schemas.microsoft.com/office/drawing/2014/main" val="851071328"/>
                    </a:ext>
                  </a:extLst>
                </a:gridCol>
                <a:gridCol w="554346">
                  <a:extLst>
                    <a:ext uri="{9D8B030D-6E8A-4147-A177-3AD203B41FA5}">
                      <a16:colId xmlns:a16="http://schemas.microsoft.com/office/drawing/2014/main" val="4183741291"/>
                    </a:ext>
                  </a:extLst>
                </a:gridCol>
                <a:gridCol w="500700">
                  <a:extLst>
                    <a:ext uri="{9D8B030D-6E8A-4147-A177-3AD203B41FA5}">
                      <a16:colId xmlns:a16="http://schemas.microsoft.com/office/drawing/2014/main" val="848213104"/>
                    </a:ext>
                  </a:extLst>
                </a:gridCol>
                <a:gridCol w="643757">
                  <a:extLst>
                    <a:ext uri="{9D8B030D-6E8A-4147-A177-3AD203B41FA5}">
                      <a16:colId xmlns:a16="http://schemas.microsoft.com/office/drawing/2014/main" val="3957535598"/>
                    </a:ext>
                  </a:extLst>
                </a:gridCol>
                <a:gridCol w="643757">
                  <a:extLst>
                    <a:ext uri="{9D8B030D-6E8A-4147-A177-3AD203B41FA5}">
                      <a16:colId xmlns:a16="http://schemas.microsoft.com/office/drawing/2014/main" val="3833908285"/>
                    </a:ext>
                  </a:extLst>
                </a:gridCol>
                <a:gridCol w="643757">
                  <a:extLst>
                    <a:ext uri="{9D8B030D-6E8A-4147-A177-3AD203B41FA5}">
                      <a16:colId xmlns:a16="http://schemas.microsoft.com/office/drawing/2014/main" val="2667653283"/>
                    </a:ext>
                  </a:extLst>
                </a:gridCol>
                <a:gridCol w="1734567">
                  <a:extLst>
                    <a:ext uri="{9D8B030D-6E8A-4147-A177-3AD203B41FA5}">
                      <a16:colId xmlns:a16="http://schemas.microsoft.com/office/drawing/2014/main" val="1350086972"/>
                    </a:ext>
                  </a:extLst>
                </a:gridCol>
              </a:tblGrid>
              <a:tr h="555769">
                <a:tc>
                  <a:txBody>
                    <a:bodyPr/>
                    <a:lstStyle/>
                    <a:p>
                      <a:pPr algn="l" fontAlgn="ctr"/>
                      <a:r>
                        <a:rPr lang="en-US" sz="1100" b="1" i="0" u="none" strike="noStrike">
                          <a:solidFill>
                            <a:srgbClr val="FFFFFF"/>
                          </a:solidFill>
                          <a:effectLst/>
                          <a:latin typeface="Calibri" panose="020F0502020204030204" pitchFamily="34" charset="0"/>
                        </a:rPr>
                        <a:t>S.NO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66092"/>
                    </a:solidFill>
                  </a:tcPr>
                </a:tc>
                <a:tc>
                  <a:txBody>
                    <a:bodyPr/>
                    <a:lstStyle/>
                    <a:p>
                      <a:pPr algn="ctr" fontAlgn="ctr"/>
                      <a:r>
                        <a:rPr lang="en-US" sz="1100" b="1" i="0" u="none" strike="noStrike">
                          <a:solidFill>
                            <a:srgbClr val="FFFFFF"/>
                          </a:solidFill>
                          <a:effectLst/>
                          <a:latin typeface="Calibri" panose="020F0502020204030204" pitchFamily="34" charset="0"/>
                        </a:rPr>
                        <a:t>ITEMS/DESCRIPTION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66092"/>
                    </a:solidFill>
                  </a:tcPr>
                </a:tc>
                <a:tc>
                  <a:txBody>
                    <a:bodyPr/>
                    <a:lstStyle/>
                    <a:p>
                      <a:pPr algn="ctr" fontAlgn="ctr"/>
                      <a:r>
                        <a:rPr lang="en-US" sz="1100" b="1" i="0" u="none" strike="noStrike">
                          <a:solidFill>
                            <a:srgbClr val="FFFFFF"/>
                          </a:solidFill>
                          <a:effectLst/>
                          <a:latin typeface="Calibri" panose="020F0502020204030204" pitchFamily="34" charset="0"/>
                        </a:rPr>
                        <a:t>Present QTY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66092"/>
                    </a:solidFill>
                  </a:tcPr>
                </a:tc>
                <a:tc>
                  <a:txBody>
                    <a:bodyPr/>
                    <a:lstStyle/>
                    <a:p>
                      <a:pPr algn="ctr" fontAlgn="ctr"/>
                      <a:r>
                        <a:rPr lang="en-US" sz="1100" b="1" i="0" u="none" strike="noStrike">
                          <a:solidFill>
                            <a:srgbClr val="FFFFFF"/>
                          </a:solidFill>
                          <a:effectLst/>
                          <a:latin typeface="Calibri" panose="020F0502020204030204" pitchFamily="34" charset="0"/>
                        </a:rPr>
                        <a:t>In Pipeline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66092"/>
                    </a:solidFill>
                  </a:tcPr>
                </a:tc>
                <a:tc>
                  <a:txBody>
                    <a:bodyPr/>
                    <a:lstStyle/>
                    <a:p>
                      <a:pPr algn="ctr" fontAlgn="ctr"/>
                      <a:r>
                        <a:rPr lang="en-US" sz="1100" b="1" i="0" u="none" strike="noStrike" dirty="0">
                          <a:solidFill>
                            <a:srgbClr val="FFFFFF"/>
                          </a:solidFill>
                          <a:effectLst/>
                          <a:latin typeface="Calibri" panose="020F0502020204030204" pitchFamily="34" charset="0"/>
                        </a:rPr>
                        <a:t>Stock + Pipeline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66092"/>
                    </a:solidFill>
                  </a:tcPr>
                </a:tc>
                <a:tc>
                  <a:txBody>
                    <a:bodyPr/>
                    <a:lstStyle/>
                    <a:p>
                      <a:pPr algn="ctr" fontAlgn="ctr"/>
                      <a:r>
                        <a:rPr lang="en-US" sz="1100" b="1" i="0" u="none" strike="noStrike" dirty="0">
                          <a:solidFill>
                            <a:srgbClr val="FFFFFF"/>
                          </a:solidFill>
                          <a:effectLst/>
                          <a:latin typeface="Calibri" panose="020F0502020204030204" pitchFamily="34" charset="0"/>
                        </a:rPr>
                        <a:t># people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66092"/>
                    </a:solidFill>
                  </a:tcPr>
                </a:tc>
                <a:tc>
                  <a:txBody>
                    <a:bodyPr/>
                    <a:lstStyle/>
                    <a:p>
                      <a:pPr algn="ctr" fontAlgn="ctr"/>
                      <a:r>
                        <a:rPr lang="en-US" sz="1100" b="1" i="0" u="none" strike="noStrike" dirty="0">
                          <a:solidFill>
                            <a:srgbClr val="FFFFFF"/>
                          </a:solidFill>
                          <a:effectLst/>
                          <a:latin typeface="Calibri" panose="020F0502020204030204" pitchFamily="34" charset="0"/>
                        </a:rPr>
                        <a:t># Household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66092"/>
                    </a:solidFill>
                  </a:tcPr>
                </a:tc>
                <a:tc>
                  <a:txBody>
                    <a:bodyPr/>
                    <a:lstStyle/>
                    <a:p>
                      <a:pPr algn="ctr" fontAlgn="ctr"/>
                      <a:r>
                        <a:rPr lang="en-US" sz="1100" b="1" i="0" u="none" strike="noStrike">
                          <a:solidFill>
                            <a:srgbClr val="FFFFFF"/>
                          </a:solidFill>
                          <a:effectLst/>
                          <a:latin typeface="Calibri" panose="020F0502020204030204" pitchFamily="34" charset="0"/>
                        </a:rPr>
                        <a:t>Remarks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66092"/>
                    </a:solidFill>
                  </a:tcPr>
                </a:tc>
                <a:extLst>
                  <a:ext uri="{0D108BD9-81ED-4DB2-BD59-A6C34878D82A}">
                    <a16:rowId xmlns:a16="http://schemas.microsoft.com/office/drawing/2014/main" val="1949307455"/>
                  </a:ext>
                </a:extLst>
              </a:tr>
              <a:tr h="216936">
                <a:tc gridSpan="8">
                  <a:txBody>
                    <a:bodyPr/>
                    <a:lstStyle/>
                    <a:p>
                      <a:pPr algn="ctr" fontAlgn="ctr"/>
                      <a:r>
                        <a:rPr lang="en-US" sz="1400" b="1" i="0" u="none" strike="noStrike" dirty="0">
                          <a:solidFill>
                            <a:srgbClr val="000000"/>
                          </a:solidFill>
                          <a:effectLst/>
                          <a:latin typeface="Calibri" panose="020F0502020204030204" pitchFamily="34" charset="0"/>
                        </a:rPr>
                        <a:t>PDMA Khyber Pakhtunkhwa</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642091543"/>
                  </a:ext>
                </a:extLst>
              </a:tr>
              <a:tr h="373956">
                <a:tc>
                  <a:txBody>
                    <a:bodyPr/>
                    <a:lstStyle/>
                    <a:p>
                      <a:pPr algn="ctr" fontAlgn="b"/>
                      <a:r>
                        <a:rPr lang="en-US" sz="1100" b="0" i="0" u="none" strike="noStrike">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1" i="0" u="none" strike="noStrike" dirty="0">
                          <a:solidFill>
                            <a:srgbClr val="000000"/>
                          </a:solidFill>
                          <a:effectLst/>
                          <a:latin typeface="Calibri" panose="020F0502020204030204" pitchFamily="34" charset="0"/>
                        </a:rPr>
                        <a:t>Winterize Tent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1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100" b="0" i="0" u="none" strike="noStrike" dirty="0">
                          <a:solidFill>
                            <a:srgbClr val="000000"/>
                          </a:solidFill>
                          <a:effectLst/>
                          <a:latin typeface="Calibri" panose="020F0502020204030204" pitchFamily="34" charset="0"/>
                        </a:rPr>
                        <a:t>6000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100" b="0" i="0" u="none" strike="noStrike">
                          <a:solidFill>
                            <a:srgbClr val="000000"/>
                          </a:solidFill>
                          <a:effectLst/>
                          <a:latin typeface="Calibri" panose="020F0502020204030204" pitchFamily="34" charset="0"/>
                        </a:rPr>
                        <a:t>6000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100" b="0" i="0" u="none" strike="noStrike">
                          <a:solidFill>
                            <a:srgbClr val="000000"/>
                          </a:solidFill>
                          <a:effectLst/>
                          <a:latin typeface="Calibri" panose="020F0502020204030204" pitchFamily="34" charset="0"/>
                        </a:rPr>
                        <a:t>                42,000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100" b="1" i="0" u="none" strike="noStrike" dirty="0">
                          <a:solidFill>
                            <a:srgbClr val="000000"/>
                          </a:solidFill>
                          <a:effectLst/>
                          <a:latin typeface="Calibri" panose="020F0502020204030204" pitchFamily="34" charset="0"/>
                        </a:rPr>
                        <a:t>                6,000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12">
                  <a:txBody>
                    <a:bodyPr/>
                    <a:lstStyle/>
                    <a:p>
                      <a:pPr algn="l" fontAlgn="ctr"/>
                      <a:r>
                        <a:rPr lang="en-US" sz="1100" b="0" i="0" u="none" strike="noStrike" dirty="0">
                          <a:solidFill>
                            <a:srgbClr val="000000"/>
                          </a:solidFill>
                          <a:effectLst/>
                          <a:latin typeface="Calibri" panose="020F0502020204030204" pitchFamily="34" charset="0"/>
                        </a:rPr>
                        <a:t>*table includes items in pipeline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66390838"/>
                  </a:ext>
                </a:extLst>
              </a:tr>
              <a:tr h="373956">
                <a:tc>
                  <a:txBody>
                    <a:bodyPr/>
                    <a:lstStyle/>
                    <a:p>
                      <a:pPr algn="ctr" fontAlgn="b"/>
                      <a:r>
                        <a:rPr lang="en-US" sz="1100" b="0" i="0" u="none" strike="noStrike">
                          <a:solidFill>
                            <a:srgbClr val="000000"/>
                          </a:solidFill>
                          <a:effectLst/>
                          <a:latin typeface="Calibri" panose="020F050202020403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1" i="0" u="none" strike="noStrike" dirty="0">
                          <a:solidFill>
                            <a:srgbClr val="000000"/>
                          </a:solidFill>
                          <a:effectLst/>
                          <a:latin typeface="Calibri" panose="020F0502020204030204" pitchFamily="34" charset="0"/>
                        </a:rPr>
                        <a:t>Blankets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100" b="0" i="0" u="none" strike="noStrike">
                          <a:solidFill>
                            <a:srgbClr val="000000"/>
                          </a:solidFill>
                          <a:effectLst/>
                          <a:latin typeface="Calibri" panose="020F0502020204030204" pitchFamily="34" charset="0"/>
                        </a:rPr>
                        <a:t>39381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1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100" b="0" i="0" u="none" strike="noStrike">
                          <a:solidFill>
                            <a:srgbClr val="000000"/>
                          </a:solidFill>
                          <a:effectLst/>
                          <a:latin typeface="Calibri" panose="020F0502020204030204" pitchFamily="34" charset="0"/>
                        </a:rPr>
                        <a:t>39381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100" b="0" i="0" u="none" strike="noStrike">
                          <a:solidFill>
                            <a:srgbClr val="000000"/>
                          </a:solidFill>
                          <a:effectLst/>
                          <a:latin typeface="Calibri" panose="020F0502020204030204" pitchFamily="34" charset="0"/>
                        </a:rPr>
                        <a:t>                39,381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100" b="1" i="0" u="none" strike="noStrike" dirty="0">
                          <a:solidFill>
                            <a:srgbClr val="000000"/>
                          </a:solidFill>
                          <a:effectLst/>
                          <a:latin typeface="Calibri" panose="020F0502020204030204" pitchFamily="34" charset="0"/>
                        </a:rPr>
                        <a:t>                  5,626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vMerge="1">
                  <a:txBody>
                    <a:bodyPr/>
                    <a:lstStyle/>
                    <a:p>
                      <a:endParaRPr lang="en-US"/>
                    </a:p>
                  </a:txBody>
                  <a:tcPr/>
                </a:tc>
                <a:extLst>
                  <a:ext uri="{0D108BD9-81ED-4DB2-BD59-A6C34878D82A}">
                    <a16:rowId xmlns:a16="http://schemas.microsoft.com/office/drawing/2014/main" val="1313296542"/>
                  </a:ext>
                </a:extLst>
              </a:tr>
              <a:tr h="373956">
                <a:tc>
                  <a:txBody>
                    <a:bodyPr/>
                    <a:lstStyle/>
                    <a:p>
                      <a:pPr algn="ctr" fontAlgn="b"/>
                      <a:r>
                        <a:rPr lang="en-US" sz="1100" b="0" i="0" u="none" strike="noStrike">
                          <a:solidFill>
                            <a:srgbClr val="000000"/>
                          </a:solidFill>
                          <a:effectLst/>
                          <a:latin typeface="Calibri" panose="020F0502020204030204" pitchFamily="34" charset="0"/>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Calibri" panose="020F0502020204030204" pitchFamily="34" charset="0"/>
                        </a:rPr>
                        <a:t>Mattress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100" b="0" i="0" u="none" strike="noStrike">
                          <a:solidFill>
                            <a:srgbClr val="000000"/>
                          </a:solidFill>
                          <a:effectLst/>
                          <a:latin typeface="Calibri" panose="020F0502020204030204" pitchFamily="34" charset="0"/>
                        </a:rPr>
                        <a:t>180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100" b="0" i="0" u="none" strike="noStrike">
                          <a:solidFill>
                            <a:srgbClr val="000000"/>
                          </a:solidFill>
                          <a:effectLst/>
                          <a:latin typeface="Calibri" panose="020F0502020204030204" pitchFamily="34" charset="0"/>
                        </a:rPr>
                        <a:t>11000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100" b="0" i="0" u="none" strike="noStrike">
                          <a:solidFill>
                            <a:srgbClr val="000000"/>
                          </a:solidFill>
                          <a:effectLst/>
                          <a:latin typeface="Calibri" panose="020F0502020204030204" pitchFamily="34" charset="0"/>
                        </a:rPr>
                        <a:t>11180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100" b="0" i="0" u="none" strike="noStrike">
                          <a:solidFill>
                            <a:srgbClr val="000000"/>
                          </a:solidFill>
                          <a:effectLst/>
                          <a:latin typeface="Calibri" panose="020F0502020204030204" pitchFamily="34" charset="0"/>
                        </a:rPr>
                        <a:t>                11,180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a:solidFill>
                            <a:srgbClr val="000000"/>
                          </a:solidFill>
                          <a:effectLst/>
                          <a:latin typeface="Calibri" panose="020F0502020204030204" pitchFamily="34" charset="0"/>
                        </a:rPr>
                        <a:t>                  1,597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vMerge="1">
                  <a:txBody>
                    <a:bodyPr/>
                    <a:lstStyle/>
                    <a:p>
                      <a:endParaRPr lang="en-US"/>
                    </a:p>
                  </a:txBody>
                  <a:tcPr/>
                </a:tc>
                <a:extLst>
                  <a:ext uri="{0D108BD9-81ED-4DB2-BD59-A6C34878D82A}">
                    <a16:rowId xmlns:a16="http://schemas.microsoft.com/office/drawing/2014/main" val="1953274594"/>
                  </a:ext>
                </a:extLst>
              </a:tr>
              <a:tr h="373956">
                <a:tc>
                  <a:txBody>
                    <a:bodyPr/>
                    <a:lstStyle/>
                    <a:p>
                      <a:pPr algn="ctr" fontAlgn="b"/>
                      <a:r>
                        <a:rPr lang="en-US" sz="1100" b="0" i="0" u="none" strike="noStrike">
                          <a:solidFill>
                            <a:srgbClr val="000000"/>
                          </a:solidFill>
                          <a:effectLst/>
                          <a:latin typeface="Calibri" panose="020F0502020204030204" pitchFamily="34" charset="0"/>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Calibri" panose="020F0502020204030204" pitchFamily="34" charset="0"/>
                        </a:rPr>
                        <a:t>Quilts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100" b="0" i="0" u="none" strike="noStrike">
                          <a:solidFill>
                            <a:srgbClr val="000000"/>
                          </a:solidFill>
                          <a:effectLst/>
                          <a:latin typeface="Calibri" panose="020F0502020204030204" pitchFamily="34" charset="0"/>
                        </a:rPr>
                        <a:t>1312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100" b="0" i="0" u="none" strike="noStrike">
                          <a:solidFill>
                            <a:srgbClr val="000000"/>
                          </a:solidFill>
                          <a:effectLst/>
                          <a:latin typeface="Calibri" panose="020F0502020204030204" pitchFamily="34" charset="0"/>
                        </a:rPr>
                        <a:t>10000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100" b="0" i="0" u="none" strike="noStrike">
                          <a:solidFill>
                            <a:srgbClr val="000000"/>
                          </a:solidFill>
                          <a:effectLst/>
                          <a:latin typeface="Calibri" panose="020F0502020204030204" pitchFamily="34" charset="0"/>
                        </a:rPr>
                        <a:t>11312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100" b="0" i="0" u="none" strike="noStrike">
                          <a:solidFill>
                            <a:srgbClr val="000000"/>
                          </a:solidFill>
                          <a:effectLst/>
                          <a:latin typeface="Calibri" panose="020F0502020204030204" pitchFamily="34" charset="0"/>
                        </a:rPr>
                        <a:t>                11,312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a:solidFill>
                            <a:srgbClr val="000000"/>
                          </a:solidFill>
                          <a:effectLst/>
                          <a:latin typeface="Calibri" panose="020F0502020204030204" pitchFamily="34" charset="0"/>
                        </a:rPr>
                        <a:t>                  1,616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vMerge="1">
                  <a:txBody>
                    <a:bodyPr/>
                    <a:lstStyle/>
                    <a:p>
                      <a:endParaRPr lang="en-US"/>
                    </a:p>
                  </a:txBody>
                  <a:tcPr/>
                </a:tc>
                <a:extLst>
                  <a:ext uri="{0D108BD9-81ED-4DB2-BD59-A6C34878D82A}">
                    <a16:rowId xmlns:a16="http://schemas.microsoft.com/office/drawing/2014/main" val="1270242915"/>
                  </a:ext>
                </a:extLst>
              </a:tr>
              <a:tr h="373956">
                <a:tc>
                  <a:txBody>
                    <a:bodyPr/>
                    <a:lstStyle/>
                    <a:p>
                      <a:pPr algn="ctr" fontAlgn="b"/>
                      <a:r>
                        <a:rPr lang="en-US" sz="1100" b="0" i="0" u="none" strike="noStrike">
                          <a:solidFill>
                            <a:srgbClr val="000000"/>
                          </a:solidFill>
                          <a:effectLst/>
                          <a:latin typeface="Calibri" panose="020F0502020204030204" pitchFamily="34" charset="0"/>
                        </a:rPr>
                        <a:t>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Calibri" panose="020F0502020204030204" pitchFamily="34" charset="0"/>
                        </a:rPr>
                        <a:t>Mats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100" b="0" i="0" u="none" strike="noStrike">
                          <a:solidFill>
                            <a:srgbClr val="000000"/>
                          </a:solidFill>
                          <a:effectLst/>
                          <a:latin typeface="Calibri" panose="020F0502020204030204" pitchFamily="34" charset="0"/>
                        </a:rPr>
                        <a:t>14956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100" b="0" i="0" u="none" strike="noStrike">
                          <a:solidFill>
                            <a:srgbClr val="000000"/>
                          </a:solidFill>
                          <a:effectLst/>
                          <a:latin typeface="Calibri" panose="020F0502020204030204" pitchFamily="34" charset="0"/>
                        </a:rPr>
                        <a:t>5000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100" b="0" i="0" u="none" strike="noStrike">
                          <a:solidFill>
                            <a:srgbClr val="000000"/>
                          </a:solidFill>
                          <a:effectLst/>
                          <a:latin typeface="Calibri" panose="020F0502020204030204" pitchFamily="34" charset="0"/>
                        </a:rPr>
                        <a:t>19956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100" b="0" i="0" u="none" strike="noStrike">
                          <a:solidFill>
                            <a:srgbClr val="000000"/>
                          </a:solidFill>
                          <a:effectLst/>
                          <a:latin typeface="Calibri" panose="020F0502020204030204" pitchFamily="34" charset="0"/>
                        </a:rPr>
                        <a:t>                19,956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a:solidFill>
                            <a:srgbClr val="000000"/>
                          </a:solidFill>
                          <a:effectLst/>
                          <a:latin typeface="Calibri" panose="020F0502020204030204" pitchFamily="34" charset="0"/>
                        </a:rPr>
                        <a:t>                  2,851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vMerge="1">
                  <a:txBody>
                    <a:bodyPr/>
                    <a:lstStyle/>
                    <a:p>
                      <a:endParaRPr lang="en-US"/>
                    </a:p>
                  </a:txBody>
                  <a:tcPr/>
                </a:tc>
                <a:extLst>
                  <a:ext uri="{0D108BD9-81ED-4DB2-BD59-A6C34878D82A}">
                    <a16:rowId xmlns:a16="http://schemas.microsoft.com/office/drawing/2014/main" val="2803244952"/>
                  </a:ext>
                </a:extLst>
              </a:tr>
              <a:tr h="373956">
                <a:tc>
                  <a:txBody>
                    <a:bodyPr/>
                    <a:lstStyle/>
                    <a:p>
                      <a:pPr algn="ctr" fontAlgn="b"/>
                      <a:r>
                        <a:rPr lang="en-US" sz="1100" b="0" i="0" u="none" strike="noStrike">
                          <a:solidFill>
                            <a:srgbClr val="000000"/>
                          </a:solidFill>
                          <a:effectLst/>
                          <a:latin typeface="Calibri" panose="020F0502020204030204" pitchFamily="34" charset="0"/>
                        </a:rPr>
                        <a:t>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Calibri" panose="020F0502020204030204" pitchFamily="34" charset="0"/>
                        </a:rPr>
                        <a:t>Pillows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100" b="0" i="0" u="none" strike="noStrike">
                          <a:solidFill>
                            <a:srgbClr val="000000"/>
                          </a:solidFill>
                          <a:effectLst/>
                          <a:latin typeface="Calibri" panose="020F0502020204030204" pitchFamily="34" charset="0"/>
                        </a:rPr>
                        <a:t>843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100" b="0" i="0" u="none" strike="noStrike">
                          <a:solidFill>
                            <a:srgbClr val="000000"/>
                          </a:solidFill>
                          <a:effectLst/>
                          <a:latin typeface="Calibri" panose="020F0502020204030204" pitchFamily="34" charset="0"/>
                        </a:rPr>
                        <a:t>10000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100" b="0" i="0" u="none" strike="noStrike">
                          <a:solidFill>
                            <a:srgbClr val="000000"/>
                          </a:solidFill>
                          <a:effectLst/>
                          <a:latin typeface="Calibri" panose="020F0502020204030204" pitchFamily="34" charset="0"/>
                        </a:rPr>
                        <a:t>10843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100" b="0" i="0" u="none" strike="noStrike">
                          <a:solidFill>
                            <a:srgbClr val="000000"/>
                          </a:solidFill>
                          <a:effectLst/>
                          <a:latin typeface="Calibri" panose="020F0502020204030204" pitchFamily="34" charset="0"/>
                        </a:rPr>
                        <a:t>                10,843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a:solidFill>
                            <a:srgbClr val="000000"/>
                          </a:solidFill>
                          <a:effectLst/>
                          <a:latin typeface="Calibri" panose="020F0502020204030204" pitchFamily="34" charset="0"/>
                        </a:rPr>
                        <a:t>                  1,549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vMerge="1">
                  <a:txBody>
                    <a:bodyPr/>
                    <a:lstStyle/>
                    <a:p>
                      <a:endParaRPr lang="en-US"/>
                    </a:p>
                  </a:txBody>
                  <a:tcPr/>
                </a:tc>
                <a:extLst>
                  <a:ext uri="{0D108BD9-81ED-4DB2-BD59-A6C34878D82A}">
                    <a16:rowId xmlns:a16="http://schemas.microsoft.com/office/drawing/2014/main" val="3820722859"/>
                  </a:ext>
                </a:extLst>
              </a:tr>
              <a:tr h="373956">
                <a:tc>
                  <a:txBody>
                    <a:bodyPr/>
                    <a:lstStyle/>
                    <a:p>
                      <a:pPr algn="ctr" fontAlgn="b"/>
                      <a:r>
                        <a:rPr lang="en-US" sz="1100" b="0" i="0" u="none" strike="noStrike">
                          <a:solidFill>
                            <a:srgbClr val="000000"/>
                          </a:solidFill>
                          <a:effectLst/>
                          <a:latin typeface="Calibri" panose="020F0502020204030204" pitchFamily="34" charset="0"/>
                        </a:rPr>
                        <a:t>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Calibri" panose="020F0502020204030204" pitchFamily="34" charset="0"/>
                        </a:rPr>
                        <a:t>Sleeping Bags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100" b="0" i="0" u="none" strike="noStrike">
                          <a:solidFill>
                            <a:srgbClr val="000000"/>
                          </a:solidFill>
                          <a:effectLst/>
                          <a:latin typeface="Calibri" panose="020F0502020204030204" pitchFamily="34" charset="0"/>
                        </a:rPr>
                        <a:t>60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100" b="0" i="0" u="none" strike="noStrike">
                          <a:solidFill>
                            <a:srgbClr val="000000"/>
                          </a:solidFill>
                          <a:effectLst/>
                          <a:latin typeface="Calibri" panose="020F0502020204030204" pitchFamily="34" charset="0"/>
                        </a:rPr>
                        <a:t>10000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100" b="0" i="0" u="none" strike="noStrike">
                          <a:solidFill>
                            <a:srgbClr val="000000"/>
                          </a:solidFill>
                          <a:effectLst/>
                          <a:latin typeface="Calibri" panose="020F0502020204030204" pitchFamily="34" charset="0"/>
                        </a:rPr>
                        <a:t>10060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100" b="0" i="0" u="none" strike="noStrike">
                          <a:solidFill>
                            <a:srgbClr val="000000"/>
                          </a:solidFill>
                          <a:effectLst/>
                          <a:latin typeface="Calibri" panose="020F0502020204030204" pitchFamily="34" charset="0"/>
                        </a:rPr>
                        <a:t>                10,060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a:solidFill>
                            <a:srgbClr val="000000"/>
                          </a:solidFill>
                          <a:effectLst/>
                          <a:latin typeface="Calibri" panose="020F0502020204030204" pitchFamily="34" charset="0"/>
                        </a:rPr>
                        <a:t>                  1,437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vMerge="1">
                  <a:txBody>
                    <a:bodyPr/>
                    <a:lstStyle/>
                    <a:p>
                      <a:endParaRPr lang="en-US"/>
                    </a:p>
                  </a:txBody>
                  <a:tcPr/>
                </a:tc>
                <a:extLst>
                  <a:ext uri="{0D108BD9-81ED-4DB2-BD59-A6C34878D82A}">
                    <a16:rowId xmlns:a16="http://schemas.microsoft.com/office/drawing/2014/main" val="2724472673"/>
                  </a:ext>
                </a:extLst>
              </a:tr>
              <a:tr h="206605">
                <a:tc>
                  <a:txBody>
                    <a:bodyPr/>
                    <a:lstStyle/>
                    <a:p>
                      <a:pPr algn="ctr" fontAlgn="b"/>
                      <a:r>
                        <a:rPr lang="en-US" sz="1100" b="0" i="0" u="none" strike="noStrike">
                          <a:solidFill>
                            <a:srgbClr val="000000"/>
                          </a:solidFill>
                          <a:effectLst/>
                          <a:latin typeface="Calibri" panose="020F0502020204030204" pitchFamily="34" charset="0"/>
                        </a:rPr>
                        <a:t>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Calibri" panose="020F0502020204030204" pitchFamily="34" charset="0"/>
                        </a:rPr>
                        <a:t>Gas Cylinder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100" b="0" i="0" u="none" strike="noStrike">
                          <a:solidFill>
                            <a:srgbClr val="000000"/>
                          </a:solidFill>
                          <a:effectLst/>
                          <a:latin typeface="Calibri" panose="020F0502020204030204" pitchFamily="34" charset="0"/>
                        </a:rPr>
                        <a:t>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1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100" b="0" i="0" u="none" strike="noStrike">
                          <a:solidFill>
                            <a:srgbClr val="000000"/>
                          </a:solidFill>
                          <a:effectLst/>
                          <a:latin typeface="Calibri" panose="020F0502020204030204" pitchFamily="34" charset="0"/>
                        </a:rPr>
                        <a:t>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100" b="0" i="0" u="none" strike="noStrike">
                          <a:solidFill>
                            <a:srgbClr val="000000"/>
                          </a:solidFill>
                          <a:effectLst/>
                          <a:latin typeface="Calibri" panose="020F0502020204030204" pitchFamily="34" charset="0"/>
                        </a:rPr>
                        <a:t>350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a:solidFill>
                            <a:srgbClr val="000000"/>
                          </a:solidFill>
                          <a:effectLst/>
                          <a:latin typeface="Calibri" panose="020F0502020204030204" pitchFamily="34" charset="0"/>
                        </a:rPr>
                        <a:t>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vMerge="1">
                  <a:txBody>
                    <a:bodyPr/>
                    <a:lstStyle/>
                    <a:p>
                      <a:endParaRPr lang="en-US"/>
                    </a:p>
                  </a:txBody>
                  <a:tcPr/>
                </a:tc>
                <a:extLst>
                  <a:ext uri="{0D108BD9-81ED-4DB2-BD59-A6C34878D82A}">
                    <a16:rowId xmlns:a16="http://schemas.microsoft.com/office/drawing/2014/main" val="181351413"/>
                  </a:ext>
                </a:extLst>
              </a:tr>
              <a:tr h="373956">
                <a:tc>
                  <a:txBody>
                    <a:bodyPr/>
                    <a:lstStyle/>
                    <a:p>
                      <a:pPr algn="ctr" fontAlgn="b"/>
                      <a:r>
                        <a:rPr lang="en-US" sz="1100" b="0" i="0" u="none" strike="noStrike">
                          <a:solidFill>
                            <a:srgbClr val="000000"/>
                          </a:solidFill>
                          <a:effectLst/>
                          <a:latin typeface="Calibri" panose="020F0502020204030204" pitchFamily="34" charset="0"/>
                        </a:rPr>
                        <a:t>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Calibri" panose="020F0502020204030204" pitchFamily="34" charset="0"/>
                        </a:rPr>
                        <a:t>Oil Burner / Stove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100" b="0" i="0" u="none" strike="noStrike">
                          <a:solidFill>
                            <a:srgbClr val="000000"/>
                          </a:solidFill>
                          <a:effectLst/>
                          <a:latin typeface="Calibri" panose="020F0502020204030204" pitchFamily="34" charset="0"/>
                        </a:rPr>
                        <a:t>437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1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100" b="0" i="0" u="none" strike="noStrike">
                          <a:solidFill>
                            <a:srgbClr val="000000"/>
                          </a:solidFill>
                          <a:effectLst/>
                          <a:latin typeface="Calibri" panose="020F0502020204030204" pitchFamily="34" charset="0"/>
                        </a:rPr>
                        <a:t>437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100" b="0" i="0" u="none" strike="noStrike">
                          <a:solidFill>
                            <a:srgbClr val="000000"/>
                          </a:solidFill>
                          <a:effectLst/>
                          <a:latin typeface="Calibri" panose="020F0502020204030204" pitchFamily="34" charset="0"/>
                        </a:rPr>
                        <a:t>                  3,059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a:solidFill>
                            <a:srgbClr val="000000"/>
                          </a:solidFill>
                          <a:effectLst/>
                          <a:latin typeface="Calibri" panose="020F0502020204030204" pitchFamily="34" charset="0"/>
                        </a:rPr>
                        <a:t>437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vMerge="1">
                  <a:txBody>
                    <a:bodyPr/>
                    <a:lstStyle/>
                    <a:p>
                      <a:endParaRPr lang="en-US"/>
                    </a:p>
                  </a:txBody>
                  <a:tcPr/>
                </a:tc>
                <a:extLst>
                  <a:ext uri="{0D108BD9-81ED-4DB2-BD59-A6C34878D82A}">
                    <a16:rowId xmlns:a16="http://schemas.microsoft.com/office/drawing/2014/main" val="2495711790"/>
                  </a:ext>
                </a:extLst>
              </a:tr>
              <a:tr h="373956">
                <a:tc>
                  <a:txBody>
                    <a:bodyPr/>
                    <a:lstStyle/>
                    <a:p>
                      <a:pPr algn="ctr" fontAlgn="b"/>
                      <a:r>
                        <a:rPr lang="en-US" sz="1100" b="0" i="0" u="none" strike="noStrike">
                          <a:solidFill>
                            <a:srgbClr val="000000"/>
                          </a:solidFill>
                          <a:effectLst/>
                          <a:latin typeface="Calibri" panose="020F0502020204030204" pitchFamily="34" charset="0"/>
                        </a:rPr>
                        <a:t>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Calibri" panose="020F0502020204030204" pitchFamily="34" charset="0"/>
                        </a:rPr>
                        <a:t>Sweaters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100" b="0" i="0" u="none" strike="noStrike">
                          <a:solidFill>
                            <a:srgbClr val="000000"/>
                          </a:solidFill>
                          <a:effectLst/>
                          <a:latin typeface="Calibri" panose="020F0502020204030204" pitchFamily="34" charset="0"/>
                        </a:rPr>
                        <a:t>2000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1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100" b="0" i="0" u="none" strike="noStrike">
                          <a:solidFill>
                            <a:srgbClr val="000000"/>
                          </a:solidFill>
                          <a:effectLst/>
                          <a:latin typeface="Calibri" panose="020F0502020204030204" pitchFamily="34" charset="0"/>
                        </a:rPr>
                        <a:t>2000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100" b="0" i="0" u="none" strike="noStrike">
                          <a:solidFill>
                            <a:srgbClr val="000000"/>
                          </a:solidFill>
                          <a:effectLst/>
                          <a:latin typeface="Calibri" panose="020F0502020204030204" pitchFamily="34" charset="0"/>
                        </a:rPr>
                        <a:t>                  2,000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a:solidFill>
                            <a:srgbClr val="000000"/>
                          </a:solidFill>
                          <a:effectLst/>
                          <a:latin typeface="Calibri" panose="020F0502020204030204" pitchFamily="34" charset="0"/>
                        </a:rPr>
                        <a:t>286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vMerge="1">
                  <a:txBody>
                    <a:bodyPr/>
                    <a:lstStyle/>
                    <a:p>
                      <a:endParaRPr lang="en-US"/>
                    </a:p>
                  </a:txBody>
                  <a:tcPr/>
                </a:tc>
                <a:extLst>
                  <a:ext uri="{0D108BD9-81ED-4DB2-BD59-A6C34878D82A}">
                    <a16:rowId xmlns:a16="http://schemas.microsoft.com/office/drawing/2014/main" val="2889068805"/>
                  </a:ext>
                </a:extLst>
              </a:tr>
              <a:tr h="373956">
                <a:tc>
                  <a:txBody>
                    <a:bodyPr/>
                    <a:lstStyle/>
                    <a:p>
                      <a:pPr algn="ctr" fontAlgn="b"/>
                      <a:r>
                        <a:rPr lang="en-US" sz="1100" b="0" i="0" u="none" strike="noStrike">
                          <a:solidFill>
                            <a:srgbClr val="000000"/>
                          </a:solidFill>
                          <a:effectLst/>
                          <a:latin typeface="Calibri" panose="020F0502020204030204" pitchFamily="34" charset="0"/>
                        </a:rPr>
                        <a:t>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Calibri" panose="020F0502020204030204" pitchFamily="34" charset="0"/>
                        </a:rPr>
                        <a:t>Jackets (Jarsi)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100" b="0" i="0" u="none" strike="noStrike">
                          <a:solidFill>
                            <a:srgbClr val="000000"/>
                          </a:solidFill>
                          <a:effectLst/>
                          <a:latin typeface="Calibri" panose="020F0502020204030204" pitchFamily="34" charset="0"/>
                        </a:rPr>
                        <a:t>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1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100" b="0" i="0" u="none" strike="noStrike">
                          <a:solidFill>
                            <a:srgbClr val="000000"/>
                          </a:solidFill>
                          <a:effectLst/>
                          <a:latin typeface="Calibri" panose="020F0502020204030204" pitchFamily="34" charset="0"/>
                        </a:rPr>
                        <a:t>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100" b="0" i="0" u="none" strike="noStrike">
                          <a:solidFill>
                            <a:srgbClr val="000000"/>
                          </a:solidFill>
                          <a:effectLst/>
                          <a:latin typeface="Calibri" panose="020F0502020204030204" pitchFamily="34" charset="0"/>
                        </a:rPr>
                        <a:t>                      100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a:solidFill>
                            <a:srgbClr val="000000"/>
                          </a:solidFill>
                          <a:effectLst/>
                          <a:latin typeface="Calibri" panose="020F0502020204030204" pitchFamily="34" charset="0"/>
                        </a:rPr>
                        <a:t>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vMerge="1">
                  <a:txBody>
                    <a:bodyPr/>
                    <a:lstStyle/>
                    <a:p>
                      <a:endParaRPr lang="en-US"/>
                    </a:p>
                  </a:txBody>
                  <a:tcPr/>
                </a:tc>
                <a:extLst>
                  <a:ext uri="{0D108BD9-81ED-4DB2-BD59-A6C34878D82A}">
                    <a16:rowId xmlns:a16="http://schemas.microsoft.com/office/drawing/2014/main" val="673665676"/>
                  </a:ext>
                </a:extLst>
              </a:tr>
              <a:tr h="373956">
                <a:tc>
                  <a:txBody>
                    <a:bodyPr/>
                    <a:lstStyle/>
                    <a:p>
                      <a:pPr algn="ctr" fontAlgn="b"/>
                      <a:r>
                        <a:rPr lang="en-US" sz="1100" b="0" i="0" u="none" strike="noStrike">
                          <a:solidFill>
                            <a:srgbClr val="000000"/>
                          </a:solidFill>
                          <a:effectLst/>
                          <a:latin typeface="Calibri" panose="020F0502020204030204" pitchFamily="34" charset="0"/>
                        </a:rPr>
                        <a:t>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dirty="0">
                          <a:solidFill>
                            <a:srgbClr val="000000"/>
                          </a:solidFill>
                          <a:effectLst/>
                          <a:latin typeface="Calibri" panose="020F0502020204030204" pitchFamily="34" charset="0"/>
                        </a:rPr>
                        <a:t>Shawl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100" b="0" i="0" u="none" strike="noStrike">
                          <a:solidFill>
                            <a:srgbClr val="000000"/>
                          </a:solidFill>
                          <a:effectLst/>
                          <a:latin typeface="Calibri" panose="020F0502020204030204" pitchFamily="34" charset="0"/>
                        </a:rPr>
                        <a:t>685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100" b="0" i="0" u="none" strike="noStrike" dirty="0">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100" b="0" i="0" u="none" strike="noStrike">
                          <a:solidFill>
                            <a:srgbClr val="000000"/>
                          </a:solidFill>
                          <a:effectLst/>
                          <a:latin typeface="Calibri" panose="020F0502020204030204" pitchFamily="34" charset="0"/>
                        </a:rPr>
                        <a:t>685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100" b="0" i="0" u="none" strike="noStrike">
                          <a:solidFill>
                            <a:srgbClr val="000000"/>
                          </a:solidFill>
                          <a:effectLst/>
                          <a:latin typeface="Calibri" panose="020F0502020204030204" pitchFamily="34" charset="0"/>
                        </a:rPr>
                        <a:t>                      685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dirty="0">
                          <a:solidFill>
                            <a:srgbClr val="000000"/>
                          </a:solidFill>
                          <a:effectLst/>
                          <a:latin typeface="Calibri" panose="020F0502020204030204" pitchFamily="34" charset="0"/>
                        </a:rPr>
                        <a:t>98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vMerge="1">
                  <a:txBody>
                    <a:bodyPr/>
                    <a:lstStyle/>
                    <a:p>
                      <a:endParaRPr lang="en-US"/>
                    </a:p>
                  </a:txBody>
                  <a:tcPr/>
                </a:tc>
                <a:extLst>
                  <a:ext uri="{0D108BD9-81ED-4DB2-BD59-A6C34878D82A}">
                    <a16:rowId xmlns:a16="http://schemas.microsoft.com/office/drawing/2014/main" val="4263690287"/>
                  </a:ext>
                </a:extLst>
              </a:tr>
            </a:tbl>
          </a:graphicData>
        </a:graphic>
      </p:graphicFrame>
      <p:grpSp>
        <p:nvGrpSpPr>
          <p:cNvPr id="4" name="Group 3">
            <a:extLst>
              <a:ext uri="{FF2B5EF4-FFF2-40B4-BE49-F238E27FC236}">
                <a16:creationId xmlns:a16="http://schemas.microsoft.com/office/drawing/2014/main" id="{F01C661C-1E4A-358B-1F3B-9D609517DA33}"/>
              </a:ext>
            </a:extLst>
          </p:cNvPr>
          <p:cNvGrpSpPr/>
          <p:nvPr/>
        </p:nvGrpSpPr>
        <p:grpSpPr>
          <a:xfrm>
            <a:off x="321182" y="212777"/>
            <a:ext cx="1899504" cy="511456"/>
            <a:chOff x="251036" y="5980394"/>
            <a:chExt cx="2807728" cy="756001"/>
          </a:xfrm>
        </p:grpSpPr>
        <p:pic>
          <p:nvPicPr>
            <p:cNvPr id="5" name="Picture 4">
              <a:extLst>
                <a:ext uri="{FF2B5EF4-FFF2-40B4-BE49-F238E27FC236}">
                  <a16:creationId xmlns:a16="http://schemas.microsoft.com/office/drawing/2014/main" id="{E2D6A459-9DC8-C08E-F0F4-9240959B42C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1036" y="5980395"/>
              <a:ext cx="2807728" cy="756000"/>
            </a:xfrm>
            <a:prstGeom prst="rect">
              <a:avLst/>
            </a:prstGeom>
            <a:solidFill>
              <a:schemeClr val="bg1"/>
            </a:solidFill>
          </p:spPr>
        </p:pic>
        <p:sp>
          <p:nvSpPr>
            <p:cNvPr id="7" name="Rectangle 6">
              <a:extLst>
                <a:ext uri="{FF2B5EF4-FFF2-40B4-BE49-F238E27FC236}">
                  <a16:creationId xmlns:a16="http://schemas.microsoft.com/office/drawing/2014/main" id="{3A8FBED3-EDC5-3DF2-4A92-62CEE327CC75}"/>
                </a:ext>
              </a:extLst>
            </p:cNvPr>
            <p:cNvSpPr/>
            <p:nvPr/>
          </p:nvSpPr>
          <p:spPr>
            <a:xfrm>
              <a:off x="970582" y="5980394"/>
              <a:ext cx="1969049" cy="30439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en-US" sz="1200" spc="50" dirty="0">
                  <a:solidFill>
                    <a:srgbClr val="6B1F29"/>
                  </a:solidFill>
                </a:rPr>
                <a:t>PAKISTAN</a:t>
              </a:r>
              <a:endParaRPr lang="en-AE" sz="1200" spc="50" dirty="0">
                <a:solidFill>
                  <a:srgbClr val="6B1F29"/>
                </a:solidFill>
              </a:endParaRPr>
            </a:p>
          </p:txBody>
        </p:sp>
      </p:grpSp>
    </p:spTree>
    <p:extLst>
      <p:ext uri="{BB962C8B-B14F-4D97-AF65-F5344CB8AC3E}">
        <p14:creationId xmlns:p14="http://schemas.microsoft.com/office/powerpoint/2010/main" val="12658722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52C83A-681A-1CE1-2BC9-A447D126CB1C}"/>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AC660793-C4F0-BB76-E5C9-6D43DD7F6399}"/>
              </a:ext>
            </a:extLst>
          </p:cNvPr>
          <p:cNvSpPr/>
          <p:nvPr/>
        </p:nvSpPr>
        <p:spPr>
          <a:xfrm>
            <a:off x="0" y="744367"/>
            <a:ext cx="761330" cy="731520"/>
          </a:xfrm>
          <a:prstGeom prst="rect">
            <a:avLst/>
          </a:prstGeom>
          <a:solidFill>
            <a:srgbClr val="944031"/>
          </a:solidFill>
          <a:ln>
            <a:noFill/>
          </a:ln>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endParaRPr lang="ur-PK"/>
          </a:p>
        </p:txBody>
      </p:sp>
      <p:sp>
        <p:nvSpPr>
          <p:cNvPr id="2" name="Title 1">
            <a:extLst>
              <a:ext uri="{FF2B5EF4-FFF2-40B4-BE49-F238E27FC236}">
                <a16:creationId xmlns:a16="http://schemas.microsoft.com/office/drawing/2014/main" id="{5D1943D8-5DD8-7AE9-295C-18FF780B3D84}"/>
              </a:ext>
            </a:extLst>
          </p:cNvPr>
          <p:cNvSpPr>
            <a:spLocks noGrp="1"/>
          </p:cNvSpPr>
          <p:nvPr>
            <p:ph type="title"/>
          </p:nvPr>
        </p:nvSpPr>
        <p:spPr>
          <a:xfrm>
            <a:off x="-2" y="744367"/>
            <a:ext cx="12028715" cy="731520"/>
          </a:xfrm>
          <a:prstGeom prst="parallelogram">
            <a:avLst/>
          </a:prstGeom>
          <a:solidFill>
            <a:schemeClr val="accent1"/>
          </a:solidFill>
          <a:effectLst>
            <a:outerShdw blurRad="25400" dist="12700" dir="2700000" algn="tl" rotWithShape="0">
              <a:prstClr val="black">
                <a:alpha val="40000"/>
              </a:prstClr>
            </a:outerShdw>
          </a:effectLst>
        </p:spPr>
        <p:txBody>
          <a:bodyPr tIns="0" bIns="0">
            <a:normAutofit fontScale="90000"/>
          </a:bodyPr>
          <a:lstStyle/>
          <a:p>
            <a:pPr>
              <a:lnSpc>
                <a:spcPct val="100000"/>
              </a:lnSpc>
            </a:pPr>
            <a:r>
              <a:rPr lang="en-US" sz="3200" dirty="0">
                <a:solidFill>
                  <a:schemeClr val="bg1"/>
                </a:solidFill>
                <a:latin typeface="Gill Sans Nova Book" panose="020B0502020204020203" pitchFamily="34" charset="-128"/>
                <a:ea typeface="Gill Sans Nova Book" panose="020B0502020204020203" pitchFamily="34" charset="-128"/>
                <a:cs typeface="Gill Sans Nova Book" panose="020B0502020204020203" pitchFamily="34" charset="-128"/>
              </a:rPr>
              <a:t>Winterization – Stocks Available with SDMA and GBDMA</a:t>
            </a:r>
          </a:p>
        </p:txBody>
      </p:sp>
      <p:pic>
        <p:nvPicPr>
          <p:cNvPr id="11" name="Picture 10" descr="Logo&#10;&#10;Description automatically generated with low confidence">
            <a:extLst>
              <a:ext uri="{FF2B5EF4-FFF2-40B4-BE49-F238E27FC236}">
                <a16:creationId xmlns:a16="http://schemas.microsoft.com/office/drawing/2014/main" id="{910D82BF-8916-1E72-687B-AE346B982FDD}"/>
              </a:ext>
            </a:extLst>
          </p:cNvPr>
          <p:cNvPicPr>
            <a:picLocks noChangeAspect="1"/>
          </p:cNvPicPr>
          <p:nvPr/>
        </p:nvPicPr>
        <p:blipFill>
          <a:blip r:embed="rId3">
            <a:biLevel thresh="25000"/>
            <a:extLst>
              <a:ext uri="{BEBA8EAE-BF5A-486C-A8C5-ECC9F3942E4B}">
                <a14:imgProps xmlns:a14="http://schemas.microsoft.com/office/drawing/2010/main">
                  <a14:imgLayer r:embed="rId4">
                    <a14:imgEffect>
                      <a14:colorTemperature colorTemp="11500"/>
                    </a14:imgEffect>
                    <a14:imgEffect>
                      <a14:saturation sat="0"/>
                    </a14:imgEffect>
                  </a14:imgLayer>
                </a14:imgProps>
              </a:ext>
              <a:ext uri="{28A0092B-C50C-407E-A947-70E740481C1C}">
                <a14:useLocalDpi xmlns:a14="http://schemas.microsoft.com/office/drawing/2010/main" val="0"/>
              </a:ext>
            </a:extLst>
          </a:blip>
          <a:stretch>
            <a:fillRect/>
          </a:stretch>
        </p:blipFill>
        <p:spPr>
          <a:xfrm>
            <a:off x="445479" y="6096172"/>
            <a:ext cx="1454351" cy="548640"/>
          </a:xfrm>
          <a:prstGeom prst="rect">
            <a:avLst/>
          </a:prstGeom>
        </p:spPr>
      </p:pic>
      <p:graphicFrame>
        <p:nvGraphicFramePr>
          <p:cNvPr id="5" name="Table 4">
            <a:extLst>
              <a:ext uri="{FF2B5EF4-FFF2-40B4-BE49-F238E27FC236}">
                <a16:creationId xmlns:a16="http://schemas.microsoft.com/office/drawing/2014/main" id="{CE7A4BEA-8902-FE6A-1656-2846B449E383}"/>
              </a:ext>
            </a:extLst>
          </p:cNvPr>
          <p:cNvGraphicFramePr>
            <a:graphicFrameLocks noGrp="1"/>
          </p:cNvGraphicFramePr>
          <p:nvPr>
            <p:extLst>
              <p:ext uri="{D42A27DB-BD31-4B8C-83A1-F6EECF244321}">
                <p14:modId xmlns:p14="http://schemas.microsoft.com/office/powerpoint/2010/main" val="141770090"/>
              </p:ext>
            </p:extLst>
          </p:nvPr>
        </p:nvGraphicFramePr>
        <p:xfrm>
          <a:off x="267725" y="1632801"/>
          <a:ext cx="6369051" cy="4987815"/>
        </p:xfrm>
        <a:graphic>
          <a:graphicData uri="http://schemas.openxmlformats.org/drawingml/2006/table">
            <a:tbl>
              <a:tblPr/>
              <a:tblGrid>
                <a:gridCol w="362718">
                  <a:extLst>
                    <a:ext uri="{9D8B030D-6E8A-4147-A177-3AD203B41FA5}">
                      <a16:colId xmlns:a16="http://schemas.microsoft.com/office/drawing/2014/main" val="3157851886"/>
                    </a:ext>
                  </a:extLst>
                </a:gridCol>
                <a:gridCol w="966454">
                  <a:extLst>
                    <a:ext uri="{9D8B030D-6E8A-4147-A177-3AD203B41FA5}">
                      <a16:colId xmlns:a16="http://schemas.microsoft.com/office/drawing/2014/main" val="2511216334"/>
                    </a:ext>
                  </a:extLst>
                </a:gridCol>
                <a:gridCol w="591804">
                  <a:extLst>
                    <a:ext uri="{9D8B030D-6E8A-4147-A177-3AD203B41FA5}">
                      <a16:colId xmlns:a16="http://schemas.microsoft.com/office/drawing/2014/main" val="634373177"/>
                    </a:ext>
                  </a:extLst>
                </a:gridCol>
                <a:gridCol w="534533">
                  <a:extLst>
                    <a:ext uri="{9D8B030D-6E8A-4147-A177-3AD203B41FA5}">
                      <a16:colId xmlns:a16="http://schemas.microsoft.com/office/drawing/2014/main" val="1752139783"/>
                    </a:ext>
                  </a:extLst>
                </a:gridCol>
                <a:gridCol w="687256">
                  <a:extLst>
                    <a:ext uri="{9D8B030D-6E8A-4147-A177-3AD203B41FA5}">
                      <a16:colId xmlns:a16="http://schemas.microsoft.com/office/drawing/2014/main" val="2883842971"/>
                    </a:ext>
                  </a:extLst>
                </a:gridCol>
                <a:gridCol w="687256">
                  <a:extLst>
                    <a:ext uri="{9D8B030D-6E8A-4147-A177-3AD203B41FA5}">
                      <a16:colId xmlns:a16="http://schemas.microsoft.com/office/drawing/2014/main" val="298706182"/>
                    </a:ext>
                  </a:extLst>
                </a:gridCol>
                <a:gridCol w="687256">
                  <a:extLst>
                    <a:ext uri="{9D8B030D-6E8A-4147-A177-3AD203B41FA5}">
                      <a16:colId xmlns:a16="http://schemas.microsoft.com/office/drawing/2014/main" val="3571972325"/>
                    </a:ext>
                  </a:extLst>
                </a:gridCol>
                <a:gridCol w="1851774">
                  <a:extLst>
                    <a:ext uri="{9D8B030D-6E8A-4147-A177-3AD203B41FA5}">
                      <a16:colId xmlns:a16="http://schemas.microsoft.com/office/drawing/2014/main" val="792569668"/>
                    </a:ext>
                  </a:extLst>
                </a:gridCol>
              </a:tblGrid>
              <a:tr h="568527">
                <a:tc>
                  <a:txBody>
                    <a:bodyPr/>
                    <a:lstStyle/>
                    <a:p>
                      <a:pPr algn="l" fontAlgn="ctr"/>
                      <a:r>
                        <a:rPr lang="en-US" sz="1100" b="1" i="0" u="none" strike="noStrike">
                          <a:solidFill>
                            <a:srgbClr val="FFFFFF"/>
                          </a:solidFill>
                          <a:effectLst/>
                          <a:latin typeface="Calibri" panose="020F0502020204030204" pitchFamily="34" charset="0"/>
                        </a:rPr>
                        <a:t>S.NO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66092"/>
                    </a:solidFill>
                  </a:tcPr>
                </a:tc>
                <a:tc>
                  <a:txBody>
                    <a:bodyPr/>
                    <a:lstStyle/>
                    <a:p>
                      <a:pPr algn="ctr" fontAlgn="ctr"/>
                      <a:r>
                        <a:rPr lang="en-US" sz="1100" b="1" i="0" u="none" strike="noStrike">
                          <a:solidFill>
                            <a:srgbClr val="FFFFFF"/>
                          </a:solidFill>
                          <a:effectLst/>
                          <a:latin typeface="Calibri" panose="020F0502020204030204" pitchFamily="34" charset="0"/>
                        </a:rPr>
                        <a:t>ITEMS/DESCRIPTION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66092"/>
                    </a:solidFill>
                  </a:tcPr>
                </a:tc>
                <a:tc>
                  <a:txBody>
                    <a:bodyPr/>
                    <a:lstStyle/>
                    <a:p>
                      <a:pPr algn="ctr" fontAlgn="ctr"/>
                      <a:r>
                        <a:rPr lang="en-US" sz="1100" b="1" i="0" u="none" strike="noStrike">
                          <a:solidFill>
                            <a:srgbClr val="FFFFFF"/>
                          </a:solidFill>
                          <a:effectLst/>
                          <a:latin typeface="Calibri" panose="020F0502020204030204" pitchFamily="34" charset="0"/>
                        </a:rPr>
                        <a:t>Present QTY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66092"/>
                    </a:solidFill>
                  </a:tcPr>
                </a:tc>
                <a:tc>
                  <a:txBody>
                    <a:bodyPr/>
                    <a:lstStyle/>
                    <a:p>
                      <a:pPr algn="ctr" fontAlgn="ctr"/>
                      <a:r>
                        <a:rPr lang="en-US" sz="1100" b="1" i="0" u="none" strike="noStrike">
                          <a:solidFill>
                            <a:srgbClr val="FFFFFF"/>
                          </a:solidFill>
                          <a:effectLst/>
                          <a:latin typeface="Calibri" panose="020F0502020204030204" pitchFamily="34" charset="0"/>
                        </a:rPr>
                        <a:t>In Pipeline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66092"/>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100" b="1" i="0" u="none" strike="noStrike" dirty="0">
                          <a:solidFill>
                            <a:srgbClr val="FFFFFF"/>
                          </a:solidFill>
                          <a:effectLst/>
                          <a:latin typeface="Calibri" panose="020F0502020204030204" pitchFamily="34" charset="0"/>
                        </a:rPr>
                        <a:t>Stock + Pipeline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66092"/>
                    </a:solidFill>
                  </a:tcPr>
                </a:tc>
                <a:tc>
                  <a:txBody>
                    <a:bodyPr/>
                    <a:lstStyle/>
                    <a:p>
                      <a:pPr algn="ctr" fontAlgn="ctr"/>
                      <a:r>
                        <a:rPr lang="en-US" sz="1100" b="1" i="0" u="none" strike="noStrike" dirty="0">
                          <a:solidFill>
                            <a:srgbClr val="FFFFFF"/>
                          </a:solidFill>
                          <a:effectLst/>
                          <a:latin typeface="Calibri" panose="020F0502020204030204" pitchFamily="34" charset="0"/>
                        </a:rPr>
                        <a:t># people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66092"/>
                    </a:solidFill>
                  </a:tcPr>
                </a:tc>
                <a:tc>
                  <a:txBody>
                    <a:bodyPr/>
                    <a:lstStyle/>
                    <a:p>
                      <a:pPr algn="ctr" fontAlgn="ctr"/>
                      <a:r>
                        <a:rPr lang="en-US" sz="1100" b="1" i="0" u="none" strike="noStrike" dirty="0">
                          <a:solidFill>
                            <a:srgbClr val="FFFFFF"/>
                          </a:solidFill>
                          <a:effectLst/>
                          <a:latin typeface="Calibri" panose="020F0502020204030204" pitchFamily="34" charset="0"/>
                        </a:rPr>
                        <a:t># Household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66092"/>
                    </a:solidFill>
                  </a:tcPr>
                </a:tc>
                <a:tc>
                  <a:txBody>
                    <a:bodyPr/>
                    <a:lstStyle/>
                    <a:p>
                      <a:pPr algn="ctr" fontAlgn="ctr"/>
                      <a:r>
                        <a:rPr lang="en-US" sz="1100" b="1" i="0" u="none" strike="noStrike">
                          <a:solidFill>
                            <a:srgbClr val="FFFFFF"/>
                          </a:solidFill>
                          <a:effectLst/>
                          <a:latin typeface="Calibri" panose="020F0502020204030204" pitchFamily="34" charset="0"/>
                        </a:rPr>
                        <a:t>Warehouse/Location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66092"/>
                    </a:solidFill>
                  </a:tcPr>
                </a:tc>
                <a:extLst>
                  <a:ext uri="{0D108BD9-81ED-4DB2-BD59-A6C34878D82A}">
                    <a16:rowId xmlns:a16="http://schemas.microsoft.com/office/drawing/2014/main" val="1319686453"/>
                  </a:ext>
                </a:extLst>
              </a:tr>
              <a:tr h="211348">
                <a:tc gridSpan="8">
                  <a:txBody>
                    <a:bodyPr/>
                    <a:lstStyle/>
                    <a:p>
                      <a:pPr algn="ctr" fontAlgn="ctr"/>
                      <a:r>
                        <a:rPr lang="en-US" sz="1100" b="0" i="0" u="none" strike="noStrike">
                          <a:solidFill>
                            <a:srgbClr val="000000"/>
                          </a:solidFill>
                          <a:effectLst/>
                          <a:latin typeface="Calibri" panose="020F0502020204030204" pitchFamily="34" charset="0"/>
                        </a:rPr>
                        <a:t>SDMA - Azad Jammu &amp; Kashmir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988936322"/>
                  </a:ext>
                </a:extLst>
              </a:tr>
              <a:tr h="382540">
                <a:tc>
                  <a:txBody>
                    <a:bodyPr/>
                    <a:lstStyle/>
                    <a:p>
                      <a:pPr algn="ctr" fontAlgn="b"/>
                      <a:r>
                        <a:rPr lang="en-US" sz="1100" b="0" i="0" u="none" strike="noStrike" dirty="0">
                          <a:solidFill>
                            <a:schemeClr val="tx1"/>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chemeClr val="tx1"/>
                          </a:solidFill>
                          <a:effectLst/>
                          <a:latin typeface="Calibri" panose="020F0502020204030204" pitchFamily="34" charset="0"/>
                        </a:rPr>
                        <a:t>Winterized Tent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a:solidFill>
                            <a:schemeClr val="tx1"/>
                          </a:solidFill>
                          <a:effectLst/>
                          <a:latin typeface="Calibri" panose="020F0502020204030204" pitchFamily="34" charset="0"/>
                        </a:rPr>
                        <a:t>                    26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a:solidFill>
                            <a:schemeClr val="tx1"/>
                          </a:solidFill>
                          <a:effectLst/>
                          <a:latin typeface="Calibri" panose="020F0502020204030204" pitchFamily="34" charset="0"/>
                        </a:rPr>
                        <a:t>                  -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a:solidFill>
                            <a:schemeClr val="tx1"/>
                          </a:solidFill>
                          <a:effectLst/>
                          <a:latin typeface="Calibri" panose="020F0502020204030204" pitchFamily="34" charset="0"/>
                        </a:rPr>
                        <a:t>                        26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a:solidFill>
                            <a:schemeClr val="tx1"/>
                          </a:solidFill>
                          <a:effectLst/>
                          <a:latin typeface="Calibri" panose="020F0502020204030204" pitchFamily="34" charset="0"/>
                        </a:rPr>
                        <a:t>                      182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a:solidFill>
                            <a:schemeClr val="tx1"/>
                          </a:solidFill>
                          <a:effectLst/>
                          <a:latin typeface="Calibri" panose="020F0502020204030204" pitchFamily="34" charset="0"/>
                        </a:rPr>
                        <a:t>                        26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11">
                  <a:txBody>
                    <a:bodyPr/>
                    <a:lstStyle/>
                    <a:p>
                      <a:pPr algn="l" fontAlgn="ctr"/>
                      <a:r>
                        <a:rPr lang="en-US" sz="1100" b="0" i="0" u="none" strike="noStrike" dirty="0">
                          <a:solidFill>
                            <a:schemeClr val="tx1"/>
                          </a:solidFill>
                          <a:effectLst/>
                          <a:latin typeface="Calibri" panose="020F0502020204030204" pitchFamily="34" charset="0"/>
                        </a:rPr>
                        <a:t>Available stocks at central warehouse and 10 district warehouses in Muzaffarabad, Neelum, </a:t>
                      </a:r>
                      <a:r>
                        <a:rPr lang="en-US" sz="1100" b="0" i="0" u="none" strike="noStrike" dirty="0" err="1">
                          <a:solidFill>
                            <a:schemeClr val="tx1"/>
                          </a:solidFill>
                          <a:effectLst/>
                          <a:latin typeface="Calibri" panose="020F0502020204030204" pitchFamily="34" charset="0"/>
                        </a:rPr>
                        <a:t>Jehlum</a:t>
                      </a:r>
                      <a:r>
                        <a:rPr lang="en-US" sz="1100" b="0" i="0" u="none" strike="noStrike" dirty="0">
                          <a:solidFill>
                            <a:schemeClr val="tx1"/>
                          </a:solidFill>
                          <a:effectLst/>
                          <a:latin typeface="Calibri" panose="020F0502020204030204" pitchFamily="34" charset="0"/>
                        </a:rPr>
                        <a:t> Valley, Poonch, Bagh, Bhimber, </a:t>
                      </a:r>
                      <a:r>
                        <a:rPr lang="en-US" sz="1100" b="0" i="0" u="none" strike="noStrike" dirty="0" err="1">
                          <a:solidFill>
                            <a:schemeClr val="tx1"/>
                          </a:solidFill>
                          <a:effectLst/>
                          <a:latin typeface="Calibri" panose="020F0502020204030204" pitchFamily="34" charset="0"/>
                        </a:rPr>
                        <a:t>Sudhunuti</a:t>
                      </a:r>
                      <a:r>
                        <a:rPr lang="en-US" sz="1100" b="0" i="0" u="none" strike="noStrike" dirty="0">
                          <a:solidFill>
                            <a:schemeClr val="tx1"/>
                          </a:solidFill>
                          <a:effectLst/>
                          <a:latin typeface="Calibri" panose="020F0502020204030204" pitchFamily="34" charset="0"/>
                        </a:rPr>
                        <a:t>, </a:t>
                      </a:r>
                      <a:r>
                        <a:rPr lang="en-US" sz="1100" b="0" i="0" u="none" strike="noStrike" dirty="0" err="1">
                          <a:solidFill>
                            <a:schemeClr val="tx1"/>
                          </a:solidFill>
                          <a:effectLst/>
                          <a:latin typeface="Calibri" panose="020F0502020204030204" pitchFamily="34" charset="0"/>
                        </a:rPr>
                        <a:t>Kotli</a:t>
                      </a:r>
                      <a:r>
                        <a:rPr lang="en-US" sz="1100" b="0" i="0" u="none" strike="noStrike" dirty="0">
                          <a:solidFill>
                            <a:schemeClr val="tx1"/>
                          </a:solidFill>
                          <a:effectLst/>
                          <a:latin typeface="Calibri" panose="020F0502020204030204" pitchFamily="34" charset="0"/>
                        </a:rPr>
                        <a:t>, Mirpur, Haveli)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08439775"/>
                  </a:ext>
                </a:extLst>
              </a:tr>
              <a:tr h="382540">
                <a:tc>
                  <a:txBody>
                    <a:bodyPr/>
                    <a:lstStyle/>
                    <a:p>
                      <a:pPr algn="ctr" fontAlgn="b"/>
                      <a:r>
                        <a:rPr lang="en-US" sz="1100" b="0" i="0" u="none" strike="noStrike">
                          <a:solidFill>
                            <a:schemeClr val="tx1"/>
                          </a:solidFill>
                          <a:effectLst/>
                          <a:latin typeface="Calibri" panose="020F050202020403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chemeClr val="tx1"/>
                          </a:solidFill>
                          <a:effectLst/>
                          <a:latin typeface="Calibri" panose="020F0502020204030204" pitchFamily="34" charset="0"/>
                        </a:rPr>
                        <a:t>Blanket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a:solidFill>
                            <a:schemeClr val="tx1"/>
                          </a:solidFill>
                          <a:effectLst/>
                          <a:latin typeface="Calibri" panose="020F0502020204030204" pitchFamily="34" charset="0"/>
                        </a:rPr>
                        <a:t>                 601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a:solidFill>
                            <a:schemeClr val="tx1"/>
                          </a:solidFill>
                          <a:effectLst/>
                          <a:latin typeface="Calibri" panose="020F0502020204030204" pitchFamily="34" charset="0"/>
                        </a:rPr>
                        <a:t>                  -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a:solidFill>
                            <a:schemeClr val="tx1"/>
                          </a:solidFill>
                          <a:effectLst/>
                          <a:latin typeface="Calibri" panose="020F0502020204030204" pitchFamily="34" charset="0"/>
                        </a:rPr>
                        <a:t>                      601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a:solidFill>
                            <a:schemeClr val="tx1"/>
                          </a:solidFill>
                          <a:effectLst/>
                          <a:latin typeface="Calibri" panose="020F0502020204030204" pitchFamily="34" charset="0"/>
                        </a:rPr>
                        <a:t>                      601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a:solidFill>
                            <a:schemeClr val="tx1"/>
                          </a:solidFill>
                          <a:effectLst/>
                          <a:latin typeface="Calibri" panose="020F0502020204030204" pitchFamily="34" charset="0"/>
                        </a:rPr>
                        <a:t>                        86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extLst>
                  <a:ext uri="{0D108BD9-81ED-4DB2-BD59-A6C34878D82A}">
                    <a16:rowId xmlns:a16="http://schemas.microsoft.com/office/drawing/2014/main" val="1897052480"/>
                  </a:ext>
                </a:extLst>
              </a:tr>
              <a:tr h="382540">
                <a:tc>
                  <a:txBody>
                    <a:bodyPr/>
                    <a:lstStyle/>
                    <a:p>
                      <a:pPr algn="ctr" fontAlgn="b"/>
                      <a:r>
                        <a:rPr lang="en-US" sz="1100" b="0" i="0" u="none" strike="noStrike">
                          <a:solidFill>
                            <a:schemeClr val="tx1"/>
                          </a:solidFill>
                          <a:effectLst/>
                          <a:latin typeface="Calibri" panose="020F0502020204030204" pitchFamily="34" charset="0"/>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chemeClr val="tx1"/>
                          </a:solidFill>
                          <a:effectLst/>
                          <a:latin typeface="Calibri" panose="020F0502020204030204" pitchFamily="34" charset="0"/>
                        </a:rPr>
                        <a:t>Mattress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dirty="0">
                          <a:solidFill>
                            <a:schemeClr val="tx1"/>
                          </a:solidFill>
                          <a:effectLst/>
                          <a:latin typeface="Calibri" panose="020F0502020204030204" pitchFamily="34" charset="0"/>
                        </a:rPr>
                        <a:t>                 632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dirty="0">
                          <a:solidFill>
                            <a:schemeClr val="tx1"/>
                          </a:solidFill>
                          <a:effectLst/>
                          <a:latin typeface="Calibri" panose="020F0502020204030204" pitchFamily="34" charset="0"/>
                        </a:rPr>
                        <a:t>                  -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a:solidFill>
                            <a:schemeClr val="tx1"/>
                          </a:solidFill>
                          <a:effectLst/>
                          <a:latin typeface="Calibri" panose="020F0502020204030204" pitchFamily="34" charset="0"/>
                        </a:rPr>
                        <a:t>                      632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a:solidFill>
                            <a:schemeClr val="tx1"/>
                          </a:solidFill>
                          <a:effectLst/>
                          <a:latin typeface="Calibri" panose="020F0502020204030204" pitchFamily="34" charset="0"/>
                        </a:rPr>
                        <a:t>                      632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a:solidFill>
                            <a:schemeClr val="tx1"/>
                          </a:solidFill>
                          <a:effectLst/>
                          <a:latin typeface="Calibri" panose="020F0502020204030204" pitchFamily="34" charset="0"/>
                        </a:rPr>
                        <a:t>                        90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extLst>
                  <a:ext uri="{0D108BD9-81ED-4DB2-BD59-A6C34878D82A}">
                    <a16:rowId xmlns:a16="http://schemas.microsoft.com/office/drawing/2014/main" val="1158474757"/>
                  </a:ext>
                </a:extLst>
              </a:tr>
              <a:tr h="382540">
                <a:tc>
                  <a:txBody>
                    <a:bodyPr/>
                    <a:lstStyle/>
                    <a:p>
                      <a:pPr algn="ctr" fontAlgn="b"/>
                      <a:r>
                        <a:rPr lang="en-US" sz="1100" b="0" i="0" u="none" strike="noStrike">
                          <a:solidFill>
                            <a:schemeClr val="tx1"/>
                          </a:solidFill>
                          <a:effectLst/>
                          <a:latin typeface="Calibri" panose="020F0502020204030204" pitchFamily="34" charset="0"/>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chemeClr val="tx1"/>
                          </a:solidFill>
                          <a:effectLst/>
                          <a:latin typeface="Calibri" panose="020F0502020204030204" pitchFamily="34" charset="0"/>
                        </a:rPr>
                        <a:t>Quilts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a:solidFill>
                            <a:schemeClr val="tx1"/>
                          </a:solidFill>
                          <a:effectLst/>
                          <a:latin typeface="Calibri" panose="020F0502020204030204" pitchFamily="34" charset="0"/>
                        </a:rPr>
                        <a:t>              3,149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a:solidFill>
                            <a:schemeClr val="tx1"/>
                          </a:solidFill>
                          <a:effectLst/>
                          <a:latin typeface="Calibri" panose="020F0502020204030204" pitchFamily="34" charset="0"/>
                        </a:rPr>
                        <a:t>                  -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a:solidFill>
                            <a:schemeClr val="tx1"/>
                          </a:solidFill>
                          <a:effectLst/>
                          <a:latin typeface="Calibri" panose="020F0502020204030204" pitchFamily="34" charset="0"/>
                        </a:rPr>
                        <a:t>                  3,149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a:solidFill>
                            <a:schemeClr val="tx1"/>
                          </a:solidFill>
                          <a:effectLst/>
                          <a:latin typeface="Calibri" panose="020F0502020204030204" pitchFamily="34" charset="0"/>
                        </a:rPr>
                        <a:t>                  3,149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a:solidFill>
                            <a:schemeClr val="tx1"/>
                          </a:solidFill>
                          <a:effectLst/>
                          <a:latin typeface="Calibri" panose="020F0502020204030204" pitchFamily="34" charset="0"/>
                        </a:rPr>
                        <a:t>                      450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extLst>
                  <a:ext uri="{0D108BD9-81ED-4DB2-BD59-A6C34878D82A}">
                    <a16:rowId xmlns:a16="http://schemas.microsoft.com/office/drawing/2014/main" val="921979274"/>
                  </a:ext>
                </a:extLst>
              </a:tr>
              <a:tr h="382540">
                <a:tc>
                  <a:txBody>
                    <a:bodyPr/>
                    <a:lstStyle/>
                    <a:p>
                      <a:pPr algn="ctr" fontAlgn="b"/>
                      <a:r>
                        <a:rPr lang="en-US" sz="1100" b="0" i="0" u="none" strike="noStrike">
                          <a:solidFill>
                            <a:schemeClr val="tx1"/>
                          </a:solidFill>
                          <a:effectLst/>
                          <a:latin typeface="Calibri" panose="020F0502020204030204" pitchFamily="34" charset="0"/>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chemeClr val="tx1"/>
                          </a:solidFill>
                          <a:effectLst/>
                          <a:latin typeface="Calibri" panose="020F0502020204030204" pitchFamily="34" charset="0"/>
                        </a:rPr>
                        <a:t>Plastic Mats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a:solidFill>
                            <a:schemeClr val="tx1"/>
                          </a:solidFill>
                          <a:effectLst/>
                          <a:latin typeface="Calibri" panose="020F0502020204030204" pitchFamily="34" charset="0"/>
                        </a:rPr>
                        <a:t>              1,299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a:solidFill>
                            <a:schemeClr val="tx1"/>
                          </a:solidFill>
                          <a:effectLst/>
                          <a:latin typeface="Calibri" panose="020F0502020204030204" pitchFamily="34" charset="0"/>
                        </a:rPr>
                        <a:t>                  -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dirty="0">
                          <a:solidFill>
                            <a:schemeClr val="tx1"/>
                          </a:solidFill>
                          <a:effectLst/>
                          <a:latin typeface="Calibri" panose="020F0502020204030204" pitchFamily="34" charset="0"/>
                        </a:rPr>
                        <a:t>                  1,299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a:solidFill>
                            <a:schemeClr val="tx1"/>
                          </a:solidFill>
                          <a:effectLst/>
                          <a:latin typeface="Calibri" panose="020F0502020204030204" pitchFamily="34" charset="0"/>
                        </a:rPr>
                        <a:t>                  1,299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a:solidFill>
                            <a:schemeClr val="tx1"/>
                          </a:solidFill>
                          <a:effectLst/>
                          <a:latin typeface="Calibri" panose="020F0502020204030204" pitchFamily="34" charset="0"/>
                        </a:rPr>
                        <a:t>                      186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extLst>
                  <a:ext uri="{0D108BD9-81ED-4DB2-BD59-A6C34878D82A}">
                    <a16:rowId xmlns:a16="http://schemas.microsoft.com/office/drawing/2014/main" val="4187303138"/>
                  </a:ext>
                </a:extLst>
              </a:tr>
              <a:tr h="382540">
                <a:tc>
                  <a:txBody>
                    <a:bodyPr/>
                    <a:lstStyle/>
                    <a:p>
                      <a:pPr algn="ctr" fontAlgn="b"/>
                      <a:r>
                        <a:rPr lang="en-US" sz="1100" b="0" i="0" u="none" strike="noStrike">
                          <a:solidFill>
                            <a:schemeClr val="tx1"/>
                          </a:solidFill>
                          <a:effectLst/>
                          <a:latin typeface="Calibri" panose="020F0502020204030204" pitchFamily="34" charset="0"/>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chemeClr val="tx1"/>
                          </a:solidFill>
                          <a:effectLst/>
                          <a:latin typeface="Calibri" panose="020F0502020204030204" pitchFamily="34" charset="0"/>
                        </a:rPr>
                        <a:t>Sleeping Bags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a:solidFill>
                            <a:schemeClr val="tx1"/>
                          </a:solidFill>
                          <a:effectLst/>
                          <a:latin typeface="Calibri" panose="020F0502020204030204" pitchFamily="34" charset="0"/>
                        </a:rPr>
                        <a:t>                 135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a:solidFill>
                            <a:schemeClr val="tx1"/>
                          </a:solidFill>
                          <a:effectLst/>
                          <a:latin typeface="Calibri" panose="020F0502020204030204" pitchFamily="34" charset="0"/>
                        </a:rPr>
                        <a:t>                  -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a:solidFill>
                            <a:schemeClr val="tx1"/>
                          </a:solidFill>
                          <a:effectLst/>
                          <a:latin typeface="Calibri" panose="020F0502020204030204" pitchFamily="34" charset="0"/>
                        </a:rPr>
                        <a:t>                      135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dirty="0">
                          <a:solidFill>
                            <a:schemeClr val="tx1"/>
                          </a:solidFill>
                          <a:effectLst/>
                          <a:latin typeface="Calibri" panose="020F0502020204030204" pitchFamily="34" charset="0"/>
                        </a:rPr>
                        <a:t>                      135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a:solidFill>
                            <a:schemeClr val="tx1"/>
                          </a:solidFill>
                          <a:effectLst/>
                          <a:latin typeface="Calibri" panose="020F0502020204030204" pitchFamily="34" charset="0"/>
                        </a:rPr>
                        <a:t>                        19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extLst>
                  <a:ext uri="{0D108BD9-81ED-4DB2-BD59-A6C34878D82A}">
                    <a16:rowId xmlns:a16="http://schemas.microsoft.com/office/drawing/2014/main" val="2246689121"/>
                  </a:ext>
                </a:extLst>
              </a:tr>
              <a:tr h="382540">
                <a:tc>
                  <a:txBody>
                    <a:bodyPr/>
                    <a:lstStyle/>
                    <a:p>
                      <a:pPr algn="ctr" fontAlgn="b"/>
                      <a:r>
                        <a:rPr lang="en-US" sz="1100" b="0" i="0" u="none" strike="noStrike">
                          <a:solidFill>
                            <a:schemeClr val="tx1"/>
                          </a:solidFill>
                          <a:effectLst/>
                          <a:latin typeface="Calibri" panose="020F0502020204030204" pitchFamily="34" charset="0"/>
                        </a:rPr>
                        <a:t>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chemeClr val="tx1"/>
                          </a:solidFill>
                          <a:effectLst/>
                          <a:latin typeface="Calibri" panose="020F0502020204030204" pitchFamily="34" charset="0"/>
                        </a:rPr>
                        <a:t>Plastics Sheets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a:solidFill>
                            <a:schemeClr val="tx1"/>
                          </a:solidFill>
                          <a:effectLst/>
                          <a:latin typeface="Calibri" panose="020F0502020204030204" pitchFamily="34" charset="0"/>
                        </a:rPr>
                        <a:t>              1,824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a:solidFill>
                            <a:schemeClr val="tx1"/>
                          </a:solidFill>
                          <a:effectLst/>
                          <a:latin typeface="Calibri" panose="020F0502020204030204" pitchFamily="34" charset="0"/>
                        </a:rPr>
                        <a:t>                  -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a:solidFill>
                            <a:schemeClr val="tx1"/>
                          </a:solidFill>
                          <a:effectLst/>
                          <a:latin typeface="Calibri" panose="020F0502020204030204" pitchFamily="34" charset="0"/>
                        </a:rPr>
                        <a:t>                  1,824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dirty="0">
                          <a:solidFill>
                            <a:schemeClr val="tx1"/>
                          </a:solidFill>
                          <a:effectLst/>
                          <a:latin typeface="Calibri" panose="020F0502020204030204" pitchFamily="34" charset="0"/>
                        </a:rPr>
                        <a:t>                12,768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dirty="0">
                          <a:solidFill>
                            <a:schemeClr val="tx1"/>
                          </a:solidFill>
                          <a:effectLst/>
                          <a:latin typeface="Calibri" panose="020F0502020204030204" pitchFamily="34" charset="0"/>
                        </a:rPr>
                        <a:t>                  1,824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extLst>
                  <a:ext uri="{0D108BD9-81ED-4DB2-BD59-A6C34878D82A}">
                    <a16:rowId xmlns:a16="http://schemas.microsoft.com/office/drawing/2014/main" val="2753259642"/>
                  </a:ext>
                </a:extLst>
              </a:tr>
              <a:tr h="382540">
                <a:tc>
                  <a:txBody>
                    <a:bodyPr/>
                    <a:lstStyle/>
                    <a:p>
                      <a:pPr algn="ctr" fontAlgn="b"/>
                      <a:r>
                        <a:rPr lang="en-US" sz="1100" b="0" i="0" u="none" strike="noStrike">
                          <a:solidFill>
                            <a:schemeClr val="tx1"/>
                          </a:solidFill>
                          <a:effectLst/>
                          <a:latin typeface="Calibri" panose="020F0502020204030204" pitchFamily="34" charset="0"/>
                        </a:rPr>
                        <a:t>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chemeClr val="tx1"/>
                          </a:solidFill>
                          <a:effectLst/>
                          <a:latin typeface="Calibri" panose="020F0502020204030204" pitchFamily="34" charset="0"/>
                        </a:rPr>
                        <a:t>CGI Sheets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a:solidFill>
                            <a:schemeClr val="tx1"/>
                          </a:solidFill>
                          <a:effectLst/>
                          <a:latin typeface="Calibri" panose="020F0502020204030204" pitchFamily="34" charset="0"/>
                        </a:rPr>
                        <a:t>                 800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a:solidFill>
                            <a:schemeClr val="tx1"/>
                          </a:solidFill>
                          <a:effectLst/>
                          <a:latin typeface="Calibri" panose="020F0502020204030204" pitchFamily="34" charset="0"/>
                        </a:rPr>
                        <a:t>                  -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a:solidFill>
                            <a:schemeClr val="tx1"/>
                          </a:solidFill>
                          <a:effectLst/>
                          <a:latin typeface="Calibri" panose="020F0502020204030204" pitchFamily="34" charset="0"/>
                        </a:rPr>
                        <a:t>                      800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a:solidFill>
                            <a:schemeClr val="tx1"/>
                          </a:solidFill>
                          <a:effectLst/>
                          <a:latin typeface="Calibri" panose="020F0502020204030204" pitchFamily="34" charset="0"/>
                        </a:rPr>
                        <a:t>                  5,600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dirty="0">
                          <a:solidFill>
                            <a:schemeClr val="tx1"/>
                          </a:solidFill>
                          <a:effectLst/>
                          <a:latin typeface="Calibri" panose="020F0502020204030204" pitchFamily="34" charset="0"/>
                        </a:rPr>
                        <a:t>                      800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extLst>
                  <a:ext uri="{0D108BD9-81ED-4DB2-BD59-A6C34878D82A}">
                    <a16:rowId xmlns:a16="http://schemas.microsoft.com/office/drawing/2014/main" val="2323108162"/>
                  </a:ext>
                </a:extLst>
              </a:tr>
              <a:tr h="382540">
                <a:tc>
                  <a:txBody>
                    <a:bodyPr/>
                    <a:lstStyle/>
                    <a:p>
                      <a:pPr algn="ctr" fontAlgn="b"/>
                      <a:r>
                        <a:rPr lang="en-US" sz="1100" b="0" i="0" u="none" strike="noStrike">
                          <a:solidFill>
                            <a:schemeClr val="tx1"/>
                          </a:solidFill>
                          <a:effectLst/>
                          <a:latin typeface="Calibri" panose="020F0502020204030204" pitchFamily="34" charset="0"/>
                        </a:rPr>
                        <a:t>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chemeClr val="tx1"/>
                          </a:solidFill>
                          <a:effectLst/>
                          <a:latin typeface="Calibri" panose="020F0502020204030204" pitchFamily="34" charset="0"/>
                        </a:rPr>
                        <a:t>Kitchen Set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a:solidFill>
                            <a:schemeClr val="tx1"/>
                          </a:solidFill>
                          <a:effectLst/>
                          <a:latin typeface="Calibri" panose="020F0502020204030204" pitchFamily="34" charset="0"/>
                        </a:rPr>
                        <a:t>              1,225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a:solidFill>
                            <a:schemeClr val="tx1"/>
                          </a:solidFill>
                          <a:effectLst/>
                          <a:latin typeface="Calibri" panose="020F0502020204030204" pitchFamily="34" charset="0"/>
                        </a:rPr>
                        <a:t>                  -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a:solidFill>
                            <a:schemeClr val="tx1"/>
                          </a:solidFill>
                          <a:effectLst/>
                          <a:latin typeface="Calibri" panose="020F0502020204030204" pitchFamily="34" charset="0"/>
                        </a:rPr>
                        <a:t>                  1,225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a:solidFill>
                            <a:schemeClr val="tx1"/>
                          </a:solidFill>
                          <a:effectLst/>
                          <a:latin typeface="Calibri" panose="020F0502020204030204" pitchFamily="34" charset="0"/>
                        </a:rPr>
                        <a:t>                  8,575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dirty="0">
                          <a:solidFill>
                            <a:schemeClr val="tx1"/>
                          </a:solidFill>
                          <a:effectLst/>
                          <a:latin typeface="Calibri" panose="020F0502020204030204" pitchFamily="34" charset="0"/>
                        </a:rPr>
                        <a:t>                  1,225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extLst>
                  <a:ext uri="{0D108BD9-81ED-4DB2-BD59-A6C34878D82A}">
                    <a16:rowId xmlns:a16="http://schemas.microsoft.com/office/drawing/2014/main" val="1611164819"/>
                  </a:ext>
                </a:extLst>
              </a:tr>
              <a:tr h="382540">
                <a:tc>
                  <a:txBody>
                    <a:bodyPr/>
                    <a:lstStyle/>
                    <a:p>
                      <a:pPr algn="ctr" fontAlgn="b"/>
                      <a:r>
                        <a:rPr lang="en-US" sz="1100" b="0" i="0" u="none" strike="noStrike">
                          <a:solidFill>
                            <a:schemeClr val="tx1"/>
                          </a:solidFill>
                          <a:effectLst/>
                          <a:latin typeface="Calibri" panose="020F0502020204030204" pitchFamily="34" charset="0"/>
                        </a:rPr>
                        <a:t>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chemeClr val="tx1"/>
                          </a:solidFill>
                          <a:effectLst/>
                          <a:latin typeface="Calibri" panose="020F0502020204030204" pitchFamily="34" charset="0"/>
                        </a:rPr>
                        <a:t>Bed Talai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a:solidFill>
                            <a:schemeClr val="tx1"/>
                          </a:solidFill>
                          <a:effectLst/>
                          <a:latin typeface="Calibri" panose="020F0502020204030204" pitchFamily="34" charset="0"/>
                        </a:rPr>
                        <a:t>                 719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a:solidFill>
                            <a:schemeClr val="tx1"/>
                          </a:solidFill>
                          <a:effectLst/>
                          <a:latin typeface="Calibri" panose="020F0502020204030204" pitchFamily="34" charset="0"/>
                        </a:rPr>
                        <a:t>                  -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a:solidFill>
                            <a:schemeClr val="tx1"/>
                          </a:solidFill>
                          <a:effectLst/>
                          <a:latin typeface="Calibri" panose="020F0502020204030204" pitchFamily="34" charset="0"/>
                        </a:rPr>
                        <a:t>                      719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a:solidFill>
                            <a:schemeClr val="tx1"/>
                          </a:solidFill>
                          <a:effectLst/>
                          <a:latin typeface="Calibri" panose="020F0502020204030204" pitchFamily="34" charset="0"/>
                        </a:rPr>
                        <a:t>                      719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dirty="0">
                          <a:solidFill>
                            <a:schemeClr val="tx1"/>
                          </a:solidFill>
                          <a:effectLst/>
                          <a:latin typeface="Calibri" panose="020F0502020204030204" pitchFamily="34" charset="0"/>
                        </a:rPr>
                        <a:t>                      103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extLst>
                  <a:ext uri="{0D108BD9-81ED-4DB2-BD59-A6C34878D82A}">
                    <a16:rowId xmlns:a16="http://schemas.microsoft.com/office/drawing/2014/main" val="1174310422"/>
                  </a:ext>
                </a:extLst>
              </a:tr>
              <a:tr h="382540">
                <a:tc>
                  <a:txBody>
                    <a:bodyPr/>
                    <a:lstStyle/>
                    <a:p>
                      <a:pPr algn="ctr" fontAlgn="b"/>
                      <a:r>
                        <a:rPr lang="en-US" sz="1100" b="0" i="0" u="none" strike="noStrike">
                          <a:solidFill>
                            <a:schemeClr val="tx1"/>
                          </a:solidFill>
                          <a:effectLst/>
                          <a:latin typeface="Calibri" panose="020F0502020204030204" pitchFamily="34" charset="0"/>
                        </a:rPr>
                        <a:t>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chemeClr val="tx1"/>
                          </a:solidFill>
                          <a:effectLst/>
                          <a:latin typeface="Calibri" panose="020F0502020204030204" pitchFamily="34" charset="0"/>
                        </a:rPr>
                        <a:t>Tent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a:solidFill>
                            <a:schemeClr val="tx1"/>
                          </a:solidFill>
                          <a:effectLst/>
                          <a:latin typeface="Calibri" panose="020F0502020204030204" pitchFamily="34" charset="0"/>
                        </a:rPr>
                        <a:t>              1,358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a:solidFill>
                            <a:schemeClr val="tx1"/>
                          </a:solidFill>
                          <a:effectLst/>
                          <a:latin typeface="Calibri" panose="020F0502020204030204" pitchFamily="34" charset="0"/>
                        </a:rPr>
                        <a:t>                  -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a:solidFill>
                            <a:schemeClr val="tx1"/>
                          </a:solidFill>
                          <a:effectLst/>
                          <a:latin typeface="Calibri" panose="020F0502020204030204" pitchFamily="34" charset="0"/>
                        </a:rPr>
                        <a:t>                  1,358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a:solidFill>
                            <a:schemeClr val="tx1"/>
                          </a:solidFill>
                          <a:effectLst/>
                          <a:latin typeface="Calibri" panose="020F0502020204030204" pitchFamily="34" charset="0"/>
                        </a:rPr>
                        <a:t>                  9,506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dirty="0">
                          <a:solidFill>
                            <a:schemeClr val="tx1"/>
                          </a:solidFill>
                          <a:effectLst/>
                          <a:latin typeface="Calibri" panose="020F0502020204030204" pitchFamily="34" charset="0"/>
                        </a:rPr>
                        <a:t>                  1,358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extLst>
                  <a:ext uri="{0D108BD9-81ED-4DB2-BD59-A6C34878D82A}">
                    <a16:rowId xmlns:a16="http://schemas.microsoft.com/office/drawing/2014/main" val="1268957400"/>
                  </a:ext>
                </a:extLst>
              </a:tr>
            </a:tbl>
          </a:graphicData>
        </a:graphic>
      </p:graphicFrame>
      <p:sp>
        <p:nvSpPr>
          <p:cNvPr id="7" name="TextBox 6">
            <a:extLst>
              <a:ext uri="{FF2B5EF4-FFF2-40B4-BE49-F238E27FC236}">
                <a16:creationId xmlns:a16="http://schemas.microsoft.com/office/drawing/2014/main" id="{302DDD43-B312-10FE-C984-70C826815471}"/>
              </a:ext>
            </a:extLst>
          </p:cNvPr>
          <p:cNvSpPr txBox="1"/>
          <p:nvPr/>
        </p:nvSpPr>
        <p:spPr>
          <a:xfrm>
            <a:off x="6876026" y="1756819"/>
            <a:ext cx="4542503" cy="3447098"/>
          </a:xfrm>
          <a:prstGeom prst="rect">
            <a:avLst/>
          </a:prstGeom>
          <a:noFill/>
          <a:ln>
            <a:noFill/>
          </a:ln>
        </p:spPr>
        <p:txBody>
          <a:bodyPr wrap="square" rtlCol="0">
            <a:spAutoFit/>
          </a:bodyPr>
          <a:lstStyle/>
          <a:p>
            <a:r>
              <a:rPr lang="en-US" b="1" dirty="0">
                <a:solidFill>
                  <a:schemeClr val="accent2">
                    <a:lumMod val="75000"/>
                  </a:schemeClr>
                </a:solidFill>
              </a:rPr>
              <a:t>GBDMA official notification states that</a:t>
            </a:r>
            <a:r>
              <a:rPr lang="en-US" dirty="0"/>
              <a:t>;</a:t>
            </a:r>
          </a:p>
          <a:p>
            <a:pPr algn="l"/>
            <a:endParaRPr lang="en-US" sz="1800" b="0" i="0" u="none" strike="noStrike" baseline="0" dirty="0">
              <a:solidFill>
                <a:srgbClr val="000000"/>
              </a:solidFill>
            </a:endParaRPr>
          </a:p>
          <a:p>
            <a:pPr marL="285750" indent="-285750">
              <a:buFont typeface="Arial" panose="020B0604020202020204" pitchFamily="34" charset="0"/>
              <a:buChar char="•"/>
            </a:pPr>
            <a:r>
              <a:rPr lang="en-US" sz="1400" b="0" i="0" u="none" strike="noStrike" baseline="0" dirty="0">
                <a:solidFill>
                  <a:srgbClr val="000000"/>
                </a:solidFill>
              </a:rPr>
              <a:t>A critical situation is likely to be faced by approximately </a:t>
            </a:r>
            <a:r>
              <a:rPr lang="en-US" sz="1400" b="1" i="0" u="none" strike="noStrike" baseline="0" dirty="0">
                <a:solidFill>
                  <a:srgbClr val="000000"/>
                </a:solidFill>
              </a:rPr>
              <a:t>2,000 families </a:t>
            </a:r>
            <a:r>
              <a:rPr lang="en-US" sz="1400" b="0" i="0" u="none" strike="noStrike" baseline="0" dirty="0">
                <a:solidFill>
                  <a:srgbClr val="000000"/>
                </a:solidFill>
              </a:rPr>
              <a:t>in various snow-bound areas across Gilgit-Baltistan during winters. Due to heavy snowfall, many remote regions get cut off from essential services and supplies during the winter season, leaving these families vulnerable to food and other supply shortages. </a:t>
            </a:r>
          </a:p>
          <a:p>
            <a:pPr marL="285750" indent="-285750">
              <a:buFont typeface="Arial" panose="020B0604020202020204" pitchFamily="34" charset="0"/>
              <a:buChar char="•"/>
            </a:pPr>
            <a:endParaRPr lang="en-US" sz="1400" b="0" i="0" u="none" strike="noStrike" baseline="0" dirty="0">
              <a:solidFill>
                <a:srgbClr val="000000"/>
              </a:solidFill>
            </a:endParaRPr>
          </a:p>
          <a:p>
            <a:pPr marL="285750" indent="-285750">
              <a:buFont typeface="Arial" panose="020B0604020202020204" pitchFamily="34" charset="0"/>
              <a:buChar char="•"/>
            </a:pPr>
            <a:r>
              <a:rPr lang="en-US" sz="1400" b="0" i="0" u="none" strike="noStrike" baseline="0" dirty="0">
                <a:solidFill>
                  <a:srgbClr val="000000"/>
                </a:solidFill>
              </a:rPr>
              <a:t>GBDMA is currently equipped to provide relief items for </a:t>
            </a:r>
            <a:r>
              <a:rPr lang="en-US" sz="1400" b="1" i="0" u="none" strike="noStrike" baseline="0" dirty="0">
                <a:solidFill>
                  <a:srgbClr val="000000"/>
                </a:solidFill>
              </a:rPr>
              <a:t>only 500 families</a:t>
            </a:r>
            <a:r>
              <a:rPr lang="en-US" sz="1400" b="0" i="0" u="none" strike="noStrike" baseline="0" dirty="0">
                <a:solidFill>
                  <a:srgbClr val="000000"/>
                </a:solidFill>
              </a:rPr>
              <a:t>. </a:t>
            </a:r>
          </a:p>
          <a:p>
            <a:pPr marL="285750" indent="-285750">
              <a:buFont typeface="Arial" panose="020B0604020202020204" pitchFamily="34" charset="0"/>
              <a:buChar char="•"/>
            </a:pPr>
            <a:endParaRPr lang="en-US" sz="1400" dirty="0">
              <a:solidFill>
                <a:srgbClr val="000000"/>
              </a:solidFill>
            </a:endParaRPr>
          </a:p>
          <a:p>
            <a:pPr marL="285750" indent="-285750">
              <a:buFont typeface="Arial" panose="020B0604020202020204" pitchFamily="34" charset="0"/>
              <a:buChar char="•"/>
            </a:pPr>
            <a:r>
              <a:rPr lang="en-US" sz="1400" b="0" i="0" u="none" strike="noStrike" baseline="0" dirty="0">
                <a:solidFill>
                  <a:srgbClr val="000000"/>
                </a:solidFill>
              </a:rPr>
              <a:t>In case if the demand exceeds this capacity, we will require additional support to respond effectively to the needs of the remaining families. </a:t>
            </a:r>
            <a:endParaRPr lang="en-US" sz="1400" dirty="0"/>
          </a:p>
        </p:txBody>
      </p:sp>
      <p:grpSp>
        <p:nvGrpSpPr>
          <p:cNvPr id="4" name="Group 3">
            <a:extLst>
              <a:ext uri="{FF2B5EF4-FFF2-40B4-BE49-F238E27FC236}">
                <a16:creationId xmlns:a16="http://schemas.microsoft.com/office/drawing/2014/main" id="{BE0FFBC9-7F5B-BE4A-2005-D440A07E6AD6}"/>
              </a:ext>
            </a:extLst>
          </p:cNvPr>
          <p:cNvGrpSpPr/>
          <p:nvPr/>
        </p:nvGrpSpPr>
        <p:grpSpPr>
          <a:xfrm>
            <a:off x="321182" y="212777"/>
            <a:ext cx="1899504" cy="511456"/>
            <a:chOff x="251036" y="5980394"/>
            <a:chExt cx="2807728" cy="756001"/>
          </a:xfrm>
        </p:grpSpPr>
        <p:pic>
          <p:nvPicPr>
            <p:cNvPr id="6" name="Picture 5">
              <a:extLst>
                <a:ext uri="{FF2B5EF4-FFF2-40B4-BE49-F238E27FC236}">
                  <a16:creationId xmlns:a16="http://schemas.microsoft.com/office/drawing/2014/main" id="{FB600B75-0DDF-F354-AEE9-F7E16C4F3FC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1036" y="5980395"/>
              <a:ext cx="2807728" cy="756000"/>
            </a:xfrm>
            <a:prstGeom prst="rect">
              <a:avLst/>
            </a:prstGeom>
            <a:solidFill>
              <a:schemeClr val="bg1"/>
            </a:solidFill>
          </p:spPr>
        </p:pic>
        <p:sp>
          <p:nvSpPr>
            <p:cNvPr id="8" name="Rectangle 7">
              <a:extLst>
                <a:ext uri="{FF2B5EF4-FFF2-40B4-BE49-F238E27FC236}">
                  <a16:creationId xmlns:a16="http://schemas.microsoft.com/office/drawing/2014/main" id="{73482E41-7B88-44F7-D5F5-68A77DA534A9}"/>
                </a:ext>
              </a:extLst>
            </p:cNvPr>
            <p:cNvSpPr/>
            <p:nvPr/>
          </p:nvSpPr>
          <p:spPr>
            <a:xfrm>
              <a:off x="970582" y="5980394"/>
              <a:ext cx="1969049" cy="30439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en-US" sz="1200" spc="50" dirty="0">
                  <a:solidFill>
                    <a:srgbClr val="6B1F29"/>
                  </a:solidFill>
                </a:rPr>
                <a:t>PAKISTAN</a:t>
              </a:r>
              <a:endParaRPr lang="en-AE" sz="1200" spc="50" dirty="0">
                <a:solidFill>
                  <a:srgbClr val="6B1F29"/>
                </a:solidFill>
              </a:endParaRPr>
            </a:p>
          </p:txBody>
        </p:sp>
      </p:grpSp>
    </p:spTree>
    <p:extLst>
      <p:ext uri="{BB962C8B-B14F-4D97-AF65-F5344CB8AC3E}">
        <p14:creationId xmlns:p14="http://schemas.microsoft.com/office/powerpoint/2010/main" val="20865781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D6B780-6CE0-D750-3BFC-CD344885E780}"/>
            </a:ext>
          </a:extLst>
        </p:cNvPr>
        <p:cNvGrpSpPr/>
        <p:nvPr/>
      </p:nvGrpSpPr>
      <p:grpSpPr>
        <a:xfrm>
          <a:off x="0" y="0"/>
          <a:ext cx="0" cy="0"/>
          <a:chOff x="0" y="0"/>
          <a:chExt cx="0" cy="0"/>
        </a:xfrm>
      </p:grpSpPr>
      <p:pic>
        <p:nvPicPr>
          <p:cNvPr id="8" name="Picture 7" descr="Several beds outside in the dirt&#10;&#10;Description automatically generated">
            <a:extLst>
              <a:ext uri="{FF2B5EF4-FFF2-40B4-BE49-F238E27FC236}">
                <a16:creationId xmlns:a16="http://schemas.microsoft.com/office/drawing/2014/main" id="{FD25EF17-E061-C8EA-2A0D-F4F4F346DC81}"/>
              </a:ext>
            </a:extLst>
          </p:cNvPr>
          <p:cNvPicPr>
            <a:picLocks noChangeAspect="1"/>
          </p:cNvPicPr>
          <p:nvPr/>
        </p:nvPicPr>
        <p:blipFill rotWithShape="1">
          <a:blip r:embed="rId3">
            <a:extLst>
              <a:ext uri="{28A0092B-C50C-407E-A947-70E740481C1C}">
                <a14:useLocalDpi xmlns:a14="http://schemas.microsoft.com/office/drawing/2010/main" val="0"/>
              </a:ext>
            </a:extLst>
          </a:blip>
          <a:srcRect l="10907" r="35657"/>
          <a:stretch/>
        </p:blipFill>
        <p:spPr>
          <a:xfrm>
            <a:off x="6701882" y="6774"/>
            <a:ext cx="5490118" cy="6858000"/>
          </a:xfrm>
          <a:prstGeom prst="rect">
            <a:avLst/>
          </a:prstGeom>
        </p:spPr>
      </p:pic>
      <p:sp>
        <p:nvSpPr>
          <p:cNvPr id="3" name="Rectangle 2">
            <a:extLst>
              <a:ext uri="{FF2B5EF4-FFF2-40B4-BE49-F238E27FC236}">
                <a16:creationId xmlns:a16="http://schemas.microsoft.com/office/drawing/2014/main" id="{11C07DFA-DC1F-4CB7-E38D-E60ED8101F1A}"/>
              </a:ext>
            </a:extLst>
          </p:cNvPr>
          <p:cNvSpPr/>
          <p:nvPr/>
        </p:nvSpPr>
        <p:spPr>
          <a:xfrm>
            <a:off x="0" y="752096"/>
            <a:ext cx="761330" cy="731520"/>
          </a:xfrm>
          <a:prstGeom prst="rect">
            <a:avLst/>
          </a:prstGeom>
          <a:solidFill>
            <a:srgbClr val="944031"/>
          </a:solidFill>
          <a:ln>
            <a:noFill/>
          </a:ln>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endParaRPr lang="ur-PK"/>
          </a:p>
        </p:txBody>
      </p:sp>
      <p:sp>
        <p:nvSpPr>
          <p:cNvPr id="2" name="Title 1">
            <a:extLst>
              <a:ext uri="{FF2B5EF4-FFF2-40B4-BE49-F238E27FC236}">
                <a16:creationId xmlns:a16="http://schemas.microsoft.com/office/drawing/2014/main" id="{B8F22D08-AC25-7BC5-A139-FA70A41F0A22}"/>
              </a:ext>
            </a:extLst>
          </p:cNvPr>
          <p:cNvSpPr>
            <a:spLocks noGrp="1"/>
          </p:cNvSpPr>
          <p:nvPr>
            <p:ph type="title"/>
          </p:nvPr>
        </p:nvSpPr>
        <p:spPr>
          <a:xfrm>
            <a:off x="0" y="752096"/>
            <a:ext cx="6903720" cy="731520"/>
          </a:xfrm>
          <a:prstGeom prst="parallelogram">
            <a:avLst/>
          </a:prstGeom>
          <a:solidFill>
            <a:schemeClr val="accent1"/>
          </a:solidFill>
          <a:effectLst>
            <a:outerShdw blurRad="25400" dist="12700" dir="2700000" algn="tl" rotWithShape="0">
              <a:prstClr val="black">
                <a:alpha val="40000"/>
              </a:prstClr>
            </a:outerShdw>
          </a:effectLst>
        </p:spPr>
        <p:txBody>
          <a:bodyPr tIns="0" bIns="0">
            <a:normAutofit/>
          </a:bodyPr>
          <a:lstStyle/>
          <a:p>
            <a:pPr>
              <a:lnSpc>
                <a:spcPct val="100000"/>
              </a:lnSpc>
            </a:pPr>
            <a:r>
              <a:rPr lang="en-US" sz="3200" dirty="0">
                <a:solidFill>
                  <a:schemeClr val="bg1"/>
                </a:solidFill>
                <a:latin typeface="Gill Sans Nova Book" panose="020B0502020204020203" pitchFamily="34" charset="-128"/>
                <a:ea typeface="Gill Sans Nova Book" panose="020B0502020204020203" pitchFamily="34" charset="-128"/>
                <a:cs typeface="Gill Sans Nova Book" panose="020B0502020204020203" pitchFamily="34" charset="-128"/>
              </a:rPr>
              <a:t>Summary</a:t>
            </a:r>
            <a:endParaRPr lang="en-US" sz="4800" dirty="0">
              <a:solidFill>
                <a:schemeClr val="bg1"/>
              </a:solidFill>
              <a:latin typeface="Gill Sans Nova Book" panose="020B0502020204020203" pitchFamily="34" charset="-128"/>
              <a:ea typeface="Gill Sans Nova Book" panose="020B0502020204020203" pitchFamily="34" charset="-128"/>
              <a:cs typeface="Gill Sans Nova Book" panose="020B0502020204020203" pitchFamily="34" charset="-128"/>
            </a:endParaRPr>
          </a:p>
        </p:txBody>
      </p:sp>
      <p:sp>
        <p:nvSpPr>
          <p:cNvPr id="5" name="TextBox 4">
            <a:extLst>
              <a:ext uri="{FF2B5EF4-FFF2-40B4-BE49-F238E27FC236}">
                <a16:creationId xmlns:a16="http://schemas.microsoft.com/office/drawing/2014/main" id="{D4A970DD-F165-C0BB-198D-FC09B7B4B36E}"/>
              </a:ext>
            </a:extLst>
          </p:cNvPr>
          <p:cNvSpPr txBox="1"/>
          <p:nvPr/>
        </p:nvSpPr>
        <p:spPr>
          <a:xfrm>
            <a:off x="380665" y="1600200"/>
            <a:ext cx="5839160" cy="4739759"/>
          </a:xfrm>
          <a:prstGeom prst="rect">
            <a:avLst/>
          </a:prstGeom>
          <a:noFill/>
        </p:spPr>
        <p:txBody>
          <a:bodyPr wrap="square">
            <a:spAutoFit/>
          </a:bodyPr>
          <a:lstStyle/>
          <a:p>
            <a:pPr marL="342900" marR="0" lvl="0" indent="-342900" algn="just">
              <a:spcBef>
                <a:spcPts val="0"/>
              </a:spcBef>
              <a:spcAft>
                <a:spcPts val="600"/>
              </a:spcAft>
              <a:buFont typeface="Arial" panose="020B0604020202020204" pitchFamily="34" charset="0"/>
              <a:buChar char="•"/>
            </a:pPr>
            <a:r>
              <a:rPr lang="en-US" dirty="0">
                <a:effectLst/>
                <a:latin typeface="Gill Sans Nova Light" panose="020B0402020204020203" pitchFamily="34" charset="0"/>
                <a:ea typeface="Times New Roman" panose="02020603050405020304" pitchFamily="18" charset="0"/>
              </a:rPr>
              <a:t>Over 100,000 households affected by 2024 in need of support:</a:t>
            </a:r>
          </a:p>
          <a:p>
            <a:pPr marL="800100" lvl="1" indent="-342900" algn="just">
              <a:spcAft>
                <a:spcPts val="600"/>
              </a:spcAft>
              <a:buFont typeface="Arial" panose="020B0604020202020204" pitchFamily="34" charset="0"/>
              <a:buChar char="•"/>
            </a:pPr>
            <a:r>
              <a:rPr lang="en-US" dirty="0">
                <a:latin typeface="Gill Sans Nova Light" panose="020B0402020204020203" pitchFamily="34" charset="0"/>
                <a:ea typeface="Times New Roman" panose="02020603050405020304" pitchFamily="18" charset="0"/>
              </a:rPr>
              <a:t>Sindh: 53,189 </a:t>
            </a:r>
            <a:r>
              <a:rPr lang="en-US" dirty="0">
                <a:effectLst/>
                <a:latin typeface="Gill Sans Nova Light" panose="020B0402020204020203" pitchFamily="34" charset="0"/>
                <a:ea typeface="Times New Roman" panose="02020603050405020304" pitchFamily="18" charset="0"/>
              </a:rPr>
              <a:t>HHs</a:t>
            </a:r>
            <a:endParaRPr lang="en-US" dirty="0">
              <a:latin typeface="Gill Sans Nova Light" panose="020B0402020204020203" pitchFamily="34" charset="0"/>
              <a:ea typeface="Times New Roman" panose="02020603050405020304" pitchFamily="18" charset="0"/>
            </a:endParaRPr>
          </a:p>
          <a:p>
            <a:pPr marL="800100" lvl="1" indent="-342900" algn="just">
              <a:spcAft>
                <a:spcPts val="600"/>
              </a:spcAft>
              <a:buFont typeface="Arial" panose="020B0604020202020204" pitchFamily="34" charset="0"/>
              <a:buChar char="•"/>
            </a:pPr>
            <a:r>
              <a:rPr lang="en-US" dirty="0">
                <a:effectLst/>
                <a:latin typeface="Gill Sans Nova Light" panose="020B0402020204020203" pitchFamily="34" charset="0"/>
                <a:ea typeface="Times New Roman" panose="02020603050405020304" pitchFamily="18" charset="0"/>
              </a:rPr>
              <a:t>Balochistan: 24,006 HHs</a:t>
            </a:r>
          </a:p>
          <a:p>
            <a:pPr marL="800100" lvl="1" indent="-342900" algn="just">
              <a:spcAft>
                <a:spcPts val="600"/>
              </a:spcAft>
              <a:buFont typeface="Arial" panose="020B0604020202020204" pitchFamily="34" charset="0"/>
              <a:buChar char="•"/>
            </a:pPr>
            <a:r>
              <a:rPr lang="en-US" dirty="0">
                <a:latin typeface="Gill Sans Nova Light" panose="020B0402020204020203" pitchFamily="34" charset="0"/>
                <a:ea typeface="Times New Roman" panose="02020603050405020304" pitchFamily="18" charset="0"/>
              </a:rPr>
              <a:t>Kashmir: 12,170 </a:t>
            </a:r>
            <a:r>
              <a:rPr lang="en-US" dirty="0">
                <a:effectLst/>
                <a:latin typeface="Gill Sans Nova Light" panose="020B0402020204020203" pitchFamily="34" charset="0"/>
                <a:ea typeface="Times New Roman" panose="02020603050405020304" pitchFamily="18" charset="0"/>
              </a:rPr>
              <a:t>HHs</a:t>
            </a:r>
            <a:endParaRPr lang="en-US" dirty="0">
              <a:latin typeface="Gill Sans Nova Light" panose="020B0402020204020203" pitchFamily="34" charset="0"/>
              <a:ea typeface="Times New Roman" panose="02020603050405020304" pitchFamily="18" charset="0"/>
            </a:endParaRPr>
          </a:p>
          <a:p>
            <a:pPr marL="800100" lvl="1" indent="-342900" algn="just">
              <a:spcAft>
                <a:spcPts val="600"/>
              </a:spcAft>
              <a:buFont typeface="Arial" panose="020B0604020202020204" pitchFamily="34" charset="0"/>
              <a:buChar char="•"/>
            </a:pPr>
            <a:r>
              <a:rPr lang="en-US" dirty="0">
                <a:latin typeface="Gill Sans Nova Light" panose="020B0402020204020203" pitchFamily="34" charset="0"/>
                <a:ea typeface="Times New Roman" panose="02020603050405020304" pitchFamily="18" charset="0"/>
              </a:rPr>
              <a:t>Punjab: 10,146 </a:t>
            </a:r>
            <a:r>
              <a:rPr lang="en-US" dirty="0">
                <a:effectLst/>
                <a:latin typeface="Gill Sans Nova Light" panose="020B0402020204020203" pitchFamily="34" charset="0"/>
                <a:ea typeface="Times New Roman" panose="02020603050405020304" pitchFamily="18" charset="0"/>
              </a:rPr>
              <a:t>HHs</a:t>
            </a:r>
          </a:p>
          <a:p>
            <a:pPr marL="800100" lvl="1" indent="-342900" algn="just">
              <a:spcAft>
                <a:spcPts val="600"/>
              </a:spcAft>
              <a:buFont typeface="Arial" panose="020B0604020202020204" pitchFamily="34" charset="0"/>
              <a:buChar char="•"/>
            </a:pPr>
            <a:r>
              <a:rPr lang="en-US" dirty="0">
                <a:effectLst/>
                <a:latin typeface="Gill Sans Nova Light" panose="020B0402020204020203" pitchFamily="34" charset="0"/>
                <a:ea typeface="Times New Roman" panose="02020603050405020304" pitchFamily="18" charset="0"/>
              </a:rPr>
              <a:t>KP: 2,254 HHs</a:t>
            </a:r>
          </a:p>
          <a:p>
            <a:pPr marL="342900" marR="0" lvl="0" indent="-342900" algn="just">
              <a:spcBef>
                <a:spcPts val="0"/>
              </a:spcBef>
              <a:spcAft>
                <a:spcPts val="600"/>
              </a:spcAft>
              <a:buFont typeface="Arial" panose="020B0604020202020204" pitchFamily="34" charset="0"/>
              <a:buChar char="•"/>
            </a:pPr>
            <a:r>
              <a:rPr lang="en-US" dirty="0">
                <a:latin typeface="Gill Sans Nova Light" panose="020B0402020204020203" pitchFamily="34" charset="0"/>
                <a:ea typeface="Times New Roman" panose="02020603050405020304" pitchFamily="18" charset="0"/>
              </a:rPr>
              <a:t>Primary means of support is provision of Winter NFIs</a:t>
            </a:r>
          </a:p>
          <a:p>
            <a:pPr marL="342900" marR="0" lvl="0" indent="-342900" algn="just">
              <a:spcBef>
                <a:spcPts val="0"/>
              </a:spcBef>
              <a:spcAft>
                <a:spcPts val="600"/>
              </a:spcAft>
              <a:buFont typeface="Arial" panose="020B0604020202020204" pitchFamily="34" charset="0"/>
              <a:buChar char="•"/>
            </a:pPr>
            <a:r>
              <a:rPr lang="en-US" dirty="0">
                <a:latin typeface="Gill Sans Nova Light" panose="020B0402020204020203" pitchFamily="34" charset="0"/>
                <a:ea typeface="Times New Roman" panose="02020603050405020304" pitchFamily="18" charset="0"/>
              </a:rPr>
              <a:t>PDMAs have available stocks for approx. 45,000 households</a:t>
            </a:r>
          </a:p>
          <a:p>
            <a:pPr marL="342900" marR="0" lvl="0" indent="-342900" algn="just">
              <a:spcBef>
                <a:spcPts val="0"/>
              </a:spcBef>
              <a:spcAft>
                <a:spcPts val="600"/>
              </a:spcAft>
              <a:buFont typeface="Arial" panose="020B0604020202020204" pitchFamily="34" charset="0"/>
              <a:buChar char="•"/>
            </a:pPr>
            <a:r>
              <a:rPr lang="en-US" dirty="0">
                <a:effectLst/>
                <a:latin typeface="Gill Sans Nova Light" panose="020B0402020204020203" pitchFamily="34" charset="0"/>
                <a:ea typeface="Times New Roman" panose="02020603050405020304" pitchFamily="18" charset="0"/>
              </a:rPr>
              <a:t>Sector partners have stock for 12,980 HHs, compared to a caseload of 33,607 HHs</a:t>
            </a:r>
          </a:p>
          <a:p>
            <a:pPr marL="800100" lvl="1" indent="-342900" algn="just">
              <a:spcAft>
                <a:spcPts val="600"/>
              </a:spcAft>
              <a:buFont typeface="Arial" panose="020B0604020202020204" pitchFamily="34" charset="0"/>
              <a:buChar char="•"/>
            </a:pPr>
            <a:r>
              <a:rPr lang="en-US" dirty="0">
                <a:latin typeface="Gill Sans Nova Light" panose="020B0402020204020203" pitchFamily="34" charset="0"/>
                <a:ea typeface="Times New Roman" panose="02020603050405020304" pitchFamily="18" charset="0"/>
              </a:rPr>
              <a:t>Gap = 20,627 HHs</a:t>
            </a:r>
          </a:p>
          <a:p>
            <a:pPr marL="800100" lvl="1" indent="-342900" algn="just">
              <a:spcAft>
                <a:spcPts val="600"/>
              </a:spcAft>
              <a:buFont typeface="Arial" panose="020B0604020202020204" pitchFamily="34" charset="0"/>
              <a:buChar char="•"/>
            </a:pPr>
            <a:r>
              <a:rPr lang="en-US" dirty="0">
                <a:effectLst/>
                <a:latin typeface="Gill Sans Nova Light" panose="020B0402020204020203" pitchFamily="34" charset="0"/>
                <a:ea typeface="Times New Roman" panose="02020603050405020304" pitchFamily="18" charset="0"/>
              </a:rPr>
              <a:t>Ask = $1,650,160</a:t>
            </a:r>
          </a:p>
        </p:txBody>
      </p:sp>
      <p:pic>
        <p:nvPicPr>
          <p:cNvPr id="4" name="Picture 3" descr="Logo&#10;&#10;Description automatically generated with low confidence">
            <a:extLst>
              <a:ext uri="{FF2B5EF4-FFF2-40B4-BE49-F238E27FC236}">
                <a16:creationId xmlns:a16="http://schemas.microsoft.com/office/drawing/2014/main" id="{BB4FE790-1BC6-F811-F9C0-923A59DE074F}"/>
              </a:ext>
            </a:extLst>
          </p:cNvPr>
          <p:cNvPicPr>
            <a:picLocks noChangeAspect="1"/>
          </p:cNvPicPr>
          <p:nvPr/>
        </p:nvPicPr>
        <p:blipFill>
          <a:blip r:embed="rId4">
            <a:biLevel thresh="25000"/>
            <a:extLst>
              <a:ext uri="{BEBA8EAE-BF5A-486C-A8C5-ECC9F3942E4B}">
                <a14:imgProps xmlns:a14="http://schemas.microsoft.com/office/drawing/2010/main">
                  <a14:imgLayer r:embed="rId5">
                    <a14:imgEffect>
                      <a14:colorTemperature colorTemp="11500"/>
                    </a14:imgEffect>
                    <a14:imgEffect>
                      <a14:saturation sat="0"/>
                    </a14:imgEffect>
                  </a14:imgLayer>
                </a14:imgProps>
              </a:ext>
              <a:ext uri="{28A0092B-C50C-407E-A947-70E740481C1C}">
                <a14:useLocalDpi xmlns:a14="http://schemas.microsoft.com/office/drawing/2010/main" val="0"/>
              </a:ext>
            </a:extLst>
          </a:blip>
          <a:stretch>
            <a:fillRect/>
          </a:stretch>
        </p:blipFill>
        <p:spPr>
          <a:xfrm>
            <a:off x="10779837" y="89156"/>
            <a:ext cx="1211959" cy="457200"/>
          </a:xfrm>
          <a:prstGeom prst="rect">
            <a:avLst/>
          </a:prstGeom>
        </p:spPr>
      </p:pic>
      <p:grpSp>
        <p:nvGrpSpPr>
          <p:cNvPr id="6" name="Group 5">
            <a:extLst>
              <a:ext uri="{FF2B5EF4-FFF2-40B4-BE49-F238E27FC236}">
                <a16:creationId xmlns:a16="http://schemas.microsoft.com/office/drawing/2014/main" id="{6BD2AA4A-12E0-87D1-3107-2F3B8DBDC43F}"/>
              </a:ext>
            </a:extLst>
          </p:cNvPr>
          <p:cNvGrpSpPr/>
          <p:nvPr/>
        </p:nvGrpSpPr>
        <p:grpSpPr>
          <a:xfrm>
            <a:off x="321182" y="212777"/>
            <a:ext cx="1899504" cy="511456"/>
            <a:chOff x="251036" y="5980394"/>
            <a:chExt cx="2807728" cy="756001"/>
          </a:xfrm>
        </p:grpSpPr>
        <p:pic>
          <p:nvPicPr>
            <p:cNvPr id="7" name="Picture 6">
              <a:extLst>
                <a:ext uri="{FF2B5EF4-FFF2-40B4-BE49-F238E27FC236}">
                  <a16:creationId xmlns:a16="http://schemas.microsoft.com/office/drawing/2014/main" id="{1A5E2232-97A4-045E-F9D4-4F7F3D88A6A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1036" y="5980395"/>
              <a:ext cx="2807728" cy="756000"/>
            </a:xfrm>
            <a:prstGeom prst="rect">
              <a:avLst/>
            </a:prstGeom>
            <a:solidFill>
              <a:schemeClr val="bg1"/>
            </a:solidFill>
          </p:spPr>
        </p:pic>
        <p:sp>
          <p:nvSpPr>
            <p:cNvPr id="9" name="Rectangle 8">
              <a:extLst>
                <a:ext uri="{FF2B5EF4-FFF2-40B4-BE49-F238E27FC236}">
                  <a16:creationId xmlns:a16="http://schemas.microsoft.com/office/drawing/2014/main" id="{5E2484B5-CABA-4AF1-409E-0EBAECD68910}"/>
                </a:ext>
              </a:extLst>
            </p:cNvPr>
            <p:cNvSpPr/>
            <p:nvPr/>
          </p:nvSpPr>
          <p:spPr>
            <a:xfrm>
              <a:off x="970582" y="5980394"/>
              <a:ext cx="1969049" cy="30439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en-US" sz="1200" spc="50" dirty="0">
                  <a:solidFill>
                    <a:srgbClr val="6B1F29"/>
                  </a:solidFill>
                </a:rPr>
                <a:t>PAKISTAN</a:t>
              </a:r>
              <a:endParaRPr lang="en-AE" sz="1200" spc="50" dirty="0">
                <a:solidFill>
                  <a:srgbClr val="6B1F29"/>
                </a:solidFill>
              </a:endParaRPr>
            </a:p>
          </p:txBody>
        </p:sp>
      </p:grpSp>
    </p:spTree>
    <p:extLst>
      <p:ext uri="{BB962C8B-B14F-4D97-AF65-F5344CB8AC3E}">
        <p14:creationId xmlns:p14="http://schemas.microsoft.com/office/powerpoint/2010/main" val="33763291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tree on a snowy hill&#10;&#10;Description automatically generated">
            <a:extLst>
              <a:ext uri="{FF2B5EF4-FFF2-40B4-BE49-F238E27FC236}">
                <a16:creationId xmlns:a16="http://schemas.microsoft.com/office/drawing/2014/main" id="{04E62A13-CABB-ABB2-F475-036FADA1BF36}"/>
              </a:ext>
            </a:extLst>
          </p:cNvPr>
          <p:cNvPicPr>
            <a:picLocks noChangeAspect="1"/>
          </p:cNvPicPr>
          <p:nvPr/>
        </p:nvPicPr>
        <p:blipFill rotWithShape="1">
          <a:blip r:embed="rId3">
            <a:extLst>
              <a:ext uri="{28A0092B-C50C-407E-A947-70E740481C1C}">
                <a14:useLocalDpi xmlns:a14="http://schemas.microsoft.com/office/drawing/2010/main" val="0"/>
              </a:ext>
            </a:extLst>
          </a:blip>
          <a:srcRect t="5205" b="10714"/>
          <a:stretch/>
        </p:blipFill>
        <p:spPr>
          <a:xfrm>
            <a:off x="-1" y="-19050"/>
            <a:ext cx="12191999" cy="6874590"/>
          </a:xfrm>
          <a:prstGeom prst="rect">
            <a:avLst/>
          </a:prstGeom>
        </p:spPr>
      </p:pic>
      <p:sp>
        <p:nvSpPr>
          <p:cNvPr id="2" name="Rectangle 1">
            <a:extLst>
              <a:ext uri="{FF2B5EF4-FFF2-40B4-BE49-F238E27FC236}">
                <a16:creationId xmlns:a16="http://schemas.microsoft.com/office/drawing/2014/main" id="{BB5D3FC3-19A6-3702-ECB2-0D0AE0010B0D}"/>
              </a:ext>
            </a:extLst>
          </p:cNvPr>
          <p:cNvSpPr/>
          <p:nvPr/>
        </p:nvSpPr>
        <p:spPr>
          <a:xfrm>
            <a:off x="-2" y="-15480"/>
            <a:ext cx="12191999" cy="6874590"/>
          </a:xfrm>
          <a:prstGeom prst="rect">
            <a:avLst/>
          </a:prstGeom>
          <a:gradFill flip="none" rotWithShape="1">
            <a:gsLst>
              <a:gs pos="35000">
                <a:schemeClr val="accent1">
                  <a:alpha val="0"/>
                </a:schemeClr>
              </a:gs>
              <a:gs pos="100000">
                <a:schemeClr val="accent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A66182D-B6D9-11F5-4849-C9071112D700}"/>
              </a:ext>
            </a:extLst>
          </p:cNvPr>
          <p:cNvSpPr/>
          <p:nvPr/>
        </p:nvSpPr>
        <p:spPr>
          <a:xfrm>
            <a:off x="530553" y="2789492"/>
            <a:ext cx="11130893" cy="193108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pPr algn="ctr"/>
            <a:r>
              <a:rPr lang="en-US" sz="6600" dirty="0">
                <a:solidFill>
                  <a:schemeClr val="bg1"/>
                </a:solidFill>
                <a:latin typeface="Gill Sans Nova SemiBold" panose="020B0702020204020203" pitchFamily="34" charset="-128"/>
                <a:ea typeface="Gill Sans Nova SemiBold" panose="020B0702020204020203" pitchFamily="34" charset="-128"/>
                <a:cs typeface="Gill Sans Nova SemiBold" panose="020B0702020204020203" pitchFamily="34" charset="-128"/>
              </a:rPr>
              <a:t>Thank You!</a:t>
            </a:r>
          </a:p>
        </p:txBody>
      </p:sp>
      <p:grpSp>
        <p:nvGrpSpPr>
          <p:cNvPr id="15" name="Group 14">
            <a:extLst>
              <a:ext uri="{FF2B5EF4-FFF2-40B4-BE49-F238E27FC236}">
                <a16:creationId xmlns:a16="http://schemas.microsoft.com/office/drawing/2014/main" id="{45D69270-87B0-A114-2C70-9B879CE52542}"/>
              </a:ext>
            </a:extLst>
          </p:cNvPr>
          <p:cNvGrpSpPr/>
          <p:nvPr/>
        </p:nvGrpSpPr>
        <p:grpSpPr>
          <a:xfrm>
            <a:off x="2884301" y="288476"/>
            <a:ext cx="6423391" cy="720000"/>
            <a:chOff x="2650749" y="288476"/>
            <a:chExt cx="6423391" cy="720000"/>
          </a:xfrm>
        </p:grpSpPr>
        <p:pic>
          <p:nvPicPr>
            <p:cNvPr id="4" name="Picture 3" descr="A group of people silhouettes&#10;&#10;Description automatically generated">
              <a:extLst>
                <a:ext uri="{FF2B5EF4-FFF2-40B4-BE49-F238E27FC236}">
                  <a16:creationId xmlns:a16="http://schemas.microsoft.com/office/drawing/2014/main" id="{7DF83503-7A93-6AAC-425B-5F20F6FD50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89338" y="344010"/>
              <a:ext cx="1571309" cy="640080"/>
            </a:xfrm>
            <a:prstGeom prst="rect">
              <a:avLst/>
            </a:prstGeom>
          </p:spPr>
        </p:pic>
        <p:pic>
          <p:nvPicPr>
            <p:cNvPr id="10" name="Picture 9" descr="A blue and black logo&#10;&#10;Description automatically generated">
              <a:extLst>
                <a:ext uri="{FF2B5EF4-FFF2-40B4-BE49-F238E27FC236}">
                  <a16:creationId xmlns:a16="http://schemas.microsoft.com/office/drawing/2014/main" id="{48C8B793-5577-D8D9-B2AE-8D8F03A1F8B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50749" y="344010"/>
              <a:ext cx="1696744" cy="640080"/>
            </a:xfrm>
            <a:prstGeom prst="rect">
              <a:avLst/>
            </a:prstGeom>
          </p:spPr>
        </p:pic>
        <p:pic>
          <p:nvPicPr>
            <p:cNvPr id="13" name="Picture 12">
              <a:extLst>
                <a:ext uri="{FF2B5EF4-FFF2-40B4-BE49-F238E27FC236}">
                  <a16:creationId xmlns:a16="http://schemas.microsoft.com/office/drawing/2014/main" id="{39DF6141-69F4-3EE5-E0DD-C03BDB60FCC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02492" y="288476"/>
              <a:ext cx="2671648" cy="720000"/>
            </a:xfrm>
            <a:prstGeom prst="rect">
              <a:avLst/>
            </a:prstGeom>
          </p:spPr>
        </p:pic>
      </p:grpSp>
    </p:spTree>
    <p:extLst>
      <p:ext uri="{BB962C8B-B14F-4D97-AF65-F5344CB8AC3E}">
        <p14:creationId xmlns:p14="http://schemas.microsoft.com/office/powerpoint/2010/main" val="39735437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group of women sitting on a blanket&#10;&#10;Description automatically generated">
            <a:extLst>
              <a:ext uri="{FF2B5EF4-FFF2-40B4-BE49-F238E27FC236}">
                <a16:creationId xmlns:a16="http://schemas.microsoft.com/office/drawing/2014/main" id="{7912C966-9DDC-4565-8B8F-27FF0F3BB2E4}"/>
              </a:ext>
            </a:extLst>
          </p:cNvPr>
          <p:cNvPicPr>
            <a:picLocks noChangeAspect="1"/>
          </p:cNvPicPr>
          <p:nvPr/>
        </p:nvPicPr>
        <p:blipFill>
          <a:blip r:embed="rId3">
            <a:extLst>
              <a:ext uri="{28A0092B-C50C-407E-A947-70E740481C1C}">
                <a14:useLocalDpi xmlns:a14="http://schemas.microsoft.com/office/drawing/2010/main" val="0"/>
              </a:ext>
            </a:extLst>
          </a:blip>
          <a:srcRect r="48540" b="3568"/>
          <a:stretch/>
        </p:blipFill>
        <p:spPr>
          <a:xfrm>
            <a:off x="6701882" y="1"/>
            <a:ext cx="5490118" cy="6858000"/>
          </a:xfrm>
          <a:prstGeom prst="rect">
            <a:avLst/>
          </a:prstGeom>
        </p:spPr>
      </p:pic>
      <p:sp>
        <p:nvSpPr>
          <p:cNvPr id="3" name="Rectangle 2">
            <a:extLst>
              <a:ext uri="{FF2B5EF4-FFF2-40B4-BE49-F238E27FC236}">
                <a16:creationId xmlns:a16="http://schemas.microsoft.com/office/drawing/2014/main" id="{CE3BC9CB-AD5E-4DD5-6500-DECC61D01794}"/>
              </a:ext>
            </a:extLst>
          </p:cNvPr>
          <p:cNvSpPr/>
          <p:nvPr/>
        </p:nvSpPr>
        <p:spPr>
          <a:xfrm>
            <a:off x="0" y="738749"/>
            <a:ext cx="761330" cy="731520"/>
          </a:xfrm>
          <a:prstGeom prst="rect">
            <a:avLst/>
          </a:prstGeom>
          <a:solidFill>
            <a:srgbClr val="944031"/>
          </a:solidFill>
          <a:ln>
            <a:noFill/>
          </a:ln>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endParaRPr lang="ur-PK"/>
          </a:p>
        </p:txBody>
      </p:sp>
      <p:sp>
        <p:nvSpPr>
          <p:cNvPr id="2" name="Title 1">
            <a:extLst>
              <a:ext uri="{FF2B5EF4-FFF2-40B4-BE49-F238E27FC236}">
                <a16:creationId xmlns:a16="http://schemas.microsoft.com/office/drawing/2014/main" id="{05EA6F23-4697-3863-FA21-D3B100110ABD}"/>
              </a:ext>
            </a:extLst>
          </p:cNvPr>
          <p:cNvSpPr>
            <a:spLocks noGrp="1"/>
          </p:cNvSpPr>
          <p:nvPr>
            <p:ph type="title"/>
          </p:nvPr>
        </p:nvSpPr>
        <p:spPr>
          <a:xfrm>
            <a:off x="0" y="746005"/>
            <a:ext cx="6903076" cy="731520"/>
          </a:xfrm>
          <a:prstGeom prst="parallelogram">
            <a:avLst/>
          </a:prstGeom>
          <a:solidFill>
            <a:schemeClr val="accent1"/>
          </a:solidFill>
          <a:effectLst>
            <a:outerShdw blurRad="25400" dist="12700" dir="2700000" algn="tl" rotWithShape="0">
              <a:prstClr val="black">
                <a:alpha val="40000"/>
              </a:prstClr>
            </a:outerShdw>
          </a:effectLst>
        </p:spPr>
        <p:txBody>
          <a:bodyPr tIns="0" bIns="0">
            <a:normAutofit/>
          </a:bodyPr>
          <a:lstStyle/>
          <a:p>
            <a:pPr>
              <a:lnSpc>
                <a:spcPct val="100000"/>
              </a:lnSpc>
            </a:pPr>
            <a:r>
              <a:rPr lang="en-US" sz="3200" dirty="0">
                <a:solidFill>
                  <a:schemeClr val="bg1"/>
                </a:solidFill>
                <a:latin typeface="Gill Sans Nova Book" panose="020B0502020204020203" pitchFamily="34" charset="-128"/>
                <a:ea typeface="Gill Sans Nova Book" panose="020B0502020204020203" pitchFamily="34" charset="-128"/>
                <a:cs typeface="Gill Sans Nova Book" panose="020B0502020204020203" pitchFamily="34" charset="-128"/>
              </a:rPr>
              <a:t>Agenda</a:t>
            </a:r>
            <a:endParaRPr lang="en-US" sz="4800" dirty="0">
              <a:solidFill>
                <a:schemeClr val="bg1"/>
              </a:solidFill>
              <a:latin typeface="Gill Sans Nova Book" panose="020B0502020204020203" pitchFamily="34" charset="-128"/>
              <a:ea typeface="Gill Sans Nova Book" panose="020B0502020204020203" pitchFamily="34" charset="-128"/>
              <a:cs typeface="Gill Sans Nova Book" panose="020B0502020204020203" pitchFamily="34" charset="-128"/>
            </a:endParaRPr>
          </a:p>
        </p:txBody>
      </p:sp>
      <p:sp>
        <p:nvSpPr>
          <p:cNvPr id="5" name="TextBox 4">
            <a:extLst>
              <a:ext uri="{FF2B5EF4-FFF2-40B4-BE49-F238E27FC236}">
                <a16:creationId xmlns:a16="http://schemas.microsoft.com/office/drawing/2014/main" id="{42A90D2C-684A-17BF-2766-C11318197475}"/>
              </a:ext>
            </a:extLst>
          </p:cNvPr>
          <p:cNvSpPr txBox="1"/>
          <p:nvPr/>
        </p:nvSpPr>
        <p:spPr>
          <a:xfrm>
            <a:off x="380665" y="1600200"/>
            <a:ext cx="5715335" cy="4462825"/>
          </a:xfrm>
          <a:prstGeom prst="rect">
            <a:avLst/>
          </a:prstGeom>
          <a:noFill/>
        </p:spPr>
        <p:txBody>
          <a:bodyPr wrap="square">
            <a:spAutoFit/>
          </a:bodyPr>
          <a:lstStyle/>
          <a:p>
            <a:pPr marL="342900" marR="0" lvl="0" indent="-342900">
              <a:lnSpc>
                <a:spcPct val="150000"/>
              </a:lnSpc>
              <a:spcBef>
                <a:spcPts val="0"/>
              </a:spcBef>
              <a:spcAft>
                <a:spcPts val="0"/>
              </a:spcAft>
              <a:buFont typeface="Arial" panose="020B0604020202020204" pitchFamily="34" charset="0"/>
              <a:buChar char="•"/>
            </a:pPr>
            <a:r>
              <a:rPr lang="en-US" sz="2400" dirty="0">
                <a:effectLst/>
                <a:latin typeface="Gill Sans Nova Light" panose="020B0402020204020203" pitchFamily="34" charset="0"/>
                <a:ea typeface="Times New Roman" panose="02020603050405020304" pitchFamily="18" charset="0"/>
              </a:rPr>
              <a:t>Context </a:t>
            </a:r>
          </a:p>
          <a:p>
            <a:pPr marL="342900" marR="0" lvl="0" indent="-342900">
              <a:lnSpc>
                <a:spcPct val="150000"/>
              </a:lnSpc>
              <a:spcBef>
                <a:spcPts val="0"/>
              </a:spcBef>
              <a:spcAft>
                <a:spcPts val="0"/>
              </a:spcAft>
              <a:buFont typeface="Arial" panose="020B0604020202020204" pitchFamily="34" charset="0"/>
              <a:buChar char="•"/>
            </a:pPr>
            <a:r>
              <a:rPr lang="en-US" sz="2400" dirty="0">
                <a:effectLst/>
                <a:latin typeface="Gill Sans Nova Light" panose="020B0402020204020203" pitchFamily="34" charset="0"/>
                <a:ea typeface="Times New Roman" panose="02020603050405020304" pitchFamily="18" charset="0"/>
              </a:rPr>
              <a:t>Winterization 2024 / 25 Needs</a:t>
            </a:r>
          </a:p>
          <a:p>
            <a:pPr marL="342900" marR="0" lvl="0" indent="-342900">
              <a:lnSpc>
                <a:spcPct val="150000"/>
              </a:lnSpc>
              <a:spcBef>
                <a:spcPts val="0"/>
              </a:spcBef>
              <a:spcAft>
                <a:spcPts val="0"/>
              </a:spcAft>
              <a:buFont typeface="Arial" panose="020B0604020202020204" pitchFamily="34" charset="0"/>
              <a:buChar char="•"/>
            </a:pPr>
            <a:r>
              <a:rPr lang="en-US" sz="2400" dirty="0">
                <a:latin typeface="Gill Sans Nova Light" panose="020B0402020204020203" pitchFamily="34" charset="0"/>
                <a:ea typeface="Times New Roman" panose="02020603050405020304" pitchFamily="18" charset="0"/>
              </a:rPr>
              <a:t>Target Districts and Criteria </a:t>
            </a:r>
          </a:p>
          <a:p>
            <a:pPr marL="342900" marR="0" lvl="0" indent="-342900">
              <a:lnSpc>
                <a:spcPct val="150000"/>
              </a:lnSpc>
              <a:spcBef>
                <a:spcPts val="0"/>
              </a:spcBef>
              <a:spcAft>
                <a:spcPts val="0"/>
              </a:spcAft>
              <a:buFont typeface="Arial" panose="020B0604020202020204" pitchFamily="34" charset="0"/>
              <a:buChar char="•"/>
            </a:pPr>
            <a:r>
              <a:rPr lang="en-US" sz="2400" dirty="0">
                <a:effectLst/>
                <a:latin typeface="Gill Sans Nova Light" panose="020B0402020204020203" pitchFamily="34" charset="0"/>
                <a:ea typeface="Times New Roman" panose="02020603050405020304" pitchFamily="18" charset="0"/>
              </a:rPr>
              <a:t>Winterization </a:t>
            </a:r>
            <a:r>
              <a:rPr lang="en-US" sz="2400" dirty="0">
                <a:latin typeface="Gill Sans Nova Light" panose="020B0402020204020203" pitchFamily="34" charset="0"/>
                <a:ea typeface="Times New Roman" panose="02020603050405020304" pitchFamily="18" charset="0"/>
              </a:rPr>
              <a:t>A</a:t>
            </a:r>
            <a:r>
              <a:rPr lang="en-US" sz="2400" dirty="0">
                <a:effectLst/>
                <a:latin typeface="Gill Sans Nova Light" panose="020B0402020204020203" pitchFamily="34" charset="0"/>
                <a:ea typeface="Times New Roman" panose="02020603050405020304" pitchFamily="18" charset="0"/>
              </a:rPr>
              <a:t>pproaches </a:t>
            </a:r>
          </a:p>
          <a:p>
            <a:pPr marL="342900" marR="0" lvl="0" indent="-342900">
              <a:lnSpc>
                <a:spcPct val="150000"/>
              </a:lnSpc>
              <a:spcBef>
                <a:spcPts val="0"/>
              </a:spcBef>
              <a:spcAft>
                <a:spcPts val="0"/>
              </a:spcAft>
              <a:buFont typeface="Arial" panose="020B0604020202020204" pitchFamily="34" charset="0"/>
              <a:buChar char="•"/>
            </a:pPr>
            <a:r>
              <a:rPr lang="en-US" sz="2400" dirty="0">
                <a:effectLst/>
                <a:latin typeface="Gill Sans Nova Light" panose="020B0402020204020203" pitchFamily="34" charset="0"/>
                <a:ea typeface="Times New Roman" panose="02020603050405020304" pitchFamily="18" charset="0"/>
              </a:rPr>
              <a:t>Shelter Priorities for Winterization</a:t>
            </a:r>
          </a:p>
          <a:p>
            <a:pPr marL="342900" marR="0" lvl="0" indent="-342900">
              <a:lnSpc>
                <a:spcPct val="150000"/>
              </a:lnSpc>
              <a:spcBef>
                <a:spcPts val="0"/>
              </a:spcBef>
              <a:spcAft>
                <a:spcPts val="0"/>
              </a:spcAft>
              <a:buFont typeface="Arial" panose="020B0604020202020204" pitchFamily="34" charset="0"/>
              <a:buChar char="•"/>
            </a:pPr>
            <a:r>
              <a:rPr lang="en-US" sz="2400" dirty="0">
                <a:effectLst/>
                <a:latin typeface="Gill Sans Nova Light" panose="020B0402020204020203" pitchFamily="34" charset="0"/>
                <a:ea typeface="Times New Roman" panose="02020603050405020304" pitchFamily="18" charset="0"/>
              </a:rPr>
              <a:t>Shelter / NFI / CCCM Sector Preparedness</a:t>
            </a:r>
          </a:p>
          <a:p>
            <a:pPr marL="342900" marR="0" lvl="0" indent="-342900">
              <a:lnSpc>
                <a:spcPct val="150000"/>
              </a:lnSpc>
              <a:spcBef>
                <a:spcPts val="0"/>
              </a:spcBef>
              <a:spcAft>
                <a:spcPts val="0"/>
              </a:spcAft>
              <a:buFont typeface="Arial" panose="020B0604020202020204" pitchFamily="34" charset="0"/>
              <a:buChar char="•"/>
            </a:pPr>
            <a:r>
              <a:rPr lang="en-US" sz="2400" dirty="0">
                <a:effectLst/>
                <a:latin typeface="Gill Sans Nova Light" panose="020B0402020204020203" pitchFamily="34" charset="0"/>
                <a:ea typeface="Times New Roman" panose="02020603050405020304" pitchFamily="18" charset="0"/>
              </a:rPr>
              <a:t>Winterization Coverage and Gap </a:t>
            </a:r>
          </a:p>
          <a:p>
            <a:pPr marL="342900" marR="0" lvl="0" indent="-342900">
              <a:lnSpc>
                <a:spcPct val="150000"/>
              </a:lnSpc>
              <a:spcBef>
                <a:spcPts val="0"/>
              </a:spcBef>
              <a:spcAft>
                <a:spcPts val="0"/>
              </a:spcAft>
              <a:buFont typeface="Arial" panose="020B0604020202020204" pitchFamily="34" charset="0"/>
              <a:buChar char="•"/>
            </a:pPr>
            <a:r>
              <a:rPr lang="en-US" sz="2400" dirty="0">
                <a:latin typeface="Gill Sans Nova Light" panose="020B0402020204020203" pitchFamily="34" charset="0"/>
                <a:ea typeface="Times New Roman" panose="02020603050405020304" pitchFamily="18" charset="0"/>
              </a:rPr>
              <a:t>Gap and Financial Ask </a:t>
            </a:r>
            <a:endParaRPr lang="en-US" sz="2400" dirty="0">
              <a:effectLst/>
              <a:latin typeface="Gill Sans Nova Light" panose="020B0402020204020203" pitchFamily="34" charset="0"/>
              <a:ea typeface="Times New Roman" panose="02020603050405020304" pitchFamily="18" charset="0"/>
            </a:endParaRPr>
          </a:p>
        </p:txBody>
      </p:sp>
      <p:grpSp>
        <p:nvGrpSpPr>
          <p:cNvPr id="4" name="Group 3">
            <a:extLst>
              <a:ext uri="{FF2B5EF4-FFF2-40B4-BE49-F238E27FC236}">
                <a16:creationId xmlns:a16="http://schemas.microsoft.com/office/drawing/2014/main" id="{86F95551-2961-C99A-AA23-E572B3106D22}"/>
              </a:ext>
            </a:extLst>
          </p:cNvPr>
          <p:cNvGrpSpPr/>
          <p:nvPr/>
        </p:nvGrpSpPr>
        <p:grpSpPr>
          <a:xfrm>
            <a:off x="321182" y="212777"/>
            <a:ext cx="1899504" cy="511456"/>
            <a:chOff x="251036" y="5980394"/>
            <a:chExt cx="2807728" cy="756001"/>
          </a:xfrm>
        </p:grpSpPr>
        <p:pic>
          <p:nvPicPr>
            <p:cNvPr id="6" name="Picture 5">
              <a:extLst>
                <a:ext uri="{FF2B5EF4-FFF2-40B4-BE49-F238E27FC236}">
                  <a16:creationId xmlns:a16="http://schemas.microsoft.com/office/drawing/2014/main" id="{9E73CAE3-897E-2FAB-B51D-4FF0143656D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036" y="5980395"/>
              <a:ext cx="2807728" cy="756000"/>
            </a:xfrm>
            <a:prstGeom prst="rect">
              <a:avLst/>
            </a:prstGeom>
            <a:solidFill>
              <a:schemeClr val="bg1"/>
            </a:solidFill>
          </p:spPr>
        </p:pic>
        <p:sp>
          <p:nvSpPr>
            <p:cNvPr id="7" name="Rectangle 6">
              <a:extLst>
                <a:ext uri="{FF2B5EF4-FFF2-40B4-BE49-F238E27FC236}">
                  <a16:creationId xmlns:a16="http://schemas.microsoft.com/office/drawing/2014/main" id="{141FFCA6-4531-8EDA-7E0B-1679152FA034}"/>
                </a:ext>
              </a:extLst>
            </p:cNvPr>
            <p:cNvSpPr/>
            <p:nvPr/>
          </p:nvSpPr>
          <p:spPr>
            <a:xfrm>
              <a:off x="970582" y="5980394"/>
              <a:ext cx="1969049" cy="30439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en-US" sz="1200" spc="50" dirty="0">
                  <a:solidFill>
                    <a:srgbClr val="6B1F29"/>
                  </a:solidFill>
                </a:rPr>
                <a:t>PAKISTAN</a:t>
              </a:r>
              <a:endParaRPr lang="en-AE" sz="1200" spc="50" dirty="0">
                <a:solidFill>
                  <a:srgbClr val="6B1F29"/>
                </a:solidFill>
              </a:endParaRPr>
            </a:p>
          </p:txBody>
        </p:sp>
      </p:grpSp>
    </p:spTree>
    <p:extLst>
      <p:ext uri="{BB962C8B-B14F-4D97-AF65-F5344CB8AC3E}">
        <p14:creationId xmlns:p14="http://schemas.microsoft.com/office/powerpoint/2010/main" val="160778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everal beds outside in the dirt&#10;&#10;Description automatically generated">
            <a:extLst>
              <a:ext uri="{FF2B5EF4-FFF2-40B4-BE49-F238E27FC236}">
                <a16:creationId xmlns:a16="http://schemas.microsoft.com/office/drawing/2014/main" id="{591F8CAF-4385-45FB-789E-2571E1A26045}"/>
              </a:ext>
            </a:extLst>
          </p:cNvPr>
          <p:cNvPicPr>
            <a:picLocks noChangeAspect="1"/>
          </p:cNvPicPr>
          <p:nvPr/>
        </p:nvPicPr>
        <p:blipFill rotWithShape="1">
          <a:blip r:embed="rId3">
            <a:extLst>
              <a:ext uri="{28A0092B-C50C-407E-A947-70E740481C1C}">
                <a14:useLocalDpi xmlns:a14="http://schemas.microsoft.com/office/drawing/2010/main" val="0"/>
              </a:ext>
            </a:extLst>
          </a:blip>
          <a:srcRect l="10907" r="35657"/>
          <a:stretch/>
        </p:blipFill>
        <p:spPr>
          <a:xfrm>
            <a:off x="6701882" y="6774"/>
            <a:ext cx="5490118" cy="6858000"/>
          </a:xfrm>
          <a:prstGeom prst="rect">
            <a:avLst/>
          </a:prstGeom>
        </p:spPr>
      </p:pic>
      <p:sp>
        <p:nvSpPr>
          <p:cNvPr id="3" name="Rectangle 2">
            <a:extLst>
              <a:ext uri="{FF2B5EF4-FFF2-40B4-BE49-F238E27FC236}">
                <a16:creationId xmlns:a16="http://schemas.microsoft.com/office/drawing/2014/main" id="{CE3BC9CB-AD5E-4DD5-6500-DECC61D01794}"/>
              </a:ext>
            </a:extLst>
          </p:cNvPr>
          <p:cNvSpPr/>
          <p:nvPr/>
        </p:nvSpPr>
        <p:spPr>
          <a:xfrm>
            <a:off x="0" y="752096"/>
            <a:ext cx="761330" cy="731520"/>
          </a:xfrm>
          <a:prstGeom prst="rect">
            <a:avLst/>
          </a:prstGeom>
          <a:solidFill>
            <a:srgbClr val="944031"/>
          </a:solidFill>
          <a:ln>
            <a:noFill/>
          </a:ln>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endParaRPr lang="ur-PK"/>
          </a:p>
        </p:txBody>
      </p:sp>
      <p:sp>
        <p:nvSpPr>
          <p:cNvPr id="2" name="Title 1">
            <a:extLst>
              <a:ext uri="{FF2B5EF4-FFF2-40B4-BE49-F238E27FC236}">
                <a16:creationId xmlns:a16="http://schemas.microsoft.com/office/drawing/2014/main" id="{05EA6F23-4697-3863-FA21-D3B100110ABD}"/>
              </a:ext>
            </a:extLst>
          </p:cNvPr>
          <p:cNvSpPr>
            <a:spLocks noGrp="1"/>
          </p:cNvSpPr>
          <p:nvPr>
            <p:ph type="title"/>
          </p:nvPr>
        </p:nvSpPr>
        <p:spPr>
          <a:xfrm>
            <a:off x="0" y="752096"/>
            <a:ext cx="6903720" cy="731520"/>
          </a:xfrm>
          <a:prstGeom prst="parallelogram">
            <a:avLst/>
          </a:prstGeom>
          <a:solidFill>
            <a:schemeClr val="accent1"/>
          </a:solidFill>
          <a:effectLst>
            <a:outerShdw blurRad="25400" dist="12700" dir="2700000" algn="tl" rotWithShape="0">
              <a:prstClr val="black">
                <a:alpha val="40000"/>
              </a:prstClr>
            </a:outerShdw>
          </a:effectLst>
        </p:spPr>
        <p:txBody>
          <a:bodyPr tIns="0" bIns="0">
            <a:normAutofit/>
          </a:bodyPr>
          <a:lstStyle/>
          <a:p>
            <a:pPr>
              <a:lnSpc>
                <a:spcPct val="100000"/>
              </a:lnSpc>
            </a:pPr>
            <a:r>
              <a:rPr lang="en-US" sz="3200" dirty="0">
                <a:solidFill>
                  <a:schemeClr val="bg1"/>
                </a:solidFill>
                <a:latin typeface="Gill Sans Nova Book" panose="020B0502020204020203" pitchFamily="34" charset="-128"/>
                <a:ea typeface="Gill Sans Nova Book" panose="020B0502020204020203" pitchFamily="34" charset="-128"/>
                <a:cs typeface="Gill Sans Nova Book" panose="020B0502020204020203" pitchFamily="34" charset="-128"/>
              </a:rPr>
              <a:t>Context</a:t>
            </a:r>
            <a:endParaRPr lang="en-US" sz="4800" dirty="0">
              <a:solidFill>
                <a:schemeClr val="bg1"/>
              </a:solidFill>
              <a:latin typeface="Gill Sans Nova Book" panose="020B0502020204020203" pitchFamily="34" charset="-128"/>
              <a:ea typeface="Gill Sans Nova Book" panose="020B0502020204020203" pitchFamily="34" charset="-128"/>
              <a:cs typeface="Gill Sans Nova Book" panose="020B0502020204020203" pitchFamily="34" charset="-128"/>
            </a:endParaRPr>
          </a:p>
        </p:txBody>
      </p:sp>
      <p:sp>
        <p:nvSpPr>
          <p:cNvPr id="5" name="TextBox 4">
            <a:extLst>
              <a:ext uri="{FF2B5EF4-FFF2-40B4-BE49-F238E27FC236}">
                <a16:creationId xmlns:a16="http://schemas.microsoft.com/office/drawing/2014/main" id="{42A90D2C-684A-17BF-2766-C11318197475}"/>
              </a:ext>
            </a:extLst>
          </p:cNvPr>
          <p:cNvSpPr txBox="1"/>
          <p:nvPr/>
        </p:nvSpPr>
        <p:spPr>
          <a:xfrm>
            <a:off x="380665" y="1600200"/>
            <a:ext cx="5839160" cy="4785926"/>
          </a:xfrm>
          <a:prstGeom prst="rect">
            <a:avLst/>
          </a:prstGeom>
          <a:noFill/>
        </p:spPr>
        <p:txBody>
          <a:bodyPr wrap="square">
            <a:spAutoFit/>
          </a:bodyPr>
          <a:lstStyle/>
          <a:p>
            <a:pPr marL="342900" marR="0" lvl="0" indent="-342900" algn="just">
              <a:spcBef>
                <a:spcPts val="0"/>
              </a:spcBef>
              <a:spcAft>
                <a:spcPts val="600"/>
              </a:spcAft>
              <a:buFont typeface="Arial" panose="020B0604020202020204" pitchFamily="34" charset="0"/>
              <a:buChar char="•"/>
            </a:pPr>
            <a:r>
              <a:rPr lang="en-US" dirty="0">
                <a:effectLst/>
                <a:latin typeface="Gill Sans Nova Light" panose="020B0402020204020203" pitchFamily="34" charset="0"/>
                <a:ea typeface="Times New Roman" panose="02020603050405020304" pitchFamily="18" charset="0"/>
              </a:rPr>
              <a:t>Winterization is primarily related to cold weather, especially in Northern  and Northwestern regions, though hazards also include rain and snowfall, blizzards, avalanches, and fog. </a:t>
            </a:r>
          </a:p>
          <a:p>
            <a:pPr marL="342900" marR="0" lvl="0" indent="-342900" algn="just">
              <a:spcBef>
                <a:spcPts val="0"/>
              </a:spcBef>
              <a:spcAft>
                <a:spcPts val="600"/>
              </a:spcAft>
              <a:buFont typeface="Arial" panose="020B0604020202020204" pitchFamily="34" charset="0"/>
              <a:buChar char="•"/>
            </a:pPr>
            <a:r>
              <a:rPr lang="en-US" dirty="0">
                <a:effectLst/>
                <a:latin typeface="Gill Sans Nova Light" panose="020B0402020204020203" pitchFamily="34" charset="0"/>
                <a:ea typeface="Times New Roman" panose="02020603050405020304" pitchFamily="18" charset="0"/>
              </a:rPr>
              <a:t>Winter assistance is particularly needed in flood-affected districts and those districts most exposed to cold weather</a:t>
            </a:r>
          </a:p>
          <a:p>
            <a:pPr marL="342900" marR="0" lvl="0" indent="-342900" algn="just">
              <a:spcBef>
                <a:spcPts val="0"/>
              </a:spcBef>
              <a:spcAft>
                <a:spcPts val="600"/>
              </a:spcAft>
              <a:buFont typeface="Arial" panose="020B0604020202020204" pitchFamily="34" charset="0"/>
              <a:buChar char="•"/>
            </a:pPr>
            <a:r>
              <a:rPr lang="en-US" sz="1800" dirty="0">
                <a:effectLst/>
                <a:latin typeface="Gill Sans Nova Light" panose="020B0402020204020203" pitchFamily="34" charset="0"/>
                <a:ea typeface="Times New Roman" panose="02020603050405020304" pitchFamily="18" charset="0"/>
              </a:rPr>
              <a:t>Winterization  Strategy advocates for an immediate response to these needs and provides recommendations on minimum winterization standards. </a:t>
            </a:r>
          </a:p>
          <a:p>
            <a:pPr marL="342900" marR="0" lvl="0" indent="-342900" algn="just">
              <a:spcBef>
                <a:spcPts val="0"/>
              </a:spcBef>
              <a:spcAft>
                <a:spcPts val="600"/>
              </a:spcAft>
              <a:buFont typeface="Arial" panose="020B0604020202020204" pitchFamily="34" charset="0"/>
              <a:buChar char="•"/>
            </a:pPr>
            <a:r>
              <a:rPr lang="en-US" sz="1800" dirty="0">
                <a:effectLst/>
                <a:latin typeface="Gill Sans Nova Light" panose="020B0402020204020203" pitchFamily="34" charset="0"/>
                <a:ea typeface="Times New Roman" panose="02020603050405020304" pitchFamily="18" charset="0"/>
              </a:rPr>
              <a:t>High priority items* including blankets, quilts, shawls, mattress, and sleeping mats</a:t>
            </a:r>
          </a:p>
          <a:p>
            <a:pPr marL="342900" marR="0" lvl="0" indent="-342900" algn="just">
              <a:spcBef>
                <a:spcPts val="0"/>
              </a:spcBef>
              <a:spcAft>
                <a:spcPts val="600"/>
              </a:spcAft>
              <a:buFont typeface="Arial" panose="020B0604020202020204" pitchFamily="34" charset="0"/>
              <a:buChar char="•"/>
            </a:pPr>
            <a:r>
              <a:rPr lang="en-US" dirty="0">
                <a:latin typeface="Gill Sans Nova Light" panose="020B0402020204020203" pitchFamily="34" charset="0"/>
                <a:ea typeface="Times New Roman" panose="02020603050405020304" pitchFamily="18" charset="0"/>
              </a:rPr>
              <a:t>L</a:t>
            </a:r>
            <a:r>
              <a:rPr lang="en-US" sz="1800" dirty="0">
                <a:effectLst/>
                <a:latin typeface="Gill Sans Nova Light" panose="020B0402020204020203" pitchFamily="34" charset="0"/>
                <a:ea typeface="Times New Roman" panose="02020603050405020304" pitchFamily="18" charset="0"/>
              </a:rPr>
              <a:t>ower priority items* including fuel efficient stoves, warm clothes, and tarpaulins</a:t>
            </a:r>
          </a:p>
          <a:p>
            <a:pPr marR="0" lvl="0" algn="just">
              <a:spcBef>
                <a:spcPts val="0"/>
              </a:spcBef>
              <a:spcAft>
                <a:spcPts val="600"/>
              </a:spcAft>
            </a:pPr>
            <a:endParaRPr lang="en-US" dirty="0">
              <a:latin typeface="Gill Sans Nova Light" panose="020B0402020204020203" pitchFamily="34" charset="0"/>
              <a:ea typeface="Times New Roman" panose="02020603050405020304" pitchFamily="18" charset="0"/>
            </a:endParaRPr>
          </a:p>
          <a:p>
            <a:pPr marR="0" lvl="0" algn="just">
              <a:spcBef>
                <a:spcPts val="0"/>
              </a:spcBef>
              <a:spcAft>
                <a:spcPts val="600"/>
              </a:spcAft>
            </a:pPr>
            <a:endParaRPr lang="en-US" sz="1800" dirty="0">
              <a:effectLst/>
              <a:latin typeface="Gill Sans Nova Light" panose="020B0402020204020203" pitchFamily="34" charset="0"/>
              <a:ea typeface="Times New Roman" panose="02020603050405020304" pitchFamily="18" charset="0"/>
            </a:endParaRPr>
          </a:p>
          <a:p>
            <a:pPr marR="0" lvl="0" algn="just">
              <a:spcBef>
                <a:spcPts val="0"/>
              </a:spcBef>
              <a:spcAft>
                <a:spcPts val="600"/>
              </a:spcAft>
            </a:pPr>
            <a:r>
              <a:rPr lang="en-US" sz="1800" dirty="0">
                <a:effectLst/>
                <a:latin typeface="Gill Sans Nova Light" panose="020B0402020204020203" pitchFamily="34" charset="0"/>
                <a:ea typeface="Times New Roman" panose="02020603050405020304" pitchFamily="18" charset="0"/>
              </a:rPr>
              <a:t>*according to 2022 Winterization plan, approved by PDMA</a:t>
            </a:r>
          </a:p>
        </p:txBody>
      </p:sp>
      <p:pic>
        <p:nvPicPr>
          <p:cNvPr id="4" name="Picture 3" descr="Logo&#10;&#10;Description automatically generated with low confidence">
            <a:extLst>
              <a:ext uri="{FF2B5EF4-FFF2-40B4-BE49-F238E27FC236}">
                <a16:creationId xmlns:a16="http://schemas.microsoft.com/office/drawing/2014/main" id="{5CF4B530-FF86-1331-64EB-7CEF29A2CF54}"/>
              </a:ext>
            </a:extLst>
          </p:cNvPr>
          <p:cNvPicPr>
            <a:picLocks noChangeAspect="1"/>
          </p:cNvPicPr>
          <p:nvPr/>
        </p:nvPicPr>
        <p:blipFill>
          <a:blip r:embed="rId4">
            <a:biLevel thresh="25000"/>
            <a:extLst>
              <a:ext uri="{BEBA8EAE-BF5A-486C-A8C5-ECC9F3942E4B}">
                <a14:imgProps xmlns:a14="http://schemas.microsoft.com/office/drawing/2010/main">
                  <a14:imgLayer r:embed="rId5">
                    <a14:imgEffect>
                      <a14:colorTemperature colorTemp="11500"/>
                    </a14:imgEffect>
                    <a14:imgEffect>
                      <a14:saturation sat="0"/>
                    </a14:imgEffect>
                  </a14:imgLayer>
                </a14:imgProps>
              </a:ext>
              <a:ext uri="{28A0092B-C50C-407E-A947-70E740481C1C}">
                <a14:useLocalDpi xmlns:a14="http://schemas.microsoft.com/office/drawing/2010/main" val="0"/>
              </a:ext>
            </a:extLst>
          </a:blip>
          <a:stretch>
            <a:fillRect/>
          </a:stretch>
        </p:blipFill>
        <p:spPr>
          <a:xfrm>
            <a:off x="10779837" y="89156"/>
            <a:ext cx="1211959" cy="457200"/>
          </a:xfrm>
          <a:prstGeom prst="rect">
            <a:avLst/>
          </a:prstGeom>
        </p:spPr>
      </p:pic>
      <p:grpSp>
        <p:nvGrpSpPr>
          <p:cNvPr id="6" name="Group 5">
            <a:extLst>
              <a:ext uri="{FF2B5EF4-FFF2-40B4-BE49-F238E27FC236}">
                <a16:creationId xmlns:a16="http://schemas.microsoft.com/office/drawing/2014/main" id="{F9C786D6-9CE1-1959-F7A6-EA721DFB0A7D}"/>
              </a:ext>
            </a:extLst>
          </p:cNvPr>
          <p:cNvGrpSpPr/>
          <p:nvPr/>
        </p:nvGrpSpPr>
        <p:grpSpPr>
          <a:xfrm>
            <a:off x="321182" y="212777"/>
            <a:ext cx="1899504" cy="511456"/>
            <a:chOff x="251036" y="5980394"/>
            <a:chExt cx="2807728" cy="756001"/>
          </a:xfrm>
        </p:grpSpPr>
        <p:pic>
          <p:nvPicPr>
            <p:cNvPr id="7" name="Picture 6">
              <a:extLst>
                <a:ext uri="{FF2B5EF4-FFF2-40B4-BE49-F238E27FC236}">
                  <a16:creationId xmlns:a16="http://schemas.microsoft.com/office/drawing/2014/main" id="{A72A668C-703F-50B9-ED51-328AB8E96B0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1036" y="5980395"/>
              <a:ext cx="2807728" cy="756000"/>
            </a:xfrm>
            <a:prstGeom prst="rect">
              <a:avLst/>
            </a:prstGeom>
            <a:solidFill>
              <a:schemeClr val="bg1"/>
            </a:solidFill>
          </p:spPr>
        </p:pic>
        <p:sp>
          <p:nvSpPr>
            <p:cNvPr id="9" name="Rectangle 8">
              <a:extLst>
                <a:ext uri="{FF2B5EF4-FFF2-40B4-BE49-F238E27FC236}">
                  <a16:creationId xmlns:a16="http://schemas.microsoft.com/office/drawing/2014/main" id="{D2E9F977-44C4-71D0-1805-732E1F2D4DD9}"/>
                </a:ext>
              </a:extLst>
            </p:cNvPr>
            <p:cNvSpPr/>
            <p:nvPr/>
          </p:nvSpPr>
          <p:spPr>
            <a:xfrm>
              <a:off x="970582" y="5980394"/>
              <a:ext cx="1969049" cy="30439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en-US" sz="1200" spc="50" dirty="0">
                  <a:solidFill>
                    <a:srgbClr val="6B1F29"/>
                  </a:solidFill>
                </a:rPr>
                <a:t>PAKISTAN</a:t>
              </a:r>
              <a:endParaRPr lang="en-AE" sz="1200" spc="50" dirty="0">
                <a:solidFill>
                  <a:srgbClr val="6B1F29"/>
                </a:solidFill>
              </a:endParaRPr>
            </a:p>
          </p:txBody>
        </p:sp>
      </p:grpSp>
    </p:spTree>
    <p:extLst>
      <p:ext uri="{BB962C8B-B14F-4D97-AF65-F5344CB8AC3E}">
        <p14:creationId xmlns:p14="http://schemas.microsoft.com/office/powerpoint/2010/main" val="41954760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7EF8E66-80B1-1B3F-FB3B-C6298AA7FB37}"/>
              </a:ext>
            </a:extLst>
          </p:cNvPr>
          <p:cNvSpPr/>
          <p:nvPr/>
        </p:nvSpPr>
        <p:spPr>
          <a:xfrm>
            <a:off x="0" y="746004"/>
            <a:ext cx="761330" cy="731520"/>
          </a:xfrm>
          <a:prstGeom prst="rect">
            <a:avLst/>
          </a:prstGeom>
          <a:solidFill>
            <a:srgbClr val="944031"/>
          </a:solidFill>
          <a:ln>
            <a:noFill/>
          </a:ln>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endParaRPr lang="ur-PK"/>
          </a:p>
        </p:txBody>
      </p:sp>
      <p:sp>
        <p:nvSpPr>
          <p:cNvPr id="4" name="Title 1">
            <a:extLst>
              <a:ext uri="{FF2B5EF4-FFF2-40B4-BE49-F238E27FC236}">
                <a16:creationId xmlns:a16="http://schemas.microsoft.com/office/drawing/2014/main" id="{90062E9E-AF2D-593A-EAD4-BCD55F593D3A}"/>
              </a:ext>
            </a:extLst>
          </p:cNvPr>
          <p:cNvSpPr>
            <a:spLocks noGrp="1"/>
          </p:cNvSpPr>
          <p:nvPr>
            <p:ph type="title"/>
          </p:nvPr>
        </p:nvSpPr>
        <p:spPr>
          <a:xfrm>
            <a:off x="-1" y="746004"/>
            <a:ext cx="7206343" cy="731520"/>
          </a:xfrm>
          <a:prstGeom prst="parallelogram">
            <a:avLst/>
          </a:prstGeom>
          <a:solidFill>
            <a:schemeClr val="accent1"/>
          </a:solidFill>
          <a:effectLst>
            <a:outerShdw blurRad="25400" dist="12700" dir="2700000" algn="tl" rotWithShape="0">
              <a:prstClr val="black">
                <a:alpha val="40000"/>
              </a:prstClr>
            </a:outerShdw>
          </a:effectLst>
        </p:spPr>
        <p:txBody>
          <a:bodyPr tIns="0" rIns="0" bIns="0">
            <a:normAutofit/>
          </a:bodyPr>
          <a:lstStyle/>
          <a:p>
            <a:pPr>
              <a:lnSpc>
                <a:spcPct val="100000"/>
              </a:lnSpc>
            </a:pPr>
            <a:r>
              <a:rPr lang="en-US" sz="3200" dirty="0">
                <a:solidFill>
                  <a:schemeClr val="bg1"/>
                </a:solidFill>
                <a:latin typeface="Gill Sans Nova Book" panose="020B0502020204020203" pitchFamily="34" charset="-128"/>
                <a:ea typeface="Gill Sans Nova Book" panose="020B0502020204020203" pitchFamily="34" charset="-128"/>
                <a:cs typeface="Gill Sans Nova Book" panose="020B0502020204020203" pitchFamily="34" charset="-128"/>
              </a:rPr>
              <a:t>Target Districts and Criteria </a:t>
            </a:r>
          </a:p>
        </p:txBody>
      </p:sp>
      <p:graphicFrame>
        <p:nvGraphicFramePr>
          <p:cNvPr id="3" name="Table 2">
            <a:extLst>
              <a:ext uri="{FF2B5EF4-FFF2-40B4-BE49-F238E27FC236}">
                <a16:creationId xmlns:a16="http://schemas.microsoft.com/office/drawing/2014/main" id="{5CF1B775-6D20-6F41-9441-89E1C808B7D1}"/>
              </a:ext>
            </a:extLst>
          </p:cNvPr>
          <p:cNvGraphicFramePr>
            <a:graphicFrameLocks noGrp="1"/>
          </p:cNvGraphicFramePr>
          <p:nvPr>
            <p:extLst>
              <p:ext uri="{D42A27DB-BD31-4B8C-83A1-F6EECF244321}">
                <p14:modId xmlns:p14="http://schemas.microsoft.com/office/powerpoint/2010/main" val="2125170235"/>
              </p:ext>
            </p:extLst>
          </p:nvPr>
        </p:nvGraphicFramePr>
        <p:xfrm>
          <a:off x="175037" y="1731959"/>
          <a:ext cx="11770220" cy="4498975"/>
        </p:xfrm>
        <a:graphic>
          <a:graphicData uri="http://schemas.openxmlformats.org/drawingml/2006/table">
            <a:tbl>
              <a:tblPr/>
              <a:tblGrid>
                <a:gridCol w="1749762">
                  <a:extLst>
                    <a:ext uri="{9D8B030D-6E8A-4147-A177-3AD203B41FA5}">
                      <a16:colId xmlns:a16="http://schemas.microsoft.com/office/drawing/2014/main" val="1398224423"/>
                    </a:ext>
                  </a:extLst>
                </a:gridCol>
                <a:gridCol w="6420915">
                  <a:extLst>
                    <a:ext uri="{9D8B030D-6E8A-4147-A177-3AD203B41FA5}">
                      <a16:colId xmlns:a16="http://schemas.microsoft.com/office/drawing/2014/main" val="3393598530"/>
                    </a:ext>
                  </a:extLst>
                </a:gridCol>
                <a:gridCol w="3599543">
                  <a:extLst>
                    <a:ext uri="{9D8B030D-6E8A-4147-A177-3AD203B41FA5}">
                      <a16:colId xmlns:a16="http://schemas.microsoft.com/office/drawing/2014/main" val="4266225541"/>
                    </a:ext>
                  </a:extLst>
                </a:gridCol>
              </a:tblGrid>
              <a:tr h="326703">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fontAlgn="base">
                        <a:lnSpc>
                          <a:spcPct val="107000"/>
                        </a:lnSpc>
                        <a:spcBef>
                          <a:spcPts val="0"/>
                        </a:spcBef>
                        <a:spcAft>
                          <a:spcPts val="0"/>
                        </a:spcAft>
                      </a:pPr>
                      <a:r>
                        <a:rPr lang="en-US" sz="1400" kern="1200">
                          <a:solidFill>
                            <a:srgbClr val="FFFFFF"/>
                          </a:solidFill>
                          <a:effectLst/>
                          <a:latin typeface="Gill Sans Nova SemiBold"/>
                          <a:ea typeface="Times New Roman" panose="02020603050405020304" pitchFamily="18" charset="0"/>
                          <a:cs typeface="Arial" panose="020B0604020202020204" pitchFamily="34" charset="0"/>
                        </a:rPr>
                        <a:t>Province </a:t>
                      </a:r>
                      <a:r>
                        <a:rPr lang="en-US" sz="1400" kern="1200">
                          <a:solidFill>
                            <a:srgbClr val="000000"/>
                          </a:solidFill>
                          <a:effectLst/>
                          <a:latin typeface="Gill Sans Nova SemiBold"/>
                          <a:ea typeface="Times New Roman" panose="02020603050405020304" pitchFamily="18" charset="0"/>
                          <a:cs typeface="Arial" panose="020B0604020202020204" pitchFamily="34" charset="0"/>
                        </a:rPr>
                        <a:t>​</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81055" marR="81055" marT="40527" marB="40527">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33A0"/>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fontAlgn="base">
                        <a:lnSpc>
                          <a:spcPct val="107000"/>
                        </a:lnSpc>
                        <a:spcBef>
                          <a:spcPts val="0"/>
                        </a:spcBef>
                        <a:spcAft>
                          <a:spcPts val="0"/>
                        </a:spcAft>
                      </a:pPr>
                      <a:r>
                        <a:rPr lang="en-US" sz="1400" kern="1200" dirty="0">
                          <a:solidFill>
                            <a:srgbClr val="FFFFFF"/>
                          </a:solidFill>
                          <a:effectLst/>
                          <a:latin typeface="Gill Sans Nova SemiBold"/>
                          <a:ea typeface="Times New Roman" panose="02020603050405020304" pitchFamily="18" charset="0"/>
                          <a:cs typeface="Arial" panose="020B0604020202020204" pitchFamily="34" charset="0"/>
                        </a:rPr>
                        <a:t>Prioritized Districts ​(by SNFI Sector)</a:t>
                      </a:r>
                      <a:endParaRPr lang="en-US" sz="1400" kern="1200" dirty="0">
                        <a:solidFill>
                          <a:srgbClr val="FFFFFF"/>
                        </a:solidFill>
                        <a:effectLst/>
                        <a:latin typeface="Aptos" panose="020B0004020202020204" pitchFamily="34" charset="0"/>
                        <a:ea typeface="Aptos" panose="020B0004020202020204" pitchFamily="34" charset="0"/>
                        <a:cs typeface="Arial" panose="020B0604020202020204" pitchFamily="34" charset="0"/>
                      </a:endParaRPr>
                    </a:p>
                  </a:txBody>
                  <a:tcPr marL="81055" marR="81055" marT="40527" marB="40527">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33A0"/>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fontAlgn="base">
                        <a:lnSpc>
                          <a:spcPct val="107000"/>
                        </a:lnSpc>
                        <a:spcBef>
                          <a:spcPts val="0"/>
                        </a:spcBef>
                        <a:spcAft>
                          <a:spcPts val="0"/>
                        </a:spcAft>
                      </a:pPr>
                      <a:r>
                        <a:rPr lang="en-US" sz="1400" kern="1200" dirty="0">
                          <a:solidFill>
                            <a:srgbClr val="FFFFFF"/>
                          </a:solidFill>
                          <a:effectLst/>
                          <a:latin typeface="Gill Sans Nova SemiBold"/>
                          <a:ea typeface="Times New Roman" panose="02020603050405020304" pitchFamily="18" charset="0"/>
                          <a:cs typeface="Arial" panose="020B0604020202020204" pitchFamily="34" charset="0"/>
                        </a:rPr>
                        <a:t>Criteria </a:t>
                      </a:r>
                      <a:r>
                        <a:rPr lang="en-US" sz="1400" kern="1200" dirty="0">
                          <a:solidFill>
                            <a:srgbClr val="000000"/>
                          </a:solidFill>
                          <a:effectLst/>
                          <a:latin typeface="Gill Sans Nova SemiBold"/>
                          <a:ea typeface="Times New Roman" panose="02020603050405020304" pitchFamily="18" charset="0"/>
                          <a:cs typeface="Arial" panose="020B0604020202020204" pitchFamily="34" charset="0"/>
                        </a:rPr>
                        <a:t>​</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81055" marR="81055" marT="40527" marB="40527">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33A0"/>
                    </a:solidFill>
                  </a:tcPr>
                </a:tc>
                <a:extLst>
                  <a:ext uri="{0D108BD9-81ED-4DB2-BD59-A6C34878D82A}">
                    <a16:rowId xmlns:a16="http://schemas.microsoft.com/office/drawing/2014/main" val="3369113457"/>
                  </a:ext>
                </a:extLst>
              </a:tr>
              <a:tr h="553908">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fontAlgn="base">
                        <a:lnSpc>
                          <a:spcPct val="107000"/>
                        </a:lnSpc>
                        <a:spcBef>
                          <a:spcPts val="0"/>
                        </a:spcBef>
                        <a:spcAft>
                          <a:spcPts val="0"/>
                        </a:spcAft>
                      </a:pPr>
                      <a:r>
                        <a:rPr lang="en-US" sz="1400" b="1" kern="1200" dirty="0">
                          <a:solidFill>
                            <a:srgbClr val="0033A0"/>
                          </a:solidFill>
                          <a:effectLst/>
                          <a:latin typeface="Gill Sans Nova SemiBold"/>
                          <a:ea typeface="Times New Roman" panose="02020603050405020304" pitchFamily="18" charset="0"/>
                          <a:cs typeface="Arial" panose="020B0604020202020204" pitchFamily="34" charset="0"/>
                        </a:rPr>
                        <a:t>Sindh</a:t>
                      </a:r>
                      <a:r>
                        <a:rPr lang="en-US" sz="1400" kern="1200" dirty="0">
                          <a:solidFill>
                            <a:srgbClr val="000000"/>
                          </a:solidFill>
                          <a:effectLst/>
                          <a:latin typeface="Gill Sans Nova SemiBold"/>
                          <a:ea typeface="Times New Roman" panose="02020603050405020304" pitchFamily="18" charset="0"/>
                          <a:cs typeface="Arial" panose="020B0604020202020204" pitchFamily="34" charset="0"/>
                        </a:rPr>
                        <a:t>​</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81055" marR="81055" marT="40527" marB="40527"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9E9F8"/>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nSpc>
                          <a:spcPct val="107000"/>
                        </a:lnSpc>
                        <a:spcBef>
                          <a:spcPts val="0"/>
                        </a:spcBef>
                        <a:spcAft>
                          <a:spcPts val="0"/>
                        </a:spcAft>
                      </a:pPr>
                      <a:r>
                        <a:rPr lang="en-US" sz="1600" kern="1200" dirty="0" err="1">
                          <a:solidFill>
                            <a:srgbClr val="0033A0"/>
                          </a:solidFill>
                          <a:effectLst/>
                          <a:latin typeface="Gill Sans Nova Light" panose="020B0302020104020203" pitchFamily="34" charset="0"/>
                          <a:ea typeface="+mn-ea"/>
                          <a:cs typeface="Arial" panose="020B0604020202020204" pitchFamily="34" charset="0"/>
                        </a:rPr>
                        <a:t>Sanghar</a:t>
                      </a:r>
                      <a:r>
                        <a:rPr lang="en-US" sz="1600" kern="1200" dirty="0">
                          <a:solidFill>
                            <a:srgbClr val="0033A0"/>
                          </a:solidFill>
                          <a:effectLst/>
                          <a:latin typeface="Gill Sans Nova Light" panose="020B0302020104020203" pitchFamily="34" charset="0"/>
                          <a:ea typeface="+mn-ea"/>
                          <a:cs typeface="Arial" panose="020B0604020202020204" pitchFamily="34" charset="0"/>
                        </a:rPr>
                        <a:t>, </a:t>
                      </a:r>
                      <a:r>
                        <a:rPr lang="en-US" sz="1600" kern="1200" dirty="0" err="1">
                          <a:solidFill>
                            <a:srgbClr val="0033A0"/>
                          </a:solidFill>
                          <a:effectLst/>
                          <a:latin typeface="Gill Sans Nova Light" panose="020B0302020104020203" pitchFamily="34" charset="0"/>
                          <a:ea typeface="+mn-ea"/>
                          <a:cs typeface="Arial" panose="020B0604020202020204" pitchFamily="34" charset="0"/>
                        </a:rPr>
                        <a:t>Umerkhot</a:t>
                      </a:r>
                      <a:r>
                        <a:rPr lang="en-US" sz="1600" kern="1200" dirty="0">
                          <a:solidFill>
                            <a:srgbClr val="0033A0"/>
                          </a:solidFill>
                          <a:effectLst/>
                          <a:latin typeface="Gill Sans Nova Light" panose="020B0302020104020203" pitchFamily="34" charset="0"/>
                          <a:ea typeface="+mn-ea"/>
                          <a:cs typeface="Arial" panose="020B0604020202020204" pitchFamily="34" charset="0"/>
                        </a:rPr>
                        <a:t>, </a:t>
                      </a:r>
                      <a:r>
                        <a:rPr lang="en-US" sz="1600" kern="1200" dirty="0" err="1">
                          <a:solidFill>
                            <a:srgbClr val="0033A0"/>
                          </a:solidFill>
                          <a:effectLst/>
                          <a:latin typeface="Gill Sans Nova Light" panose="020B0302020104020203" pitchFamily="34" charset="0"/>
                          <a:ea typeface="+mn-ea"/>
                          <a:cs typeface="Arial" panose="020B0604020202020204" pitchFamily="34" charset="0"/>
                        </a:rPr>
                        <a:t>Mirpurkhas</a:t>
                      </a:r>
                      <a:r>
                        <a:rPr lang="en-US" sz="1600" kern="1200" dirty="0">
                          <a:solidFill>
                            <a:srgbClr val="0033A0"/>
                          </a:solidFill>
                          <a:effectLst/>
                          <a:latin typeface="Gill Sans Nova Light" panose="020B0302020104020203" pitchFamily="34" charset="0"/>
                          <a:ea typeface="+mn-ea"/>
                          <a:cs typeface="Arial" panose="020B0604020202020204" pitchFamily="34" charset="0"/>
                        </a:rPr>
                        <a:t>, </a:t>
                      </a:r>
                      <a:r>
                        <a:rPr lang="en-US" sz="1600" kern="1200" dirty="0" err="1">
                          <a:solidFill>
                            <a:srgbClr val="0033A0"/>
                          </a:solidFill>
                          <a:effectLst/>
                          <a:latin typeface="Gill Sans Nova Light" panose="020B0302020104020203" pitchFamily="34" charset="0"/>
                          <a:ea typeface="+mn-ea"/>
                          <a:cs typeface="Arial" panose="020B0604020202020204" pitchFamily="34" charset="0"/>
                        </a:rPr>
                        <a:t>Dadu</a:t>
                      </a:r>
                      <a:r>
                        <a:rPr lang="en-US" sz="1600" kern="1200" dirty="0">
                          <a:solidFill>
                            <a:srgbClr val="0033A0"/>
                          </a:solidFill>
                          <a:effectLst/>
                          <a:latin typeface="Gill Sans Nova Light" panose="020B0302020104020203" pitchFamily="34" charset="0"/>
                          <a:ea typeface="+mn-ea"/>
                          <a:cs typeface="Arial" panose="020B0604020202020204" pitchFamily="34" charset="0"/>
                        </a:rPr>
                        <a:t>, Badin, </a:t>
                      </a:r>
                      <a:r>
                        <a:rPr lang="en-US" sz="1600" kern="1200" dirty="0" err="1">
                          <a:solidFill>
                            <a:srgbClr val="0033A0"/>
                          </a:solidFill>
                          <a:effectLst/>
                          <a:latin typeface="Gill Sans Nova Light" panose="020B0302020104020203" pitchFamily="34" charset="0"/>
                          <a:ea typeface="+mn-ea"/>
                          <a:cs typeface="Arial" panose="020B0604020202020204" pitchFamily="34" charset="0"/>
                        </a:rPr>
                        <a:t>Qamber</a:t>
                      </a:r>
                      <a:r>
                        <a:rPr lang="en-US" sz="1600" kern="1200" dirty="0">
                          <a:solidFill>
                            <a:srgbClr val="0033A0"/>
                          </a:solidFill>
                          <a:effectLst/>
                          <a:latin typeface="Gill Sans Nova Light" panose="020B0302020104020203" pitchFamily="34" charset="0"/>
                          <a:ea typeface="+mn-ea"/>
                          <a:cs typeface="Arial" panose="020B0604020202020204" pitchFamily="34" charset="0"/>
                        </a:rPr>
                        <a:t> </a:t>
                      </a:r>
                      <a:r>
                        <a:rPr lang="en-US" sz="1600" kern="1200" dirty="0" err="1">
                          <a:solidFill>
                            <a:srgbClr val="0033A0"/>
                          </a:solidFill>
                          <a:effectLst/>
                          <a:latin typeface="Gill Sans Nova Light" panose="020B0302020104020203" pitchFamily="34" charset="0"/>
                          <a:ea typeface="+mn-ea"/>
                          <a:cs typeface="Arial" panose="020B0604020202020204" pitchFamily="34" charset="0"/>
                        </a:rPr>
                        <a:t>Shahdadkot</a:t>
                      </a:r>
                      <a:r>
                        <a:rPr lang="en-US" sz="1600" kern="1200" dirty="0">
                          <a:solidFill>
                            <a:srgbClr val="0033A0"/>
                          </a:solidFill>
                          <a:effectLst/>
                          <a:latin typeface="Gill Sans Nova Light" panose="020B0302020104020203" pitchFamily="34" charset="0"/>
                          <a:ea typeface="+mn-ea"/>
                          <a:cs typeface="Arial" panose="020B0604020202020204" pitchFamily="34" charset="0"/>
                        </a:rPr>
                        <a:t>, Khairpur, </a:t>
                      </a:r>
                      <a:r>
                        <a:rPr lang="en-US" sz="1600" kern="1200" dirty="0" err="1">
                          <a:solidFill>
                            <a:srgbClr val="0033A0"/>
                          </a:solidFill>
                          <a:effectLst/>
                          <a:latin typeface="Gill Sans Nova Light" panose="020B0302020104020203" pitchFamily="34" charset="0"/>
                          <a:ea typeface="+mn-ea"/>
                          <a:cs typeface="Arial" panose="020B0604020202020204" pitchFamily="34" charset="0"/>
                        </a:rPr>
                        <a:t>Matiari</a:t>
                      </a:r>
                      <a:r>
                        <a:rPr lang="en-US" sz="1600" kern="1200" dirty="0">
                          <a:solidFill>
                            <a:srgbClr val="0033A0"/>
                          </a:solidFill>
                          <a:effectLst/>
                          <a:latin typeface="Gill Sans Nova Light" panose="020B0302020104020203" pitchFamily="34" charset="0"/>
                          <a:ea typeface="+mn-ea"/>
                          <a:cs typeface="Arial" panose="020B0604020202020204" pitchFamily="34" charset="0"/>
                        </a:rPr>
                        <a:t>, and Jacobabad</a:t>
                      </a:r>
                      <a:endParaRPr lang="en-US" sz="1600" kern="1200" dirty="0">
                        <a:solidFill>
                          <a:srgbClr val="0033A0"/>
                        </a:solidFill>
                        <a:effectLst/>
                        <a:latin typeface="Gill Sans Nova Light" panose="020B0302020104020203" pitchFamily="34" charset="0"/>
                        <a:ea typeface="Aptos" panose="020B0004020202020204" pitchFamily="34" charset="0"/>
                        <a:cs typeface="Arial" panose="020B0604020202020204" pitchFamily="34" charset="0"/>
                      </a:endParaRPr>
                    </a:p>
                  </a:txBody>
                  <a:tcPr marL="81055" marR="81055" marT="40527" marB="40527">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9E9F8"/>
                    </a:solidFill>
                  </a:tcPr>
                </a:tc>
                <a:tc rowSpan="6">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342900" marR="0" lvl="0" indent="-342900" fontAlgn="base">
                        <a:lnSpc>
                          <a:spcPct val="107000"/>
                        </a:lnSpc>
                        <a:spcBef>
                          <a:spcPts val="0"/>
                        </a:spcBef>
                        <a:spcAft>
                          <a:spcPts val="0"/>
                        </a:spcAft>
                        <a:buFont typeface="Arial" panose="020B0604020202020204" pitchFamily="34" charset="0"/>
                        <a:buChar char="•"/>
                        <a:tabLst>
                          <a:tab pos="457200" algn="l"/>
                        </a:tabLst>
                      </a:pPr>
                      <a:r>
                        <a:rPr lang="en-US" sz="1600" kern="1200" dirty="0">
                          <a:solidFill>
                            <a:srgbClr val="0033A0"/>
                          </a:solidFill>
                          <a:effectLst/>
                          <a:latin typeface="Gill Sans Nova Light" panose="020B0302020104020203" pitchFamily="34" charset="0"/>
                          <a:ea typeface="Times New Roman" panose="02020603050405020304" pitchFamily="18" charset="0"/>
                          <a:cs typeface="Arial" panose="020B0604020202020204" pitchFamily="34" charset="0"/>
                        </a:rPr>
                        <a:t>Districts affected by 2022/23/24 floods and prone to cold weather and/or not yet receiving assistance.</a:t>
                      </a:r>
                      <a:endParaRPr lang="en-US" sz="105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fontAlgn="base">
                        <a:lnSpc>
                          <a:spcPct val="107000"/>
                        </a:lnSpc>
                        <a:spcBef>
                          <a:spcPts val="0"/>
                        </a:spcBef>
                        <a:spcAft>
                          <a:spcPts val="0"/>
                        </a:spcAft>
                        <a:buFont typeface="Arial" panose="020B0604020202020204" pitchFamily="34" charset="0"/>
                        <a:buChar char="•"/>
                        <a:tabLst>
                          <a:tab pos="457200" algn="l"/>
                        </a:tabLst>
                      </a:pPr>
                      <a:r>
                        <a:rPr lang="en-US" sz="1600" kern="1200" dirty="0">
                          <a:solidFill>
                            <a:srgbClr val="0033A0"/>
                          </a:solidFill>
                          <a:effectLst/>
                          <a:latin typeface="Gill Sans Nova Light" panose="020B0302020104020203" pitchFamily="34" charset="0"/>
                          <a:ea typeface="Times New Roman" panose="02020603050405020304" pitchFamily="18" charset="0"/>
                          <a:cs typeface="Arial" panose="020B0604020202020204" pitchFamily="34" charset="0"/>
                        </a:rPr>
                        <a:t>Areas that will most likely have extreme weather condition (snow bound areas i.e., North and Northwestern parts of country) </a:t>
                      </a:r>
                      <a:r>
                        <a:rPr lang="en-US" sz="16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US" sz="105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fontAlgn="base">
                        <a:lnSpc>
                          <a:spcPct val="107000"/>
                        </a:lnSpc>
                        <a:spcBef>
                          <a:spcPts val="0"/>
                        </a:spcBef>
                        <a:spcAft>
                          <a:spcPts val="0"/>
                        </a:spcAft>
                        <a:buFont typeface="Arial" panose="020B0604020202020204" pitchFamily="34" charset="0"/>
                        <a:buChar char="•"/>
                        <a:tabLst>
                          <a:tab pos="457200" algn="l"/>
                        </a:tabLst>
                      </a:pPr>
                      <a:r>
                        <a:rPr lang="en-US" sz="1600" kern="1200" dirty="0">
                          <a:solidFill>
                            <a:srgbClr val="0033A0"/>
                          </a:solidFill>
                          <a:effectLst/>
                          <a:latin typeface="Gill Sans Nova Light" panose="020B0302020104020203" pitchFamily="34" charset="0"/>
                          <a:ea typeface="Times New Roman" panose="02020603050405020304" pitchFamily="18" charset="0"/>
                          <a:cs typeface="Arial" panose="020B0604020202020204" pitchFamily="34" charset="0"/>
                        </a:rPr>
                        <a:t>Districts that are inaccessible in winters hard to reach area due to snow or bad roads.</a:t>
                      </a:r>
                      <a:r>
                        <a:rPr lang="en-US" sz="16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US" sz="105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fontAlgn="base">
                        <a:lnSpc>
                          <a:spcPct val="107000"/>
                        </a:lnSpc>
                        <a:spcBef>
                          <a:spcPts val="0"/>
                        </a:spcBef>
                        <a:spcAft>
                          <a:spcPts val="0"/>
                        </a:spcAft>
                        <a:buFont typeface="Arial" panose="020B0604020202020204" pitchFamily="34" charset="0"/>
                        <a:buChar char="•"/>
                        <a:tabLst>
                          <a:tab pos="457200" algn="l"/>
                        </a:tabLst>
                      </a:pPr>
                      <a:r>
                        <a:rPr lang="en-US" sz="1600" kern="1200" dirty="0">
                          <a:solidFill>
                            <a:srgbClr val="0033A0"/>
                          </a:solidFill>
                          <a:effectLst/>
                          <a:latin typeface="Gill Sans Nova Light" panose="020B0302020104020203" pitchFamily="34" charset="0"/>
                          <a:ea typeface="Times New Roman" panose="02020603050405020304" pitchFamily="18" charset="0"/>
                          <a:cs typeface="Arial" panose="020B0604020202020204" pitchFamily="34" charset="0"/>
                        </a:rPr>
                        <a:t>Poverty.</a:t>
                      </a:r>
                      <a:r>
                        <a:rPr lang="en-US" sz="16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US" sz="1050" kern="100" dirty="0">
                        <a:effectLst/>
                        <a:latin typeface="Aptos" panose="020B0004020202020204" pitchFamily="34" charset="0"/>
                        <a:ea typeface="Aptos" panose="020B0004020202020204" pitchFamily="34" charset="0"/>
                        <a:cs typeface="Times New Roman" panose="02020603050405020304" pitchFamily="18" charset="0"/>
                      </a:endParaRPr>
                    </a:p>
                  </a:txBody>
                  <a:tcPr marL="81055" marR="81055" marT="40527" marB="40527">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9E9F8"/>
                    </a:solidFill>
                  </a:tcPr>
                </a:tc>
                <a:extLst>
                  <a:ext uri="{0D108BD9-81ED-4DB2-BD59-A6C34878D82A}">
                    <a16:rowId xmlns:a16="http://schemas.microsoft.com/office/drawing/2014/main" val="3770076566"/>
                  </a:ext>
                </a:extLst>
              </a:tr>
              <a:tr h="1295262">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fontAlgn="base">
                        <a:lnSpc>
                          <a:spcPct val="107000"/>
                        </a:lnSpc>
                        <a:spcBef>
                          <a:spcPts val="0"/>
                        </a:spcBef>
                        <a:spcAft>
                          <a:spcPts val="0"/>
                        </a:spcAft>
                      </a:pPr>
                      <a:r>
                        <a:rPr lang="en-US" sz="1400" b="1" kern="1200">
                          <a:solidFill>
                            <a:srgbClr val="0033A0"/>
                          </a:solidFill>
                          <a:effectLst/>
                          <a:latin typeface="Gill Sans Nova SemiBold"/>
                          <a:ea typeface="Times New Roman" panose="02020603050405020304" pitchFamily="18" charset="0"/>
                          <a:cs typeface="Arial" panose="020B0604020202020204" pitchFamily="34" charset="0"/>
                        </a:rPr>
                        <a:t>KPK</a:t>
                      </a:r>
                      <a:r>
                        <a:rPr lang="en-US" sz="1400" kern="1200">
                          <a:solidFill>
                            <a:srgbClr val="000000"/>
                          </a:solidFill>
                          <a:effectLst/>
                          <a:latin typeface="Gill Sans Nova SemiBold"/>
                          <a:ea typeface="Times New Roman" panose="02020603050405020304" pitchFamily="18" charset="0"/>
                          <a:cs typeface="Arial" panose="020B0604020202020204" pitchFamily="34" charset="0"/>
                        </a:rPr>
                        <a:t>​</a:t>
                      </a:r>
                      <a:endParaRPr lang="en-US" sz="1000" kern="100">
                        <a:effectLst/>
                        <a:latin typeface="Aptos" panose="020B0004020202020204" pitchFamily="34" charset="0"/>
                        <a:ea typeface="Aptos" panose="020B0004020202020204" pitchFamily="34" charset="0"/>
                        <a:cs typeface="Times New Roman" panose="02020603050405020304" pitchFamily="18" charset="0"/>
                      </a:endParaRPr>
                    </a:p>
                  </a:txBody>
                  <a:tcPr marL="81055" marR="81055" marT="40527" marB="40527"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9E9F8"/>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US" sz="1600" b="1" u="sng" kern="1200" dirty="0">
                          <a:solidFill>
                            <a:srgbClr val="0033A0"/>
                          </a:solidFill>
                          <a:effectLst/>
                          <a:latin typeface="Gill Sans Nova Light" panose="020B0302020104020203" pitchFamily="34" charset="0"/>
                          <a:ea typeface="+mn-ea"/>
                          <a:cs typeface="Arial" panose="020B0604020202020204" pitchFamily="34" charset="0"/>
                        </a:rPr>
                        <a:t>KP - </a:t>
                      </a:r>
                      <a:r>
                        <a:rPr lang="en-US" sz="1600" kern="1200" dirty="0">
                          <a:solidFill>
                            <a:srgbClr val="0033A0"/>
                          </a:solidFill>
                          <a:effectLst/>
                          <a:latin typeface="Gill Sans Nova Light" panose="020B0302020104020203" pitchFamily="34" charset="0"/>
                          <a:ea typeface="+mn-ea"/>
                          <a:cs typeface="Arial" panose="020B0604020202020204" pitchFamily="34" charset="0"/>
                        </a:rPr>
                        <a:t>Chitral Upper, Chitral Lower, Kohistan Upper, Upper </a:t>
                      </a:r>
                      <a:r>
                        <a:rPr lang="en-US" sz="1600" kern="1200" dirty="0" err="1">
                          <a:solidFill>
                            <a:srgbClr val="0033A0"/>
                          </a:solidFill>
                          <a:effectLst/>
                          <a:latin typeface="Gill Sans Nova Light" panose="020B0302020104020203" pitchFamily="34" charset="0"/>
                          <a:ea typeface="+mn-ea"/>
                          <a:cs typeface="Arial" panose="020B0604020202020204" pitchFamily="34" charset="0"/>
                        </a:rPr>
                        <a:t>Mansehra</a:t>
                      </a:r>
                      <a:r>
                        <a:rPr lang="en-US" sz="1600" kern="1200" dirty="0">
                          <a:solidFill>
                            <a:srgbClr val="0033A0"/>
                          </a:solidFill>
                          <a:effectLst/>
                          <a:latin typeface="Gill Sans Nova Light" panose="020B0302020104020203" pitchFamily="34" charset="0"/>
                          <a:ea typeface="+mn-ea"/>
                          <a:cs typeface="Arial" panose="020B0604020202020204" pitchFamily="34" charset="0"/>
                        </a:rPr>
                        <a:t>, Upper Swat, Shangla, Dir Upper, Kohistan Lower </a:t>
                      </a:r>
                    </a:p>
                    <a:p>
                      <a:endParaRPr lang="en-US" sz="1600" kern="1200" dirty="0">
                        <a:solidFill>
                          <a:srgbClr val="0033A0"/>
                        </a:solidFill>
                        <a:effectLst/>
                        <a:latin typeface="Gill Sans Nova Light" panose="020B0302020104020203" pitchFamily="34" charset="0"/>
                        <a:ea typeface="+mn-ea"/>
                        <a:cs typeface="Arial" panose="020B0604020202020204" pitchFamily="34" charset="0"/>
                      </a:endParaRPr>
                    </a:p>
                    <a:p>
                      <a:r>
                        <a:rPr lang="en-US" sz="1600" b="1" u="sng" kern="1200" dirty="0">
                          <a:solidFill>
                            <a:srgbClr val="0033A0"/>
                          </a:solidFill>
                          <a:effectLst/>
                          <a:latin typeface="Gill Sans Nova Light" panose="020B0302020104020203" pitchFamily="34" charset="0"/>
                          <a:ea typeface="+mn-ea"/>
                          <a:cs typeface="Arial" panose="020B0604020202020204" pitchFamily="34" charset="0"/>
                        </a:rPr>
                        <a:t>Merged districts of KP - </a:t>
                      </a:r>
                      <a:r>
                        <a:rPr lang="en-US" sz="1600" kern="1200" dirty="0" err="1">
                          <a:solidFill>
                            <a:srgbClr val="0033A0"/>
                          </a:solidFill>
                          <a:effectLst/>
                          <a:latin typeface="Gill Sans Nova Light" panose="020B0302020104020203" pitchFamily="34" charset="0"/>
                          <a:ea typeface="+mn-ea"/>
                          <a:cs typeface="Arial" panose="020B0604020202020204" pitchFamily="34" charset="0"/>
                        </a:rPr>
                        <a:t>Tirah</a:t>
                      </a:r>
                      <a:r>
                        <a:rPr lang="en-US" sz="1600" kern="1200" dirty="0">
                          <a:solidFill>
                            <a:srgbClr val="0033A0"/>
                          </a:solidFill>
                          <a:effectLst/>
                          <a:latin typeface="Gill Sans Nova Light" panose="020B0302020104020203" pitchFamily="34" charset="0"/>
                          <a:ea typeface="+mn-ea"/>
                          <a:cs typeface="Arial" panose="020B0604020202020204" pitchFamily="34" charset="0"/>
                        </a:rPr>
                        <a:t> District, Khyber, Upper South Waziristan, </a:t>
                      </a:r>
                      <a:r>
                        <a:rPr lang="en-US" sz="1600" kern="1200" dirty="0" err="1">
                          <a:solidFill>
                            <a:srgbClr val="0033A0"/>
                          </a:solidFill>
                          <a:effectLst/>
                          <a:latin typeface="Gill Sans Nova Light" panose="020B0302020104020203" pitchFamily="34" charset="0"/>
                          <a:ea typeface="+mn-ea"/>
                          <a:cs typeface="Arial" panose="020B0604020202020204" pitchFamily="34" charset="0"/>
                        </a:rPr>
                        <a:t>Wazistan</a:t>
                      </a:r>
                      <a:r>
                        <a:rPr lang="en-US" sz="1600" kern="1200" dirty="0">
                          <a:solidFill>
                            <a:srgbClr val="0033A0"/>
                          </a:solidFill>
                          <a:effectLst/>
                          <a:latin typeface="Gill Sans Nova Light" panose="020B0302020104020203" pitchFamily="34" charset="0"/>
                          <a:ea typeface="+mn-ea"/>
                          <a:cs typeface="Arial" panose="020B0604020202020204" pitchFamily="34" charset="0"/>
                        </a:rPr>
                        <a:t> North, Orakzai, Kurram</a:t>
                      </a:r>
                    </a:p>
                  </a:txBody>
                  <a:tcPr marL="81055" marR="81055" marT="40527" marB="40527"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9E9F8"/>
                    </a:solidFill>
                  </a:tcPr>
                </a:tc>
                <a:tc vMerge="1">
                  <a:txBody>
                    <a:bodyPr/>
                    <a:lstStyle/>
                    <a:p>
                      <a:endParaRPr lang="en-US"/>
                    </a:p>
                  </a:txBody>
                  <a:tcPr/>
                </a:tc>
                <a:extLst>
                  <a:ext uri="{0D108BD9-81ED-4DB2-BD59-A6C34878D82A}">
                    <a16:rowId xmlns:a16="http://schemas.microsoft.com/office/drawing/2014/main" val="311542436"/>
                  </a:ext>
                </a:extLst>
              </a:tr>
              <a:tr h="667992">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nSpc>
                          <a:spcPct val="107000"/>
                        </a:lnSpc>
                        <a:spcBef>
                          <a:spcPts val="0"/>
                        </a:spcBef>
                        <a:spcAft>
                          <a:spcPts val="0"/>
                        </a:spcAft>
                      </a:pPr>
                      <a:r>
                        <a:rPr lang="en-US" sz="1400" b="1" kern="1200" dirty="0">
                          <a:solidFill>
                            <a:srgbClr val="0033A0"/>
                          </a:solidFill>
                          <a:effectLst/>
                          <a:latin typeface="Gill Sans Nova SemiBold"/>
                          <a:ea typeface="Aptos" panose="020B0004020202020204" pitchFamily="34" charset="0"/>
                          <a:cs typeface="Arial" panose="020B0604020202020204" pitchFamily="34" charset="0"/>
                        </a:rPr>
                        <a:t>Balochistan</a:t>
                      </a:r>
                      <a:r>
                        <a:rPr lang="en-US" sz="1400" kern="1200" dirty="0">
                          <a:solidFill>
                            <a:srgbClr val="000000"/>
                          </a:solidFill>
                          <a:effectLst/>
                          <a:latin typeface="Gill Sans Nova SemiBold"/>
                          <a:ea typeface="Aptos" panose="020B0004020202020204" pitchFamily="34" charset="0"/>
                          <a:cs typeface="Arial" panose="020B0604020202020204" pitchFamily="34" charset="0"/>
                        </a:rPr>
                        <a:t>​</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81055" marR="81055" marT="40527" marB="40527"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9E9F8"/>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lvl="1" indent="0"/>
                      <a:r>
                        <a:rPr lang="en-US" sz="1600" kern="1200" dirty="0">
                          <a:solidFill>
                            <a:srgbClr val="0033A0"/>
                          </a:solidFill>
                          <a:effectLst/>
                          <a:latin typeface="Gill Sans Nova Light" panose="020B0302020104020203" pitchFamily="34" charset="0"/>
                          <a:ea typeface="+mn-ea"/>
                          <a:cs typeface="Arial" panose="020B0604020202020204" pitchFamily="34" charset="0"/>
                        </a:rPr>
                        <a:t>Flood-affected: Ziarat and Kalat</a:t>
                      </a:r>
                    </a:p>
                    <a:p>
                      <a:pPr marL="0" lvl="1" indent="0"/>
                      <a:r>
                        <a:rPr lang="en-US" sz="1600" kern="1200" dirty="0">
                          <a:solidFill>
                            <a:srgbClr val="0033A0"/>
                          </a:solidFill>
                          <a:effectLst/>
                          <a:latin typeface="Gill Sans Nova Light" panose="020B0302020104020203" pitchFamily="34" charset="0"/>
                          <a:ea typeface="+mn-ea"/>
                          <a:cs typeface="Arial" panose="020B0604020202020204" pitchFamily="34" charset="0"/>
                        </a:rPr>
                        <a:t>Cold: Pishin, Zhob, </a:t>
                      </a:r>
                      <a:r>
                        <a:rPr lang="en-US" sz="1600" kern="1200" dirty="0" err="1">
                          <a:solidFill>
                            <a:srgbClr val="0033A0"/>
                          </a:solidFill>
                          <a:effectLst/>
                          <a:latin typeface="Gill Sans Nova Light" panose="020B0302020104020203" pitchFamily="34" charset="0"/>
                          <a:ea typeface="+mn-ea"/>
                          <a:cs typeface="Arial" panose="020B0604020202020204" pitchFamily="34" charset="0"/>
                        </a:rPr>
                        <a:t>Kach</a:t>
                      </a:r>
                      <a:r>
                        <a:rPr lang="en-US" sz="1600" kern="1200" dirty="0">
                          <a:solidFill>
                            <a:srgbClr val="0033A0"/>
                          </a:solidFill>
                          <a:effectLst/>
                          <a:latin typeface="Gill Sans Nova Light" panose="020B0302020104020203" pitchFamily="34" charset="0"/>
                          <a:ea typeface="+mn-ea"/>
                          <a:cs typeface="Arial" panose="020B0604020202020204" pitchFamily="34" charset="0"/>
                        </a:rPr>
                        <a:t>, Chaghi</a:t>
                      </a:r>
                    </a:p>
                  </a:txBody>
                  <a:tcPr marL="81055" marR="81055" marT="40527" marB="40527"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9E9F8"/>
                    </a:solidFill>
                  </a:tcPr>
                </a:tc>
                <a:tc vMerge="1">
                  <a:txBody>
                    <a:bodyPr/>
                    <a:lstStyle/>
                    <a:p>
                      <a:endParaRPr lang="en-US"/>
                    </a:p>
                  </a:txBody>
                  <a:tcPr/>
                </a:tc>
                <a:extLst>
                  <a:ext uri="{0D108BD9-81ED-4DB2-BD59-A6C34878D82A}">
                    <a16:rowId xmlns:a16="http://schemas.microsoft.com/office/drawing/2014/main" val="1999580221"/>
                  </a:ext>
                </a:extLst>
              </a:tr>
              <a:tr h="441904">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nSpc>
                          <a:spcPct val="107000"/>
                        </a:lnSpc>
                        <a:spcBef>
                          <a:spcPts val="0"/>
                        </a:spcBef>
                        <a:spcAft>
                          <a:spcPts val="0"/>
                        </a:spcAft>
                      </a:pPr>
                      <a:r>
                        <a:rPr lang="en-US" sz="1400" b="1" kern="1200" dirty="0">
                          <a:solidFill>
                            <a:srgbClr val="0033A0"/>
                          </a:solidFill>
                          <a:effectLst/>
                          <a:latin typeface="Gill Sans Nova SemiBold"/>
                          <a:ea typeface="Aptos" panose="020B0004020202020204" pitchFamily="34" charset="0"/>
                          <a:cs typeface="Arial" panose="020B0604020202020204" pitchFamily="34" charset="0"/>
                        </a:rPr>
                        <a:t>Punjab</a:t>
                      </a:r>
                      <a:r>
                        <a:rPr lang="en-US" sz="1400" kern="1200" dirty="0">
                          <a:solidFill>
                            <a:srgbClr val="000000"/>
                          </a:solidFill>
                          <a:effectLst/>
                          <a:latin typeface="Gill Sans Nova SemiBold"/>
                          <a:ea typeface="Aptos" panose="020B0004020202020204" pitchFamily="34" charset="0"/>
                          <a:cs typeface="Arial" panose="020B0604020202020204" pitchFamily="34" charset="0"/>
                        </a:rPr>
                        <a:t>​</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81055" marR="81055" marT="40527" marB="40527"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9E9F8"/>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nSpc>
                          <a:spcPct val="107000"/>
                        </a:lnSpc>
                        <a:spcBef>
                          <a:spcPts val="0"/>
                        </a:spcBef>
                        <a:spcAft>
                          <a:spcPts val="0"/>
                        </a:spcAft>
                      </a:pPr>
                      <a:r>
                        <a:rPr lang="en-US" sz="1600" kern="1200" dirty="0">
                          <a:solidFill>
                            <a:srgbClr val="0033A0"/>
                          </a:solidFill>
                          <a:effectLst/>
                          <a:latin typeface="Gill Sans Nova Light" panose="020B0302020104020203" pitchFamily="34" charset="0"/>
                          <a:ea typeface="Aptos" panose="020B0004020202020204" pitchFamily="34" charset="0"/>
                          <a:cs typeface="Arial" panose="020B0604020202020204" pitchFamily="34" charset="0"/>
                        </a:rPr>
                        <a:t>Rajanpur, Dera Ghazi Khan </a:t>
                      </a:r>
                      <a:r>
                        <a:rPr lang="en-US" sz="1600" kern="12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a:t>
                      </a:r>
                      <a:endParaRPr lang="en-US" sz="1050" kern="100" dirty="0">
                        <a:effectLst/>
                        <a:latin typeface="Aptos" panose="020B0004020202020204" pitchFamily="34" charset="0"/>
                        <a:ea typeface="Aptos" panose="020B0004020202020204" pitchFamily="34" charset="0"/>
                        <a:cs typeface="Times New Roman" panose="02020603050405020304" pitchFamily="18" charset="0"/>
                      </a:endParaRPr>
                    </a:p>
                  </a:txBody>
                  <a:tcPr marL="81055" marR="81055" marT="40527" marB="40527">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9E9F8"/>
                    </a:solidFill>
                  </a:tcPr>
                </a:tc>
                <a:tc vMerge="1">
                  <a:txBody>
                    <a:bodyPr/>
                    <a:lstStyle/>
                    <a:p>
                      <a:endParaRPr lang="en-US"/>
                    </a:p>
                  </a:txBody>
                  <a:tcPr/>
                </a:tc>
                <a:extLst>
                  <a:ext uri="{0D108BD9-81ED-4DB2-BD59-A6C34878D82A}">
                    <a16:rowId xmlns:a16="http://schemas.microsoft.com/office/drawing/2014/main" val="1493275536"/>
                  </a:ext>
                </a:extLst>
              </a:tr>
              <a:tr h="57487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nSpc>
                          <a:spcPct val="107000"/>
                        </a:lnSpc>
                        <a:spcBef>
                          <a:spcPts val="0"/>
                        </a:spcBef>
                        <a:spcAft>
                          <a:spcPts val="0"/>
                        </a:spcAft>
                      </a:pPr>
                      <a:r>
                        <a:rPr lang="en-US" sz="1400" b="1" kern="1200" dirty="0">
                          <a:solidFill>
                            <a:srgbClr val="0033A0"/>
                          </a:solidFill>
                          <a:effectLst/>
                          <a:latin typeface="Gill Sans Nova SemiBold"/>
                          <a:ea typeface="Aptos" panose="020B0004020202020204" pitchFamily="34" charset="0"/>
                          <a:cs typeface="Arial" panose="020B0604020202020204" pitchFamily="34" charset="0"/>
                        </a:rPr>
                        <a:t>Kashmir</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81055" marR="81055" marT="40527" marB="40527"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9E9F8"/>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nSpc>
                          <a:spcPct val="107000"/>
                        </a:lnSpc>
                        <a:spcBef>
                          <a:spcPts val="0"/>
                        </a:spcBef>
                        <a:spcAft>
                          <a:spcPts val="0"/>
                        </a:spcAft>
                      </a:pPr>
                      <a:r>
                        <a:rPr lang="en-US" sz="1600" kern="1200" dirty="0">
                          <a:solidFill>
                            <a:srgbClr val="0033A0"/>
                          </a:solidFill>
                          <a:effectLst/>
                          <a:latin typeface="Gill Sans Nova Light" panose="020B0302020104020203" pitchFamily="34" charset="0"/>
                          <a:ea typeface="Aptos" panose="020B0004020202020204" pitchFamily="34" charset="0"/>
                          <a:cs typeface="Arial" panose="020B0604020202020204" pitchFamily="34" charset="0"/>
                        </a:rPr>
                        <a:t>Muzaffarabad, </a:t>
                      </a:r>
                      <a:r>
                        <a:rPr lang="en-US" sz="1600" kern="1200" dirty="0" err="1">
                          <a:solidFill>
                            <a:srgbClr val="0033A0"/>
                          </a:solidFill>
                          <a:effectLst/>
                          <a:latin typeface="Gill Sans Nova Light" panose="020B0302020104020203" pitchFamily="34" charset="0"/>
                          <a:ea typeface="Aptos" panose="020B0004020202020204" pitchFamily="34" charset="0"/>
                          <a:cs typeface="Arial" panose="020B0604020202020204" pitchFamily="34" charset="0"/>
                        </a:rPr>
                        <a:t>Jehlum</a:t>
                      </a:r>
                      <a:r>
                        <a:rPr lang="en-US" sz="1600" kern="1200" dirty="0">
                          <a:solidFill>
                            <a:srgbClr val="0033A0"/>
                          </a:solidFill>
                          <a:effectLst/>
                          <a:latin typeface="Gill Sans Nova Light" panose="020B0302020104020203" pitchFamily="34" charset="0"/>
                          <a:ea typeface="Aptos" panose="020B0004020202020204" pitchFamily="34" charset="0"/>
                          <a:cs typeface="Arial" panose="020B0604020202020204" pitchFamily="34" charset="0"/>
                        </a:rPr>
                        <a:t> Valley, Neelum, Poonch, Bagh, </a:t>
                      </a:r>
                      <a:r>
                        <a:rPr lang="en-US" sz="1600" kern="1200" dirty="0" err="1">
                          <a:solidFill>
                            <a:srgbClr val="0033A0"/>
                          </a:solidFill>
                          <a:effectLst/>
                          <a:latin typeface="Gill Sans Nova Light" panose="020B0302020104020203" pitchFamily="34" charset="0"/>
                          <a:ea typeface="Aptos" panose="020B0004020202020204" pitchFamily="34" charset="0"/>
                          <a:cs typeface="Arial" panose="020B0604020202020204" pitchFamily="34" charset="0"/>
                        </a:rPr>
                        <a:t>Havelli</a:t>
                      </a:r>
                      <a:r>
                        <a:rPr lang="en-US" sz="1600" kern="1200" dirty="0">
                          <a:solidFill>
                            <a:srgbClr val="0033A0"/>
                          </a:solidFill>
                          <a:effectLst/>
                          <a:latin typeface="Gill Sans Nova Light" panose="020B0302020104020203" pitchFamily="34" charset="0"/>
                          <a:ea typeface="Aptos" panose="020B0004020202020204" pitchFamily="34" charset="0"/>
                          <a:cs typeface="Arial" panose="020B0604020202020204" pitchFamily="34" charset="0"/>
                        </a:rPr>
                        <a:t>, </a:t>
                      </a:r>
                      <a:r>
                        <a:rPr lang="en-US" sz="1600" kern="1200" dirty="0" err="1">
                          <a:solidFill>
                            <a:srgbClr val="0033A0"/>
                          </a:solidFill>
                          <a:effectLst/>
                          <a:latin typeface="Gill Sans Nova Light" panose="020B0302020104020203" pitchFamily="34" charset="0"/>
                          <a:ea typeface="Aptos" panose="020B0004020202020204" pitchFamily="34" charset="0"/>
                          <a:cs typeface="Arial" panose="020B0604020202020204" pitchFamily="34" charset="0"/>
                        </a:rPr>
                        <a:t>Sudhnoti</a:t>
                      </a:r>
                      <a:r>
                        <a:rPr lang="en-US" sz="1600" kern="1200" dirty="0">
                          <a:solidFill>
                            <a:srgbClr val="0033A0"/>
                          </a:solidFill>
                          <a:effectLst/>
                          <a:latin typeface="Gill Sans Nova Light" panose="020B0302020104020203" pitchFamily="34" charset="0"/>
                          <a:ea typeface="Aptos" panose="020B0004020202020204" pitchFamily="34" charset="0"/>
                          <a:cs typeface="Arial" panose="020B0604020202020204" pitchFamily="34" charset="0"/>
                        </a:rPr>
                        <a:t>, Mirpur</a:t>
                      </a:r>
                    </a:p>
                  </a:txBody>
                  <a:tcPr marL="81055" marR="81055" marT="40527" marB="40527">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9E9F8"/>
                    </a:solidFill>
                  </a:tcPr>
                </a:tc>
                <a:tc vMerge="1">
                  <a:txBody>
                    <a:bodyPr/>
                    <a:lstStyle/>
                    <a:p>
                      <a:endParaRPr lang="en-US"/>
                    </a:p>
                  </a:txBody>
                  <a:tcPr/>
                </a:tc>
                <a:extLst>
                  <a:ext uri="{0D108BD9-81ED-4DB2-BD59-A6C34878D82A}">
                    <a16:rowId xmlns:a16="http://schemas.microsoft.com/office/drawing/2014/main" val="1251086341"/>
                  </a:ext>
                </a:extLst>
              </a:tr>
              <a:tr h="57487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nSpc>
                          <a:spcPct val="107000"/>
                        </a:lnSpc>
                        <a:spcBef>
                          <a:spcPts val="0"/>
                        </a:spcBef>
                        <a:spcAft>
                          <a:spcPts val="0"/>
                        </a:spcAft>
                      </a:pPr>
                      <a:r>
                        <a:rPr lang="en-US" sz="1400" b="1" kern="1200" dirty="0">
                          <a:solidFill>
                            <a:srgbClr val="0033A0"/>
                          </a:solidFill>
                          <a:effectLst/>
                          <a:latin typeface="Gill Sans Nova SemiBold"/>
                          <a:ea typeface="Aptos" panose="020B0004020202020204" pitchFamily="34" charset="0"/>
                          <a:cs typeface="Arial" panose="020B0604020202020204" pitchFamily="34" charset="0"/>
                        </a:rPr>
                        <a:t>Gilgit Baltistan</a:t>
                      </a:r>
                      <a:r>
                        <a:rPr lang="en-US" sz="1400" kern="1200" dirty="0">
                          <a:solidFill>
                            <a:srgbClr val="000000"/>
                          </a:solidFill>
                          <a:effectLst/>
                          <a:latin typeface="Gill Sans Nova SemiBold"/>
                          <a:ea typeface="Aptos" panose="020B0004020202020204" pitchFamily="34" charset="0"/>
                          <a:cs typeface="Arial" panose="020B0604020202020204" pitchFamily="34" charset="0"/>
                        </a:rPr>
                        <a:t>​ (2023)</a:t>
                      </a:r>
                      <a:endParaRPr lang="en-U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81055" marR="81055" marT="40527" marB="40527"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9E9F8"/>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nSpc>
                          <a:spcPct val="107000"/>
                        </a:lnSpc>
                        <a:spcBef>
                          <a:spcPts val="0"/>
                        </a:spcBef>
                        <a:spcAft>
                          <a:spcPts val="0"/>
                        </a:spcAft>
                      </a:pPr>
                      <a:r>
                        <a:rPr lang="en-US" sz="1600" kern="1200" dirty="0" err="1">
                          <a:solidFill>
                            <a:srgbClr val="0033A0"/>
                          </a:solidFill>
                          <a:effectLst/>
                          <a:latin typeface="Gill Sans Nova Light" panose="020B0302020104020203" pitchFamily="34" charset="0"/>
                          <a:ea typeface="Aptos" panose="020B0004020202020204" pitchFamily="34" charset="0"/>
                          <a:cs typeface="Arial" panose="020B0604020202020204" pitchFamily="34" charset="0"/>
                        </a:rPr>
                        <a:t>Ghizar</a:t>
                      </a:r>
                      <a:r>
                        <a:rPr lang="en-US" sz="1600" kern="1200" dirty="0">
                          <a:solidFill>
                            <a:srgbClr val="0033A0"/>
                          </a:solidFill>
                          <a:effectLst/>
                          <a:latin typeface="Gill Sans Nova Light" panose="020B0302020104020203" pitchFamily="34" charset="0"/>
                          <a:ea typeface="Aptos" panose="020B0004020202020204" pitchFamily="34" charset="0"/>
                          <a:cs typeface="Arial" panose="020B0604020202020204" pitchFamily="34" charset="0"/>
                        </a:rPr>
                        <a:t>, </a:t>
                      </a:r>
                      <a:r>
                        <a:rPr lang="en-US" sz="1600" kern="1200" dirty="0" err="1">
                          <a:solidFill>
                            <a:srgbClr val="0033A0"/>
                          </a:solidFill>
                          <a:effectLst/>
                          <a:latin typeface="Gill Sans Nova Light" panose="020B0302020104020203" pitchFamily="34" charset="0"/>
                          <a:cs typeface="Arial" panose="020B0604020202020204" pitchFamily="34" charset="0"/>
                        </a:rPr>
                        <a:t>Ghanche</a:t>
                      </a:r>
                      <a:r>
                        <a:rPr lang="en-US" sz="1600" kern="1200" dirty="0">
                          <a:solidFill>
                            <a:srgbClr val="0033A0"/>
                          </a:solidFill>
                          <a:effectLst/>
                          <a:latin typeface="Gill Sans Nova Light" panose="020B0302020104020203" pitchFamily="34" charset="0"/>
                          <a:cs typeface="Arial" panose="020B0604020202020204" pitchFamily="34" charset="0"/>
                        </a:rPr>
                        <a:t>, </a:t>
                      </a:r>
                      <a:r>
                        <a:rPr lang="en-US" sz="1600" kern="1200" dirty="0" err="1">
                          <a:solidFill>
                            <a:srgbClr val="0033A0"/>
                          </a:solidFill>
                          <a:effectLst/>
                          <a:latin typeface="Gill Sans Nova Light" panose="020B0302020104020203" pitchFamily="34" charset="0"/>
                          <a:ea typeface="Aptos" panose="020B0004020202020204" pitchFamily="34" charset="0"/>
                          <a:cs typeface="Arial" panose="020B0604020202020204" pitchFamily="34" charset="0"/>
                        </a:rPr>
                        <a:t>Astoor</a:t>
                      </a:r>
                      <a:r>
                        <a:rPr lang="en-US" sz="1600" kern="1200" dirty="0">
                          <a:solidFill>
                            <a:srgbClr val="0033A0"/>
                          </a:solidFill>
                          <a:effectLst/>
                          <a:latin typeface="Gill Sans Nova Light" panose="020B0302020104020203" pitchFamily="34" charset="0"/>
                          <a:ea typeface="Aptos" panose="020B0004020202020204" pitchFamily="34" charset="0"/>
                          <a:cs typeface="Arial" panose="020B0604020202020204" pitchFamily="34" charset="0"/>
                        </a:rPr>
                        <a:t>, </a:t>
                      </a:r>
                      <a:r>
                        <a:rPr lang="en-US" sz="1600" kern="1200" dirty="0" err="1">
                          <a:solidFill>
                            <a:srgbClr val="0033A0"/>
                          </a:solidFill>
                          <a:effectLst/>
                          <a:latin typeface="Gill Sans Nova Light" panose="020B0302020104020203" pitchFamily="34" charset="0"/>
                          <a:ea typeface="Aptos" panose="020B0004020202020204" pitchFamily="34" charset="0"/>
                          <a:cs typeface="Arial" panose="020B0604020202020204" pitchFamily="34" charset="0"/>
                        </a:rPr>
                        <a:t>Diamar</a:t>
                      </a:r>
                      <a:r>
                        <a:rPr lang="en-US" sz="1600" kern="1200" dirty="0">
                          <a:solidFill>
                            <a:srgbClr val="0033A0"/>
                          </a:solidFill>
                          <a:effectLst/>
                          <a:latin typeface="Gill Sans Nova Light" panose="020B0302020104020203" pitchFamily="34" charset="0"/>
                          <a:ea typeface="Aptos" panose="020B0004020202020204" pitchFamily="34" charset="0"/>
                          <a:cs typeface="Arial" panose="020B0604020202020204" pitchFamily="34" charset="0"/>
                        </a:rPr>
                        <a:t>, Skardu, Upper Hunza​, </a:t>
                      </a:r>
                      <a:r>
                        <a:rPr lang="en-US" sz="1600" kern="1200" dirty="0" err="1">
                          <a:solidFill>
                            <a:srgbClr val="0033A0"/>
                          </a:solidFill>
                          <a:effectLst/>
                          <a:latin typeface="Gill Sans Nova Light" panose="020B0302020104020203" pitchFamily="34" charset="0"/>
                          <a:ea typeface="Aptos" panose="020B0004020202020204" pitchFamily="34" charset="0"/>
                          <a:cs typeface="Arial" panose="020B0604020202020204" pitchFamily="34" charset="0"/>
                        </a:rPr>
                        <a:t>Shigar</a:t>
                      </a:r>
                      <a:r>
                        <a:rPr lang="en-US" sz="1600" kern="1200" dirty="0">
                          <a:solidFill>
                            <a:srgbClr val="0033A0"/>
                          </a:solidFill>
                          <a:effectLst/>
                          <a:latin typeface="Gill Sans Nova Light" panose="020B0302020104020203" pitchFamily="34" charset="0"/>
                          <a:ea typeface="Aptos" panose="020B0004020202020204" pitchFamily="34" charset="0"/>
                          <a:cs typeface="Arial" panose="020B0604020202020204" pitchFamily="34" charset="0"/>
                        </a:rPr>
                        <a:t>, Nagar, </a:t>
                      </a:r>
                      <a:r>
                        <a:rPr lang="en-US" sz="1600" kern="1200" dirty="0" err="1">
                          <a:solidFill>
                            <a:srgbClr val="0033A0"/>
                          </a:solidFill>
                          <a:effectLst/>
                          <a:latin typeface="Gill Sans Nova Light" panose="020B0302020104020203" pitchFamily="34" charset="0"/>
                          <a:cs typeface="Arial" panose="020B0604020202020204" pitchFamily="34" charset="0"/>
                        </a:rPr>
                        <a:t>Kharmang</a:t>
                      </a:r>
                      <a:endParaRPr lang="en-US" sz="1600" kern="1200" dirty="0">
                        <a:solidFill>
                          <a:srgbClr val="0033A0"/>
                        </a:solidFill>
                        <a:effectLst/>
                        <a:latin typeface="Gill Sans Nova Light" panose="020B0302020104020203" pitchFamily="34" charset="0"/>
                        <a:ea typeface="Aptos" panose="020B0004020202020204" pitchFamily="34" charset="0"/>
                        <a:cs typeface="Arial" panose="020B0604020202020204" pitchFamily="34" charset="0"/>
                      </a:endParaRPr>
                    </a:p>
                  </a:txBody>
                  <a:tcPr marL="81055" marR="81055" marT="40527" marB="40527">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9E9F8"/>
                    </a:solidFill>
                  </a:tcPr>
                </a:tc>
                <a:tc vMerge="1">
                  <a:txBody>
                    <a:bodyPr/>
                    <a:lstStyle/>
                    <a:p>
                      <a:endParaRPr lang="en-US"/>
                    </a:p>
                  </a:txBody>
                  <a:tcPr/>
                </a:tc>
                <a:extLst>
                  <a:ext uri="{0D108BD9-81ED-4DB2-BD59-A6C34878D82A}">
                    <a16:rowId xmlns:a16="http://schemas.microsoft.com/office/drawing/2014/main" val="3393020744"/>
                  </a:ext>
                </a:extLst>
              </a:tr>
            </a:tbl>
          </a:graphicData>
        </a:graphic>
      </p:graphicFrame>
      <p:grpSp>
        <p:nvGrpSpPr>
          <p:cNvPr id="5" name="Group 4">
            <a:extLst>
              <a:ext uri="{FF2B5EF4-FFF2-40B4-BE49-F238E27FC236}">
                <a16:creationId xmlns:a16="http://schemas.microsoft.com/office/drawing/2014/main" id="{5D7E40EE-63E9-B61B-9884-3753D51FB3B0}"/>
              </a:ext>
            </a:extLst>
          </p:cNvPr>
          <p:cNvGrpSpPr/>
          <p:nvPr/>
        </p:nvGrpSpPr>
        <p:grpSpPr>
          <a:xfrm>
            <a:off x="321182" y="212777"/>
            <a:ext cx="1899504" cy="511456"/>
            <a:chOff x="251036" y="5980394"/>
            <a:chExt cx="2807728" cy="756001"/>
          </a:xfrm>
        </p:grpSpPr>
        <p:pic>
          <p:nvPicPr>
            <p:cNvPr id="6" name="Picture 5">
              <a:extLst>
                <a:ext uri="{FF2B5EF4-FFF2-40B4-BE49-F238E27FC236}">
                  <a16:creationId xmlns:a16="http://schemas.microsoft.com/office/drawing/2014/main" id="{A1BEFB82-5AD6-4D75-9347-C09E1C0846C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036" y="5980395"/>
              <a:ext cx="2807728" cy="756000"/>
            </a:xfrm>
            <a:prstGeom prst="rect">
              <a:avLst/>
            </a:prstGeom>
            <a:solidFill>
              <a:schemeClr val="bg1"/>
            </a:solidFill>
          </p:spPr>
        </p:pic>
        <p:sp>
          <p:nvSpPr>
            <p:cNvPr id="7" name="Rectangle 6">
              <a:extLst>
                <a:ext uri="{FF2B5EF4-FFF2-40B4-BE49-F238E27FC236}">
                  <a16:creationId xmlns:a16="http://schemas.microsoft.com/office/drawing/2014/main" id="{ACAE896A-EB0C-89F2-1ECA-9DA8434E040A}"/>
                </a:ext>
              </a:extLst>
            </p:cNvPr>
            <p:cNvSpPr/>
            <p:nvPr/>
          </p:nvSpPr>
          <p:spPr>
            <a:xfrm>
              <a:off x="970582" y="5980394"/>
              <a:ext cx="1969049" cy="30439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en-US" sz="1200" spc="50" dirty="0">
                  <a:solidFill>
                    <a:srgbClr val="6B1F29"/>
                  </a:solidFill>
                </a:rPr>
                <a:t>PAKISTAN</a:t>
              </a:r>
              <a:endParaRPr lang="en-AE" sz="1200" spc="50" dirty="0">
                <a:solidFill>
                  <a:srgbClr val="6B1F29"/>
                </a:solidFill>
              </a:endParaRPr>
            </a:p>
          </p:txBody>
        </p:sp>
      </p:grpSp>
    </p:spTree>
    <p:extLst>
      <p:ext uri="{BB962C8B-B14F-4D97-AF65-F5344CB8AC3E}">
        <p14:creationId xmlns:p14="http://schemas.microsoft.com/office/powerpoint/2010/main" val="23181168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E3BC9CB-AD5E-4DD5-6500-DECC61D01794}"/>
              </a:ext>
            </a:extLst>
          </p:cNvPr>
          <p:cNvSpPr/>
          <p:nvPr/>
        </p:nvSpPr>
        <p:spPr>
          <a:xfrm>
            <a:off x="0" y="751624"/>
            <a:ext cx="761330" cy="731520"/>
          </a:xfrm>
          <a:prstGeom prst="rect">
            <a:avLst/>
          </a:prstGeom>
          <a:solidFill>
            <a:srgbClr val="944031"/>
          </a:solidFill>
          <a:ln>
            <a:noFill/>
          </a:ln>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endParaRPr lang="ur-PK"/>
          </a:p>
        </p:txBody>
      </p:sp>
      <p:sp>
        <p:nvSpPr>
          <p:cNvPr id="2" name="Title 1">
            <a:extLst>
              <a:ext uri="{FF2B5EF4-FFF2-40B4-BE49-F238E27FC236}">
                <a16:creationId xmlns:a16="http://schemas.microsoft.com/office/drawing/2014/main" id="{05EA6F23-4697-3863-FA21-D3B100110ABD}"/>
              </a:ext>
            </a:extLst>
          </p:cNvPr>
          <p:cNvSpPr>
            <a:spLocks noGrp="1"/>
          </p:cNvSpPr>
          <p:nvPr>
            <p:ph type="title"/>
          </p:nvPr>
        </p:nvSpPr>
        <p:spPr>
          <a:xfrm>
            <a:off x="0" y="751624"/>
            <a:ext cx="9056914" cy="731520"/>
          </a:xfrm>
          <a:prstGeom prst="parallelogram">
            <a:avLst/>
          </a:prstGeom>
          <a:solidFill>
            <a:schemeClr val="accent1"/>
          </a:solidFill>
          <a:effectLst>
            <a:outerShdw blurRad="25400" dist="12700" dir="2700000" algn="tl" rotWithShape="0">
              <a:prstClr val="black">
                <a:alpha val="40000"/>
              </a:prstClr>
            </a:outerShdw>
          </a:effectLst>
        </p:spPr>
        <p:txBody>
          <a:bodyPr tIns="0" bIns="0">
            <a:noAutofit/>
          </a:bodyPr>
          <a:lstStyle/>
          <a:p>
            <a:pPr>
              <a:lnSpc>
                <a:spcPct val="100000"/>
              </a:lnSpc>
            </a:pPr>
            <a:r>
              <a:rPr lang="en-US" sz="3200" dirty="0">
                <a:solidFill>
                  <a:schemeClr val="bg1"/>
                </a:solidFill>
                <a:latin typeface="Gill Sans Nova Book" panose="020B0502020204020203" pitchFamily="34" charset="-128"/>
                <a:ea typeface="Gill Sans Nova Book" panose="020B0502020204020203" pitchFamily="34" charset="-128"/>
                <a:cs typeface="Gill Sans Nova Book" panose="020B0502020204020203" pitchFamily="34" charset="-128"/>
              </a:rPr>
              <a:t>Options for Shelter Winterization</a:t>
            </a:r>
          </a:p>
        </p:txBody>
      </p:sp>
      <p:sp>
        <p:nvSpPr>
          <p:cNvPr id="5" name="TextBox 4">
            <a:extLst>
              <a:ext uri="{FF2B5EF4-FFF2-40B4-BE49-F238E27FC236}">
                <a16:creationId xmlns:a16="http://schemas.microsoft.com/office/drawing/2014/main" id="{42A90D2C-684A-17BF-2766-C11318197475}"/>
              </a:ext>
            </a:extLst>
          </p:cNvPr>
          <p:cNvSpPr txBox="1"/>
          <p:nvPr/>
        </p:nvSpPr>
        <p:spPr>
          <a:xfrm>
            <a:off x="380664" y="1600200"/>
            <a:ext cx="11492022" cy="2438745"/>
          </a:xfrm>
          <a:prstGeom prst="rect">
            <a:avLst/>
          </a:prstGeom>
          <a:noFill/>
        </p:spPr>
        <p:txBody>
          <a:bodyPr wrap="square">
            <a:spAutoFit/>
          </a:bodyPr>
          <a:lstStyle/>
          <a:p>
            <a:pPr marL="285750" marR="0" lvl="0" indent="-285750" algn="just">
              <a:lnSpc>
                <a:spcPct val="150000"/>
              </a:lnSpc>
              <a:spcBef>
                <a:spcPts val="0"/>
              </a:spcBef>
              <a:spcAft>
                <a:spcPts val="600"/>
              </a:spcAft>
              <a:buFont typeface="Arial" panose="020B0604020202020204" pitchFamily="34" charset="0"/>
              <a:buChar char="•"/>
            </a:pPr>
            <a:r>
              <a:rPr lang="en-US" dirty="0">
                <a:solidFill>
                  <a:schemeClr val="accent1"/>
                </a:solidFill>
                <a:effectLst/>
                <a:latin typeface="Gill Sans Nova SemiBold" panose="020B0702020204020203" pitchFamily="34" charset="-128"/>
                <a:ea typeface="Gill Sans Nova SemiBold" panose="020B0702020204020203" pitchFamily="34" charset="-128"/>
                <a:cs typeface="Gill Sans Nova SemiBold" panose="020B0702020204020203" pitchFamily="34" charset="-128"/>
              </a:rPr>
              <a:t>Provision of essential household items </a:t>
            </a:r>
            <a:r>
              <a:rPr lang="en-US" dirty="0">
                <a:effectLst/>
                <a:latin typeface="Gill Sans Nova Light" panose="020B0402020204020203" pitchFamily="34" charset="0"/>
                <a:ea typeface="Times New Roman" panose="02020603050405020304" pitchFamily="18" charset="0"/>
              </a:rPr>
              <a:t>to the most vulnerable households. </a:t>
            </a:r>
          </a:p>
          <a:p>
            <a:pPr marL="285750" marR="0" lvl="0" indent="-285750" algn="just">
              <a:lnSpc>
                <a:spcPct val="150000"/>
              </a:lnSpc>
              <a:spcBef>
                <a:spcPts val="0"/>
              </a:spcBef>
              <a:spcAft>
                <a:spcPts val="600"/>
              </a:spcAft>
              <a:buFont typeface="Arial" panose="020B0604020202020204" pitchFamily="34" charset="0"/>
              <a:buChar char="•"/>
            </a:pPr>
            <a:r>
              <a:rPr lang="en-US" dirty="0">
                <a:solidFill>
                  <a:schemeClr val="accent1"/>
                </a:solidFill>
                <a:effectLst/>
                <a:latin typeface="Gill Sans Nova SemiBold" panose="020B0702020204020203" pitchFamily="34" charset="-128"/>
                <a:ea typeface="Gill Sans Nova SemiBold" panose="020B0702020204020203" pitchFamily="34" charset="-128"/>
                <a:cs typeface="Gill Sans Nova SemiBold" panose="020B0702020204020203" pitchFamily="34" charset="-128"/>
              </a:rPr>
              <a:t>Shelter </a:t>
            </a:r>
            <a:r>
              <a:rPr lang="en-US" dirty="0">
                <a:solidFill>
                  <a:schemeClr val="accent1"/>
                </a:solidFill>
                <a:latin typeface="Gill Sans Nova SemiBold" panose="020B0702020204020203" pitchFamily="34" charset="-128"/>
                <a:ea typeface="Gill Sans Nova SemiBold" panose="020B0702020204020203" pitchFamily="34" charset="-128"/>
                <a:cs typeface="Gill Sans Nova SemiBold" panose="020B0702020204020203" pitchFamily="34" charset="-128"/>
              </a:rPr>
              <a:t>improvements to p</a:t>
            </a:r>
            <a:r>
              <a:rPr lang="en-US" dirty="0">
                <a:solidFill>
                  <a:schemeClr val="accent1"/>
                </a:solidFill>
                <a:effectLst/>
                <a:latin typeface="Gill Sans Nova SemiBold" panose="020B0702020204020203" pitchFamily="34" charset="-128"/>
                <a:ea typeface="Gill Sans Nova SemiBold" panose="020B0702020204020203" pitchFamily="34" charset="-128"/>
                <a:cs typeface="Gill Sans Nova SemiBold" panose="020B0702020204020203" pitchFamily="34" charset="-128"/>
              </a:rPr>
              <a:t>revent heat loss from shelters/homes </a:t>
            </a:r>
            <a:endParaRPr lang="en-US" dirty="0">
              <a:solidFill>
                <a:schemeClr val="accent1"/>
              </a:solidFill>
              <a:latin typeface="Gill Sans Nova Light" panose="020B0402020204020203" pitchFamily="34" charset="0"/>
              <a:ea typeface="Gill Sans Nova SemiBold" panose="020B0702020204020203" pitchFamily="34" charset="-128"/>
              <a:cs typeface="Gill Sans Nova SemiBold" panose="020B0702020204020203" pitchFamily="34" charset="-128"/>
            </a:endParaRPr>
          </a:p>
          <a:p>
            <a:pPr marL="285750" marR="0" lvl="0" indent="-285750" algn="just">
              <a:lnSpc>
                <a:spcPct val="150000"/>
              </a:lnSpc>
              <a:spcBef>
                <a:spcPts val="0"/>
              </a:spcBef>
              <a:spcAft>
                <a:spcPts val="600"/>
              </a:spcAft>
              <a:buFont typeface="Arial" panose="020B0604020202020204" pitchFamily="34" charset="0"/>
              <a:buChar char="•"/>
            </a:pPr>
            <a:r>
              <a:rPr lang="en-US" dirty="0">
                <a:solidFill>
                  <a:schemeClr val="accent1"/>
                </a:solidFill>
                <a:effectLst/>
                <a:latin typeface="Gill Sans Nova SemiBold" panose="020B0702020204020203" pitchFamily="34" charset="-128"/>
                <a:ea typeface="Gill Sans Nova SemiBold" panose="020B0702020204020203" pitchFamily="34" charset="-128"/>
                <a:cs typeface="Gill Sans Nova SemiBold" panose="020B0702020204020203" pitchFamily="34" charset="-128"/>
              </a:rPr>
              <a:t>Provision of stoves </a:t>
            </a:r>
            <a:r>
              <a:rPr lang="en-US" dirty="0">
                <a:effectLst/>
                <a:latin typeface="Gill Sans Nova Light" panose="020B0402020204020203" pitchFamily="34" charset="0"/>
                <a:ea typeface="Times New Roman" panose="02020603050405020304" pitchFamily="18" charset="0"/>
              </a:rPr>
              <a:t>to the most vulnerable households in the targeted locations. </a:t>
            </a:r>
          </a:p>
          <a:p>
            <a:pPr marL="285750" marR="0" lvl="0" indent="-285750" algn="just">
              <a:lnSpc>
                <a:spcPct val="150000"/>
              </a:lnSpc>
              <a:spcBef>
                <a:spcPts val="0"/>
              </a:spcBef>
              <a:spcAft>
                <a:spcPts val="600"/>
              </a:spcAft>
              <a:buFont typeface="Arial" panose="020B0604020202020204" pitchFamily="34" charset="0"/>
              <a:buChar char="•"/>
            </a:pPr>
            <a:r>
              <a:rPr lang="en-US" dirty="0">
                <a:solidFill>
                  <a:schemeClr val="accent1"/>
                </a:solidFill>
                <a:effectLst/>
                <a:latin typeface="Gill Sans Nova SemiBold" panose="020B0702020204020203" pitchFamily="34" charset="-128"/>
                <a:ea typeface="Gill Sans Nova SemiBold" panose="020B0702020204020203" pitchFamily="34" charset="-128"/>
                <a:cs typeface="Gill Sans Nova SemiBold" panose="020B0702020204020203" pitchFamily="34" charset="-128"/>
              </a:rPr>
              <a:t>Dissemination of PMD / DMA advisories, including key messages </a:t>
            </a:r>
          </a:p>
          <a:p>
            <a:pPr marL="285750" marR="0" lvl="0" indent="-285750" algn="just">
              <a:lnSpc>
                <a:spcPct val="150000"/>
              </a:lnSpc>
              <a:spcBef>
                <a:spcPts val="0"/>
              </a:spcBef>
              <a:spcAft>
                <a:spcPts val="600"/>
              </a:spcAft>
              <a:buFont typeface="Arial" panose="020B0604020202020204" pitchFamily="34" charset="0"/>
              <a:buChar char="•"/>
            </a:pPr>
            <a:r>
              <a:rPr lang="en-US" dirty="0">
                <a:solidFill>
                  <a:schemeClr val="accent1"/>
                </a:solidFill>
                <a:latin typeface="Gill Sans Nova SemiBold" panose="020B0702020204020203" pitchFamily="34" charset="-128"/>
                <a:ea typeface="Gill Sans Nova SemiBold" panose="020B0702020204020203" pitchFamily="34" charset="-128"/>
                <a:cs typeface="Gill Sans Nova SemiBold" panose="020B0702020204020203" pitchFamily="34" charset="-128"/>
              </a:rPr>
              <a:t>Support to protect livestock from cold weather</a:t>
            </a:r>
            <a:endParaRPr lang="en-US" dirty="0">
              <a:solidFill>
                <a:schemeClr val="accent1"/>
              </a:solidFill>
              <a:effectLst/>
              <a:latin typeface="Gill Sans Nova SemiBold" panose="020B0702020204020203" pitchFamily="34" charset="-128"/>
              <a:ea typeface="Gill Sans Nova SemiBold" panose="020B0702020204020203" pitchFamily="34" charset="-128"/>
              <a:cs typeface="Gill Sans Nova SemiBold" panose="020B0702020204020203" pitchFamily="34" charset="-128"/>
            </a:endParaRPr>
          </a:p>
        </p:txBody>
      </p:sp>
      <p:pic>
        <p:nvPicPr>
          <p:cNvPr id="6" name="image5.jpeg" descr="shelter priorities">
            <a:extLst>
              <a:ext uri="{FF2B5EF4-FFF2-40B4-BE49-F238E27FC236}">
                <a16:creationId xmlns:a16="http://schemas.microsoft.com/office/drawing/2014/main" id="{0458A530-4E56-293E-8B06-D28511A75887}"/>
              </a:ext>
            </a:extLst>
          </p:cNvPr>
          <p:cNvPicPr>
            <a:picLocks noChangeAspect="1"/>
          </p:cNvPicPr>
          <p:nvPr/>
        </p:nvPicPr>
        <p:blipFill>
          <a:blip r:embed="rId3" cstate="print"/>
          <a:stretch>
            <a:fillRect/>
          </a:stretch>
        </p:blipFill>
        <p:spPr>
          <a:xfrm>
            <a:off x="1926772" y="4556406"/>
            <a:ext cx="7884885" cy="2285473"/>
          </a:xfrm>
          <a:prstGeom prst="rect">
            <a:avLst/>
          </a:prstGeom>
        </p:spPr>
      </p:pic>
      <p:grpSp>
        <p:nvGrpSpPr>
          <p:cNvPr id="4" name="Group 3">
            <a:extLst>
              <a:ext uri="{FF2B5EF4-FFF2-40B4-BE49-F238E27FC236}">
                <a16:creationId xmlns:a16="http://schemas.microsoft.com/office/drawing/2014/main" id="{14011C3E-0E5D-347A-1C64-83D0FF7A64F6}"/>
              </a:ext>
            </a:extLst>
          </p:cNvPr>
          <p:cNvGrpSpPr/>
          <p:nvPr/>
        </p:nvGrpSpPr>
        <p:grpSpPr>
          <a:xfrm>
            <a:off x="321182" y="212777"/>
            <a:ext cx="1899504" cy="511456"/>
            <a:chOff x="251036" y="5980394"/>
            <a:chExt cx="2807728" cy="756001"/>
          </a:xfrm>
        </p:grpSpPr>
        <p:pic>
          <p:nvPicPr>
            <p:cNvPr id="7" name="Picture 6">
              <a:extLst>
                <a:ext uri="{FF2B5EF4-FFF2-40B4-BE49-F238E27FC236}">
                  <a16:creationId xmlns:a16="http://schemas.microsoft.com/office/drawing/2014/main" id="{28C76F9F-2479-6300-F06F-A9E556F4E2B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036" y="5980395"/>
              <a:ext cx="2807728" cy="756000"/>
            </a:xfrm>
            <a:prstGeom prst="rect">
              <a:avLst/>
            </a:prstGeom>
            <a:solidFill>
              <a:schemeClr val="bg1"/>
            </a:solidFill>
          </p:spPr>
        </p:pic>
        <p:sp>
          <p:nvSpPr>
            <p:cNvPr id="8" name="Rectangle 7">
              <a:extLst>
                <a:ext uri="{FF2B5EF4-FFF2-40B4-BE49-F238E27FC236}">
                  <a16:creationId xmlns:a16="http://schemas.microsoft.com/office/drawing/2014/main" id="{877AB6B2-A309-A4FD-C424-A6CE5FFAD50F}"/>
                </a:ext>
              </a:extLst>
            </p:cNvPr>
            <p:cNvSpPr/>
            <p:nvPr/>
          </p:nvSpPr>
          <p:spPr>
            <a:xfrm>
              <a:off x="970582" y="5980394"/>
              <a:ext cx="1969049" cy="30439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en-US" sz="1200" spc="50" dirty="0">
                  <a:solidFill>
                    <a:srgbClr val="6B1F29"/>
                  </a:solidFill>
                </a:rPr>
                <a:t>PAKISTAN</a:t>
              </a:r>
              <a:endParaRPr lang="en-AE" sz="1200" spc="50" dirty="0">
                <a:solidFill>
                  <a:srgbClr val="6B1F29"/>
                </a:solidFill>
              </a:endParaRPr>
            </a:p>
          </p:txBody>
        </p:sp>
      </p:grpSp>
    </p:spTree>
    <p:extLst>
      <p:ext uri="{BB962C8B-B14F-4D97-AF65-F5344CB8AC3E}">
        <p14:creationId xmlns:p14="http://schemas.microsoft.com/office/powerpoint/2010/main" val="8339111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D898B5D-C8C8-E127-8D01-74CAF29ADB2F}"/>
              </a:ext>
            </a:extLst>
          </p:cNvPr>
          <p:cNvSpPr txBox="1"/>
          <p:nvPr/>
        </p:nvSpPr>
        <p:spPr>
          <a:xfrm>
            <a:off x="667657" y="1600200"/>
            <a:ext cx="11043146" cy="5016758"/>
          </a:xfrm>
          <a:prstGeom prst="rect">
            <a:avLst/>
          </a:prstGeom>
          <a:noFill/>
        </p:spPr>
        <p:txBody>
          <a:bodyPr wrap="square">
            <a:spAutoFit/>
          </a:bodyPr>
          <a:lstStyle/>
          <a:p>
            <a:pPr marR="0" lvl="0" algn="just">
              <a:spcBef>
                <a:spcPts val="0"/>
              </a:spcBef>
              <a:spcAft>
                <a:spcPts val="600"/>
              </a:spcAft>
            </a:pPr>
            <a:r>
              <a:rPr lang="en-US" dirty="0">
                <a:effectLst/>
                <a:latin typeface="Gill Sans Nova Light" panose="020B0402020204020203" pitchFamily="34" charset="0"/>
                <a:ea typeface="Times New Roman" panose="02020603050405020304" pitchFamily="18" charset="0"/>
              </a:rPr>
              <a:t>To maximize assistance and protection from harsh cold weather for those in need, the Winterization Strategy advocates that the following three approaches be undertaken simultaneously</a:t>
            </a:r>
          </a:p>
          <a:p>
            <a:pPr marR="0" lvl="0" algn="just">
              <a:spcBef>
                <a:spcPts val="0"/>
              </a:spcBef>
              <a:spcAft>
                <a:spcPts val="600"/>
              </a:spcAft>
            </a:pPr>
            <a:endParaRPr lang="en-US" dirty="0">
              <a:effectLst/>
              <a:latin typeface="Gill Sans Nova Light" panose="020B0402020204020203" pitchFamily="34" charset="0"/>
              <a:ea typeface="Times New Roman" panose="02020603050405020304" pitchFamily="18" charset="0"/>
            </a:endParaRPr>
          </a:p>
          <a:p>
            <a:pPr marR="0" lvl="0">
              <a:spcBef>
                <a:spcPts val="0"/>
              </a:spcBef>
              <a:spcAft>
                <a:spcPts val="600"/>
              </a:spcAft>
            </a:pPr>
            <a:r>
              <a:rPr lang="en-US" dirty="0">
                <a:solidFill>
                  <a:schemeClr val="accent1"/>
                </a:solidFill>
                <a:effectLst/>
                <a:latin typeface="Gill Sans Nova SemiBold" panose="020B0702020204020203" pitchFamily="34" charset="-128"/>
                <a:ea typeface="Gill Sans Nova SemiBold" panose="020B0702020204020203" pitchFamily="34" charset="-128"/>
                <a:cs typeface="Gill Sans Nova SemiBold" panose="020B0702020204020203" pitchFamily="34" charset="-128"/>
              </a:rPr>
              <a:t>1. Distribution of NFIs</a:t>
            </a:r>
          </a:p>
          <a:p>
            <a:pPr marR="0" lvl="0" algn="just">
              <a:spcBef>
                <a:spcPts val="0"/>
              </a:spcBef>
              <a:spcAft>
                <a:spcPts val="600"/>
              </a:spcAft>
            </a:pPr>
            <a:r>
              <a:rPr lang="en-US" dirty="0">
                <a:effectLst/>
                <a:latin typeface="Gill Sans Nova Light" panose="020B0402020204020203" pitchFamily="34" charset="0"/>
                <a:ea typeface="Times New Roman" panose="02020603050405020304" pitchFamily="18" charset="0"/>
              </a:rPr>
              <a:t>Sector partners to ensure distribution of available winter kits before severe cold weather starts, and to ensure timely procurement of kits to expand coverage in a timely manner.</a:t>
            </a:r>
          </a:p>
          <a:p>
            <a:pPr marR="0" lvl="0" algn="just">
              <a:spcBef>
                <a:spcPts val="0"/>
              </a:spcBef>
              <a:spcAft>
                <a:spcPts val="600"/>
              </a:spcAft>
            </a:pPr>
            <a:r>
              <a:rPr lang="en-US" dirty="0">
                <a:latin typeface="Gill Sans Nova Light" panose="020B0402020204020203" pitchFamily="34" charset="0"/>
                <a:ea typeface="Times New Roman" panose="02020603050405020304" pitchFamily="18" charset="0"/>
              </a:rPr>
              <a:t>The approved Winter Kit includes 2 double blankets/quilts, 2 adult shawls, 4 children’s shawls, and 1 cotton mattress.</a:t>
            </a:r>
          </a:p>
          <a:p>
            <a:pPr marR="0" lvl="0" algn="just">
              <a:spcBef>
                <a:spcPts val="0"/>
              </a:spcBef>
              <a:spcAft>
                <a:spcPts val="600"/>
              </a:spcAft>
            </a:pPr>
            <a:r>
              <a:rPr lang="en-US" dirty="0">
                <a:effectLst/>
                <a:latin typeface="Gill Sans Nova Light" panose="020B0402020204020203" pitchFamily="34" charset="0"/>
                <a:ea typeface="Times New Roman" panose="02020603050405020304" pitchFamily="18" charset="0"/>
              </a:rPr>
              <a:t>This is the primary </a:t>
            </a:r>
            <a:r>
              <a:rPr lang="en-US" dirty="0">
                <a:latin typeface="Gill Sans Nova Light" panose="020B0402020204020203" pitchFamily="34" charset="0"/>
                <a:ea typeface="Times New Roman" panose="02020603050405020304" pitchFamily="18" charset="0"/>
              </a:rPr>
              <a:t>winterization activity in Pakistan. Some stocks / funding are in place, but large gaps remain.</a:t>
            </a:r>
            <a:endParaRPr lang="en-US" dirty="0">
              <a:effectLst/>
              <a:latin typeface="Gill Sans Nova Light" panose="020B0402020204020203" pitchFamily="34" charset="0"/>
              <a:ea typeface="Times New Roman" panose="02020603050405020304" pitchFamily="18" charset="0"/>
            </a:endParaRPr>
          </a:p>
          <a:p>
            <a:pPr marR="0" lvl="0" algn="just">
              <a:spcBef>
                <a:spcPts val="0"/>
              </a:spcBef>
              <a:spcAft>
                <a:spcPts val="600"/>
              </a:spcAft>
            </a:pPr>
            <a:endParaRPr lang="en-US" dirty="0">
              <a:effectLst/>
              <a:latin typeface="Gill Sans Nova Light" panose="020B0402020204020203" pitchFamily="34" charset="0"/>
              <a:ea typeface="Times New Roman" panose="02020603050405020304" pitchFamily="18" charset="0"/>
            </a:endParaRPr>
          </a:p>
          <a:p>
            <a:pPr marR="0" lvl="0" algn="just">
              <a:spcBef>
                <a:spcPts val="0"/>
              </a:spcBef>
              <a:spcAft>
                <a:spcPts val="600"/>
              </a:spcAft>
            </a:pPr>
            <a:r>
              <a:rPr lang="en-US" dirty="0">
                <a:solidFill>
                  <a:schemeClr val="accent1"/>
                </a:solidFill>
                <a:effectLst/>
                <a:latin typeface="Gill Sans Nova SemiBold" panose="020B0702020204020203" pitchFamily="34" charset="-128"/>
                <a:ea typeface="Gill Sans Nova SemiBold" panose="020B0702020204020203" pitchFamily="34" charset="-128"/>
                <a:cs typeface="Gill Sans Nova SemiBold" panose="020B0702020204020203" pitchFamily="34" charset="-128"/>
              </a:rPr>
              <a:t>2. Provision of winterized Transitional Shelter or Shelter Improvement support</a:t>
            </a:r>
          </a:p>
          <a:p>
            <a:pPr marR="0" lvl="0" algn="just">
              <a:spcBef>
                <a:spcPts val="0"/>
              </a:spcBef>
              <a:spcAft>
                <a:spcPts val="600"/>
              </a:spcAft>
            </a:pPr>
            <a:r>
              <a:rPr lang="en-US" dirty="0">
                <a:effectLst/>
                <a:latin typeface="Gill Sans Nova Light" panose="020B0402020204020203" pitchFamily="34" charset="0"/>
                <a:ea typeface="Times New Roman" panose="02020603050405020304" pitchFamily="18" charset="0"/>
              </a:rPr>
              <a:t>Partners with winterized shelters stocks, capacity, access and experience are asked to focus on snow bound areas e.g., Chitral, and districts in GB &amp; AJK for timely provision of shelters.</a:t>
            </a:r>
          </a:p>
          <a:p>
            <a:pPr marR="0" lvl="0" algn="just">
              <a:spcBef>
                <a:spcPts val="0"/>
              </a:spcBef>
              <a:spcAft>
                <a:spcPts val="600"/>
              </a:spcAft>
            </a:pPr>
            <a:r>
              <a:rPr lang="en-US" dirty="0">
                <a:latin typeface="Gill Sans Nova Light" panose="020B0402020204020203" pitchFamily="34" charset="0"/>
                <a:ea typeface="Times New Roman" panose="02020603050405020304" pitchFamily="18" charset="0"/>
              </a:rPr>
              <a:t>This has been included in the Winterization strategy for many years but is not prioritized for funding, unless there is significant displacement.</a:t>
            </a:r>
            <a:endParaRPr lang="en-US" dirty="0">
              <a:effectLst/>
              <a:latin typeface="Gill Sans Nova Light" panose="020B0402020204020203" pitchFamily="34" charset="0"/>
              <a:ea typeface="Times New Roman" panose="02020603050405020304" pitchFamily="18" charset="0"/>
            </a:endParaRPr>
          </a:p>
          <a:p>
            <a:pPr marR="0" lvl="0" algn="just">
              <a:spcBef>
                <a:spcPts val="0"/>
              </a:spcBef>
              <a:spcAft>
                <a:spcPts val="600"/>
              </a:spcAft>
            </a:pPr>
            <a:endParaRPr lang="en-US" dirty="0">
              <a:effectLst/>
              <a:latin typeface="Gill Sans Nova Light" panose="020B0402020204020203" pitchFamily="34" charset="0"/>
              <a:ea typeface="Times New Roman" panose="02020603050405020304" pitchFamily="18" charset="0"/>
            </a:endParaRPr>
          </a:p>
        </p:txBody>
      </p:sp>
      <p:grpSp>
        <p:nvGrpSpPr>
          <p:cNvPr id="2" name="Group 1">
            <a:extLst>
              <a:ext uri="{FF2B5EF4-FFF2-40B4-BE49-F238E27FC236}">
                <a16:creationId xmlns:a16="http://schemas.microsoft.com/office/drawing/2014/main" id="{D81573C2-FF02-2744-ECC9-DCEA5CE30E7E}"/>
              </a:ext>
            </a:extLst>
          </p:cNvPr>
          <p:cNvGrpSpPr/>
          <p:nvPr/>
        </p:nvGrpSpPr>
        <p:grpSpPr>
          <a:xfrm>
            <a:off x="321182" y="212777"/>
            <a:ext cx="1899504" cy="511456"/>
            <a:chOff x="251036" y="5980394"/>
            <a:chExt cx="2807728" cy="756001"/>
          </a:xfrm>
        </p:grpSpPr>
        <p:pic>
          <p:nvPicPr>
            <p:cNvPr id="3" name="Picture 2">
              <a:extLst>
                <a:ext uri="{FF2B5EF4-FFF2-40B4-BE49-F238E27FC236}">
                  <a16:creationId xmlns:a16="http://schemas.microsoft.com/office/drawing/2014/main" id="{76A60BCF-E70F-A8E7-CCE1-5998BD9C8CC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036" y="5980395"/>
              <a:ext cx="2807728" cy="756000"/>
            </a:xfrm>
            <a:prstGeom prst="rect">
              <a:avLst/>
            </a:prstGeom>
            <a:solidFill>
              <a:schemeClr val="bg1"/>
            </a:solidFill>
          </p:spPr>
        </p:pic>
        <p:sp>
          <p:nvSpPr>
            <p:cNvPr id="7" name="Rectangle 6">
              <a:extLst>
                <a:ext uri="{FF2B5EF4-FFF2-40B4-BE49-F238E27FC236}">
                  <a16:creationId xmlns:a16="http://schemas.microsoft.com/office/drawing/2014/main" id="{CC614E7E-1203-B53A-D91C-757ECE1D53C6}"/>
                </a:ext>
              </a:extLst>
            </p:cNvPr>
            <p:cNvSpPr/>
            <p:nvPr/>
          </p:nvSpPr>
          <p:spPr>
            <a:xfrm>
              <a:off x="970582" y="5980394"/>
              <a:ext cx="1969049" cy="30439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en-US" sz="1200" spc="50" dirty="0">
                  <a:solidFill>
                    <a:srgbClr val="6B1F29"/>
                  </a:solidFill>
                </a:rPr>
                <a:t>PAKISTAN</a:t>
              </a:r>
              <a:endParaRPr lang="en-AE" sz="1200" spc="50" dirty="0">
                <a:solidFill>
                  <a:srgbClr val="6B1F29"/>
                </a:solidFill>
              </a:endParaRPr>
            </a:p>
          </p:txBody>
        </p:sp>
      </p:grpSp>
      <p:sp>
        <p:nvSpPr>
          <p:cNvPr id="8" name="Rectangle 7">
            <a:extLst>
              <a:ext uri="{FF2B5EF4-FFF2-40B4-BE49-F238E27FC236}">
                <a16:creationId xmlns:a16="http://schemas.microsoft.com/office/drawing/2014/main" id="{CA2CA882-5601-7EC5-45ED-D00762D87D53}"/>
              </a:ext>
            </a:extLst>
          </p:cNvPr>
          <p:cNvSpPr/>
          <p:nvPr/>
        </p:nvSpPr>
        <p:spPr>
          <a:xfrm>
            <a:off x="0" y="752096"/>
            <a:ext cx="761330" cy="731520"/>
          </a:xfrm>
          <a:prstGeom prst="rect">
            <a:avLst/>
          </a:prstGeom>
          <a:solidFill>
            <a:srgbClr val="944031"/>
          </a:solidFill>
          <a:ln>
            <a:noFill/>
          </a:ln>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endParaRPr lang="ur-PK"/>
          </a:p>
        </p:txBody>
      </p:sp>
      <p:sp>
        <p:nvSpPr>
          <p:cNvPr id="9" name="Title 1">
            <a:extLst>
              <a:ext uri="{FF2B5EF4-FFF2-40B4-BE49-F238E27FC236}">
                <a16:creationId xmlns:a16="http://schemas.microsoft.com/office/drawing/2014/main" id="{B2A684FD-89C6-9941-0E44-2209BB609722}"/>
              </a:ext>
            </a:extLst>
          </p:cNvPr>
          <p:cNvSpPr txBox="1">
            <a:spLocks/>
          </p:cNvSpPr>
          <p:nvPr/>
        </p:nvSpPr>
        <p:spPr>
          <a:xfrm>
            <a:off x="-2" y="757872"/>
            <a:ext cx="7620001" cy="731520"/>
          </a:xfrm>
          <a:prstGeom prst="parallelogram">
            <a:avLst/>
          </a:prstGeom>
          <a:solidFill>
            <a:schemeClr val="accent1"/>
          </a:solidFill>
          <a:effectLst>
            <a:outerShdw blurRad="25400" dist="12700" dir="2700000" algn="tl" rotWithShape="0">
              <a:prstClr val="black">
                <a:alpha val="40000"/>
              </a:prstClr>
            </a:outerShdw>
          </a:effectLst>
        </p:spPr>
        <p:txBody>
          <a:bodyPr vert="horz" lIns="91440" tIns="0" rIns="91440" bIns="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3200" dirty="0">
                <a:solidFill>
                  <a:schemeClr val="bg1"/>
                </a:solidFill>
                <a:latin typeface="Gill Sans Nova Book" panose="020B0502020204020203" pitchFamily="34" charset="-128"/>
                <a:ea typeface="Gill Sans Nova Book" panose="020B0502020204020203" pitchFamily="34" charset="-128"/>
                <a:cs typeface="Gill Sans Nova Book" panose="020B0502020204020203" pitchFamily="34" charset="-128"/>
              </a:rPr>
              <a:t>Winterization Approaches in Pakistan </a:t>
            </a:r>
            <a:endParaRPr lang="en-US" sz="4800" dirty="0">
              <a:solidFill>
                <a:schemeClr val="bg1"/>
              </a:solidFill>
              <a:latin typeface="Gill Sans Nova Book" panose="020B0502020204020203" pitchFamily="34" charset="-128"/>
              <a:ea typeface="Gill Sans Nova Book" panose="020B0502020204020203" pitchFamily="34" charset="-128"/>
              <a:cs typeface="Gill Sans Nova Book" panose="020B0502020204020203" pitchFamily="34" charset="-128"/>
            </a:endParaRPr>
          </a:p>
        </p:txBody>
      </p:sp>
    </p:spTree>
    <p:extLst>
      <p:ext uri="{BB962C8B-B14F-4D97-AF65-F5344CB8AC3E}">
        <p14:creationId xmlns:p14="http://schemas.microsoft.com/office/powerpoint/2010/main" val="42263300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E3BC9CB-AD5E-4DD5-6500-DECC61D01794}"/>
              </a:ext>
            </a:extLst>
          </p:cNvPr>
          <p:cNvSpPr/>
          <p:nvPr/>
        </p:nvSpPr>
        <p:spPr>
          <a:xfrm>
            <a:off x="0" y="758881"/>
            <a:ext cx="761330" cy="731520"/>
          </a:xfrm>
          <a:prstGeom prst="rect">
            <a:avLst/>
          </a:prstGeom>
          <a:solidFill>
            <a:srgbClr val="944031"/>
          </a:solidFill>
          <a:ln>
            <a:noFill/>
          </a:ln>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endParaRPr lang="ur-PK"/>
          </a:p>
        </p:txBody>
      </p:sp>
      <p:sp>
        <p:nvSpPr>
          <p:cNvPr id="2" name="Title 1">
            <a:extLst>
              <a:ext uri="{FF2B5EF4-FFF2-40B4-BE49-F238E27FC236}">
                <a16:creationId xmlns:a16="http://schemas.microsoft.com/office/drawing/2014/main" id="{05EA6F23-4697-3863-FA21-D3B100110ABD}"/>
              </a:ext>
            </a:extLst>
          </p:cNvPr>
          <p:cNvSpPr>
            <a:spLocks noGrp="1"/>
          </p:cNvSpPr>
          <p:nvPr>
            <p:ph type="title"/>
          </p:nvPr>
        </p:nvSpPr>
        <p:spPr>
          <a:xfrm>
            <a:off x="-1" y="758881"/>
            <a:ext cx="10014858" cy="731520"/>
          </a:xfrm>
          <a:prstGeom prst="parallelogram">
            <a:avLst/>
          </a:prstGeom>
          <a:solidFill>
            <a:schemeClr val="accent1"/>
          </a:solidFill>
          <a:effectLst>
            <a:outerShdw blurRad="25400" dist="12700" dir="2700000" algn="tl" rotWithShape="0">
              <a:prstClr val="black">
                <a:alpha val="40000"/>
              </a:prstClr>
            </a:outerShdw>
          </a:effectLst>
        </p:spPr>
        <p:txBody>
          <a:bodyPr tIns="0" bIns="0">
            <a:normAutofit/>
          </a:bodyPr>
          <a:lstStyle/>
          <a:p>
            <a:pPr>
              <a:lnSpc>
                <a:spcPct val="100000"/>
              </a:lnSpc>
            </a:pPr>
            <a:r>
              <a:rPr lang="en-US" sz="3200" dirty="0">
                <a:solidFill>
                  <a:schemeClr val="bg1"/>
                </a:solidFill>
                <a:latin typeface="Gill Sans Nova Book" panose="020B0502020204020203" pitchFamily="34" charset="-128"/>
                <a:ea typeface="Gill Sans Nova Book" panose="020B0502020204020203" pitchFamily="34" charset="-128"/>
                <a:cs typeface="Gill Sans Nova Book" panose="020B0502020204020203" pitchFamily="34" charset="-128"/>
              </a:rPr>
              <a:t>Shelter/NFI/CCCM Sector Preparedness</a:t>
            </a:r>
            <a:endParaRPr lang="en-US" dirty="0">
              <a:solidFill>
                <a:schemeClr val="bg1"/>
              </a:solidFill>
              <a:latin typeface="Gill Sans Nova Book" panose="020B0502020204020203" pitchFamily="34" charset="-128"/>
              <a:ea typeface="Gill Sans Nova Book" panose="020B0502020204020203" pitchFamily="34" charset="-128"/>
              <a:cs typeface="Gill Sans Nova Book" panose="020B0502020204020203" pitchFamily="34" charset="-128"/>
            </a:endParaRPr>
          </a:p>
        </p:txBody>
      </p:sp>
      <p:sp>
        <p:nvSpPr>
          <p:cNvPr id="5" name="TextBox 4">
            <a:extLst>
              <a:ext uri="{FF2B5EF4-FFF2-40B4-BE49-F238E27FC236}">
                <a16:creationId xmlns:a16="http://schemas.microsoft.com/office/drawing/2014/main" id="{42A90D2C-684A-17BF-2766-C11318197475}"/>
              </a:ext>
            </a:extLst>
          </p:cNvPr>
          <p:cNvSpPr txBox="1"/>
          <p:nvPr/>
        </p:nvSpPr>
        <p:spPr>
          <a:xfrm>
            <a:off x="380664" y="1600200"/>
            <a:ext cx="10809849" cy="4909036"/>
          </a:xfrm>
          <a:prstGeom prst="rect">
            <a:avLst/>
          </a:prstGeom>
          <a:noFill/>
        </p:spPr>
        <p:txBody>
          <a:bodyPr wrap="square">
            <a:spAutoFit/>
          </a:bodyPr>
          <a:lstStyle/>
          <a:p>
            <a:pPr marR="0" lvl="0" algn="just">
              <a:spcBef>
                <a:spcPts val="0"/>
              </a:spcBef>
              <a:spcAft>
                <a:spcPts val="600"/>
              </a:spcAft>
            </a:pPr>
            <a:r>
              <a:rPr lang="en-US" b="1" dirty="0">
                <a:solidFill>
                  <a:schemeClr val="accent1"/>
                </a:solidFill>
                <a:effectLst/>
                <a:latin typeface="Gill Sans Nova SemiBold" panose="020B0702020204020203" pitchFamily="34" charset="-128"/>
                <a:ea typeface="Gill Sans Nova SemiBold" panose="020B0702020204020203" pitchFamily="34" charset="-128"/>
                <a:cs typeface="Gill Sans Nova SemiBold" panose="020B0702020204020203" pitchFamily="34" charset="-128"/>
              </a:rPr>
              <a:t>Winter Strategy 2024/25 developed </a:t>
            </a:r>
            <a:r>
              <a:rPr lang="en-US" dirty="0">
                <a:effectLst/>
                <a:latin typeface="Gill Sans Nova Light" panose="020B0402020204020203" pitchFamily="34" charset="0"/>
                <a:ea typeface="Times New Roman" panose="02020603050405020304" pitchFamily="18" charset="0"/>
              </a:rPr>
              <a:t>in October at National level and presented at ISWG (18 Oct). It will</a:t>
            </a:r>
            <a:r>
              <a:rPr lang="en-US" dirty="0">
                <a:solidFill>
                  <a:srgbClr val="944031"/>
                </a:solidFill>
                <a:effectLst/>
                <a:latin typeface="Gill Sans Nova Light" panose="020B0402020204020203" pitchFamily="34" charset="0"/>
                <a:ea typeface="Times New Roman" panose="02020603050405020304" pitchFamily="18" charset="0"/>
              </a:rPr>
              <a:t> </a:t>
            </a:r>
            <a:r>
              <a:rPr lang="en-US" dirty="0">
                <a:effectLst/>
                <a:latin typeface="Gill Sans Nova Light" panose="020B0402020204020203" pitchFamily="34" charset="0"/>
                <a:ea typeface="Times New Roman" panose="02020603050405020304" pitchFamily="18" charset="0"/>
              </a:rPr>
              <a:t>also be shared with the key stakeholders including partners, Government, N/PDMAs after HCT endorsement. </a:t>
            </a:r>
          </a:p>
          <a:p>
            <a:pPr marR="0" lvl="0" algn="just">
              <a:spcBef>
                <a:spcPts val="0"/>
              </a:spcBef>
              <a:spcAft>
                <a:spcPts val="600"/>
              </a:spcAft>
            </a:pPr>
            <a:r>
              <a:rPr lang="en-US" b="1" dirty="0">
                <a:solidFill>
                  <a:schemeClr val="accent1"/>
                </a:solidFill>
                <a:effectLst/>
                <a:latin typeface="Gill Sans Nova SemiBold" panose="020B0702020204020203" pitchFamily="34" charset="-128"/>
                <a:ea typeface="Gill Sans Nova SemiBold" panose="020B0702020204020203" pitchFamily="34" charset="-128"/>
                <a:cs typeface="Gill Sans Nova SemiBold" panose="020B0702020204020203" pitchFamily="34" charset="-128"/>
              </a:rPr>
              <a:t>Information management and data sharing </a:t>
            </a:r>
            <a:r>
              <a:rPr lang="en-US" dirty="0">
                <a:effectLst/>
                <a:latin typeface="Gill Sans Nova Light" panose="020B0402020204020203" pitchFamily="34" charset="0"/>
                <a:ea typeface="Times New Roman" panose="02020603050405020304" pitchFamily="18" charset="0"/>
              </a:rPr>
              <a:t>sector is compiling updated information and data through utilization of various tool including 5W matrix, dedicated winter stocks and partners mapping to avoid duplication and identify the most vulnerable, at risk and affected areas. </a:t>
            </a:r>
          </a:p>
          <a:p>
            <a:pPr marR="0" lvl="0" algn="just">
              <a:spcBef>
                <a:spcPts val="0"/>
              </a:spcBef>
              <a:spcAft>
                <a:spcPts val="600"/>
              </a:spcAft>
            </a:pPr>
            <a:r>
              <a:rPr lang="en-US" b="1" dirty="0">
                <a:solidFill>
                  <a:schemeClr val="accent1"/>
                </a:solidFill>
                <a:effectLst/>
                <a:latin typeface="Gill Sans Nova SemiBold" panose="020B0702020204020203" pitchFamily="34" charset="-128"/>
                <a:ea typeface="Gill Sans Nova SemiBold" panose="020B0702020204020203" pitchFamily="34" charset="-128"/>
                <a:cs typeface="Gill Sans Nova SemiBold" panose="020B0702020204020203" pitchFamily="34" charset="-128"/>
              </a:rPr>
              <a:t>Winter coordination meeting and partners mobilization </a:t>
            </a:r>
            <a:r>
              <a:rPr lang="en-US" dirty="0">
                <a:effectLst/>
                <a:latin typeface="Gill Sans Nova Light" panose="020B0402020204020203" pitchFamily="34" charset="0"/>
                <a:ea typeface="Times New Roman" panose="02020603050405020304" pitchFamily="18" charset="0"/>
              </a:rPr>
              <a:t>bilateral and sector meetings conducted at National and Provincial levels, </a:t>
            </a:r>
            <a:r>
              <a:rPr lang="en-US" dirty="0">
                <a:latin typeface="Gill Sans Nova Light" panose="020B0402020204020203" pitchFamily="34" charset="0"/>
                <a:ea typeface="Times New Roman" panose="02020603050405020304" pitchFamily="18" charset="0"/>
              </a:rPr>
              <a:t>22</a:t>
            </a:r>
            <a:r>
              <a:rPr lang="en-US" dirty="0">
                <a:effectLst/>
                <a:latin typeface="Gill Sans Nova Light" panose="020B0402020204020203" pitchFamily="34" charset="0"/>
                <a:ea typeface="Times New Roman" panose="02020603050405020304" pitchFamily="18" charset="0"/>
              </a:rPr>
              <a:t> partners have shown interest in terms of resources, preparedness, and access. Coordination meetings were jointly organized by IOM &amp; OCHA with PDMAs. Stock mapping with PDMAs, SDMA (AJK) and GBDMA </a:t>
            </a:r>
            <a:r>
              <a:rPr lang="en-US" dirty="0">
                <a:latin typeface="Gill Sans Nova Light" panose="020B0402020204020203" pitchFamily="34" charset="0"/>
                <a:ea typeface="Times New Roman" panose="02020603050405020304" pitchFamily="18" charset="0"/>
              </a:rPr>
              <a:t>was carried out. </a:t>
            </a:r>
            <a:r>
              <a:rPr lang="en-US" dirty="0">
                <a:effectLst/>
                <a:latin typeface="Gill Sans Nova Light" panose="020B0402020204020203" pitchFamily="34" charset="0"/>
                <a:ea typeface="Times New Roman" panose="02020603050405020304" pitchFamily="18" charset="0"/>
              </a:rPr>
              <a:t> </a:t>
            </a:r>
          </a:p>
          <a:p>
            <a:pPr marR="0" lvl="0" algn="just">
              <a:spcBef>
                <a:spcPts val="0"/>
              </a:spcBef>
              <a:spcAft>
                <a:spcPts val="600"/>
              </a:spcAft>
            </a:pPr>
            <a:r>
              <a:rPr lang="en-US" b="1" dirty="0">
                <a:solidFill>
                  <a:schemeClr val="accent1"/>
                </a:solidFill>
                <a:effectLst/>
                <a:latin typeface="Gill Sans Nova SemiBold" panose="020B0702020204020203" pitchFamily="34" charset="-128"/>
                <a:ea typeface="Gill Sans Nova SemiBold" panose="020B0702020204020203" pitchFamily="34" charset="-128"/>
                <a:cs typeface="Gill Sans Nova SemiBold" panose="020B0702020204020203" pitchFamily="34" charset="-128"/>
              </a:rPr>
              <a:t>Partners and stocks mapping </a:t>
            </a:r>
            <a:r>
              <a:rPr lang="en-US" dirty="0">
                <a:effectLst/>
                <a:latin typeface="Gill Sans Nova Light" panose="020B0402020204020203" pitchFamily="34" charset="0"/>
                <a:ea typeface="Times New Roman" panose="02020603050405020304" pitchFamily="18" charset="0"/>
              </a:rPr>
              <a:t>completed along with contingencies and availability of winterization stocks available. Areas with minimum assistance and lack of partners have been identified, and sector is advocating to mobilize partners </a:t>
            </a:r>
          </a:p>
          <a:p>
            <a:pPr marR="0" lvl="0" algn="just">
              <a:spcBef>
                <a:spcPts val="0"/>
              </a:spcBef>
              <a:spcAft>
                <a:spcPts val="600"/>
              </a:spcAft>
            </a:pPr>
            <a:r>
              <a:rPr lang="en-US" b="1" dirty="0">
                <a:solidFill>
                  <a:schemeClr val="accent1"/>
                </a:solidFill>
                <a:effectLst/>
                <a:latin typeface="Gill Sans Nova SemiBold" panose="020B0702020204020203" pitchFamily="34" charset="-128"/>
                <a:ea typeface="Gill Sans Nova SemiBold" panose="020B0702020204020203" pitchFamily="34" charset="-128"/>
                <a:cs typeface="Gill Sans Nova SemiBold" panose="020B0702020204020203" pitchFamily="34" charset="-128"/>
              </a:rPr>
              <a:t>Technical guidelines for winterization </a:t>
            </a:r>
            <a:r>
              <a:rPr lang="en-US" dirty="0">
                <a:effectLst/>
                <a:latin typeface="Gill Sans Nova Light" panose="020B0402020204020203" pitchFamily="34" charset="0"/>
                <a:ea typeface="Times New Roman" panose="02020603050405020304" pitchFamily="18" charset="0"/>
              </a:rPr>
              <a:t>developed including details and specification of winter kit and shelter kits. </a:t>
            </a:r>
          </a:p>
          <a:p>
            <a:pPr marR="0" lvl="0" algn="just">
              <a:spcBef>
                <a:spcPts val="0"/>
              </a:spcBef>
              <a:spcAft>
                <a:spcPts val="600"/>
              </a:spcAft>
            </a:pPr>
            <a:r>
              <a:rPr lang="en-US" b="1" dirty="0">
                <a:solidFill>
                  <a:schemeClr val="accent1"/>
                </a:solidFill>
                <a:effectLst/>
                <a:latin typeface="Gill Sans Nova SemiBold" panose="020B0702020204020203" pitchFamily="34" charset="-128"/>
                <a:ea typeface="Gill Sans Nova SemiBold" panose="020B0702020204020203" pitchFamily="34" charset="-128"/>
                <a:cs typeface="Gill Sans Nova SemiBold" panose="020B0702020204020203" pitchFamily="34" charset="-128"/>
              </a:rPr>
              <a:t>Early warning: </a:t>
            </a:r>
            <a:r>
              <a:rPr lang="en-US" dirty="0">
                <a:solidFill>
                  <a:schemeClr val="accent1"/>
                </a:solidFill>
                <a:latin typeface="Gill Sans Nova Light" panose="020B0402020204020203" pitchFamily="34" charset="0"/>
                <a:ea typeface="Gill Sans Nova SemiBold" panose="020B0702020204020203" pitchFamily="34" charset="-128"/>
                <a:cs typeface="Gill Sans Nova SemiBold" panose="020B0702020204020203" pitchFamily="34" charset="-128"/>
              </a:rPr>
              <a:t>T</a:t>
            </a:r>
            <a:r>
              <a:rPr lang="en-US" dirty="0">
                <a:effectLst/>
                <a:latin typeface="Gill Sans Nova Light" panose="020B0402020204020203" pitchFamily="34" charset="0"/>
                <a:ea typeface="Times New Roman" panose="02020603050405020304" pitchFamily="18" charset="0"/>
              </a:rPr>
              <a:t>he sector will share early warnings received from PMD and N/PDMA on regular basis with partners through winter season. </a:t>
            </a:r>
          </a:p>
        </p:txBody>
      </p:sp>
      <p:grpSp>
        <p:nvGrpSpPr>
          <p:cNvPr id="4" name="Group 3">
            <a:extLst>
              <a:ext uri="{FF2B5EF4-FFF2-40B4-BE49-F238E27FC236}">
                <a16:creationId xmlns:a16="http://schemas.microsoft.com/office/drawing/2014/main" id="{5F15514D-ADDC-2166-E1CD-61E1587DDDCE}"/>
              </a:ext>
            </a:extLst>
          </p:cNvPr>
          <p:cNvGrpSpPr/>
          <p:nvPr/>
        </p:nvGrpSpPr>
        <p:grpSpPr>
          <a:xfrm>
            <a:off x="321182" y="212777"/>
            <a:ext cx="1899504" cy="511456"/>
            <a:chOff x="251036" y="5980394"/>
            <a:chExt cx="2807728" cy="756001"/>
          </a:xfrm>
        </p:grpSpPr>
        <p:pic>
          <p:nvPicPr>
            <p:cNvPr id="6" name="Picture 5">
              <a:extLst>
                <a:ext uri="{FF2B5EF4-FFF2-40B4-BE49-F238E27FC236}">
                  <a16:creationId xmlns:a16="http://schemas.microsoft.com/office/drawing/2014/main" id="{EDD28F78-1CAD-4B5E-B153-AA396E0E222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036" y="5980395"/>
              <a:ext cx="2807728" cy="756000"/>
            </a:xfrm>
            <a:prstGeom prst="rect">
              <a:avLst/>
            </a:prstGeom>
            <a:solidFill>
              <a:schemeClr val="bg1"/>
            </a:solidFill>
          </p:spPr>
        </p:pic>
        <p:sp>
          <p:nvSpPr>
            <p:cNvPr id="7" name="Rectangle 6">
              <a:extLst>
                <a:ext uri="{FF2B5EF4-FFF2-40B4-BE49-F238E27FC236}">
                  <a16:creationId xmlns:a16="http://schemas.microsoft.com/office/drawing/2014/main" id="{0E2DC185-17C5-86F8-120D-3A369766E7AC}"/>
                </a:ext>
              </a:extLst>
            </p:cNvPr>
            <p:cNvSpPr/>
            <p:nvPr/>
          </p:nvSpPr>
          <p:spPr>
            <a:xfrm>
              <a:off x="970582" y="5980394"/>
              <a:ext cx="1969049" cy="30439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en-US" sz="1200" spc="50" dirty="0">
                  <a:solidFill>
                    <a:srgbClr val="6B1F29"/>
                  </a:solidFill>
                </a:rPr>
                <a:t>PAKISTAN</a:t>
              </a:r>
              <a:endParaRPr lang="en-AE" sz="1200" spc="50" dirty="0">
                <a:solidFill>
                  <a:srgbClr val="6B1F29"/>
                </a:solidFill>
              </a:endParaRPr>
            </a:p>
          </p:txBody>
        </p:sp>
      </p:grpSp>
    </p:spTree>
    <p:extLst>
      <p:ext uri="{BB962C8B-B14F-4D97-AF65-F5344CB8AC3E}">
        <p14:creationId xmlns:p14="http://schemas.microsoft.com/office/powerpoint/2010/main" val="19315926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07D824-B79C-BDE6-51D0-663940345712}"/>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9F8DD16A-3E4A-8A65-65A6-6D8899C623F2}"/>
              </a:ext>
            </a:extLst>
          </p:cNvPr>
          <p:cNvSpPr/>
          <p:nvPr/>
        </p:nvSpPr>
        <p:spPr>
          <a:xfrm>
            <a:off x="0" y="751624"/>
            <a:ext cx="761330" cy="731520"/>
          </a:xfrm>
          <a:prstGeom prst="rect">
            <a:avLst/>
          </a:prstGeom>
          <a:solidFill>
            <a:srgbClr val="944031"/>
          </a:solidFill>
          <a:ln>
            <a:noFill/>
          </a:ln>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endParaRPr lang="ur-PK"/>
          </a:p>
        </p:txBody>
      </p:sp>
      <p:sp>
        <p:nvSpPr>
          <p:cNvPr id="2" name="Title 1">
            <a:extLst>
              <a:ext uri="{FF2B5EF4-FFF2-40B4-BE49-F238E27FC236}">
                <a16:creationId xmlns:a16="http://schemas.microsoft.com/office/drawing/2014/main" id="{5BFCF16A-E972-C9DB-7EC8-1AE6AB36CFEE}"/>
              </a:ext>
            </a:extLst>
          </p:cNvPr>
          <p:cNvSpPr>
            <a:spLocks noGrp="1"/>
          </p:cNvSpPr>
          <p:nvPr>
            <p:ph type="title"/>
          </p:nvPr>
        </p:nvSpPr>
        <p:spPr>
          <a:xfrm>
            <a:off x="0" y="751624"/>
            <a:ext cx="4320000" cy="731520"/>
          </a:xfrm>
          <a:prstGeom prst="parallelogram">
            <a:avLst/>
          </a:prstGeom>
          <a:solidFill>
            <a:schemeClr val="accent1"/>
          </a:solidFill>
          <a:effectLst>
            <a:outerShdw blurRad="25400" dist="12700" dir="2700000" algn="tl" rotWithShape="0">
              <a:prstClr val="black">
                <a:alpha val="40000"/>
              </a:prstClr>
            </a:outerShdw>
          </a:effectLst>
        </p:spPr>
        <p:txBody>
          <a:bodyPr tIns="0" bIns="0">
            <a:normAutofit/>
          </a:bodyPr>
          <a:lstStyle/>
          <a:p>
            <a:pPr>
              <a:lnSpc>
                <a:spcPct val="100000"/>
              </a:lnSpc>
            </a:pPr>
            <a:r>
              <a:rPr lang="en-US" sz="3200" dirty="0">
                <a:solidFill>
                  <a:schemeClr val="bg1"/>
                </a:solidFill>
                <a:latin typeface="Gill Sans Nova Book" panose="020B0502020204020203" pitchFamily="34" charset="-128"/>
                <a:ea typeface="Gill Sans Nova Book" panose="020B0502020204020203" pitchFamily="34" charset="-128"/>
                <a:cs typeface="Gill Sans Nova Book" panose="020B0502020204020203" pitchFamily="34" charset="-128"/>
              </a:rPr>
              <a:t>Sector Caseload</a:t>
            </a:r>
          </a:p>
        </p:txBody>
      </p:sp>
      <p:pic>
        <p:nvPicPr>
          <p:cNvPr id="11" name="Picture 10" descr="Logo&#10;&#10;Description automatically generated with low confidence">
            <a:extLst>
              <a:ext uri="{FF2B5EF4-FFF2-40B4-BE49-F238E27FC236}">
                <a16:creationId xmlns:a16="http://schemas.microsoft.com/office/drawing/2014/main" id="{81BA2D68-7693-1B96-9783-DA2C12D32929}"/>
              </a:ext>
            </a:extLst>
          </p:cNvPr>
          <p:cNvPicPr>
            <a:picLocks noChangeAspect="1"/>
          </p:cNvPicPr>
          <p:nvPr/>
        </p:nvPicPr>
        <p:blipFill>
          <a:blip r:embed="rId3">
            <a:biLevel thresh="25000"/>
            <a:extLst>
              <a:ext uri="{BEBA8EAE-BF5A-486C-A8C5-ECC9F3942E4B}">
                <a14:imgProps xmlns:a14="http://schemas.microsoft.com/office/drawing/2010/main">
                  <a14:imgLayer r:embed="rId4">
                    <a14:imgEffect>
                      <a14:colorTemperature colorTemp="11500"/>
                    </a14:imgEffect>
                    <a14:imgEffect>
                      <a14:saturation sat="0"/>
                    </a14:imgEffect>
                  </a14:imgLayer>
                </a14:imgProps>
              </a:ext>
              <a:ext uri="{28A0092B-C50C-407E-A947-70E740481C1C}">
                <a14:useLocalDpi xmlns:a14="http://schemas.microsoft.com/office/drawing/2010/main" val="0"/>
              </a:ext>
            </a:extLst>
          </a:blip>
          <a:stretch>
            <a:fillRect/>
          </a:stretch>
        </p:blipFill>
        <p:spPr>
          <a:xfrm>
            <a:off x="445479" y="6096172"/>
            <a:ext cx="1454351" cy="548640"/>
          </a:xfrm>
          <a:prstGeom prst="rect">
            <a:avLst/>
          </a:prstGeom>
        </p:spPr>
      </p:pic>
      <p:graphicFrame>
        <p:nvGraphicFramePr>
          <p:cNvPr id="10" name="Table 9">
            <a:extLst>
              <a:ext uri="{FF2B5EF4-FFF2-40B4-BE49-F238E27FC236}">
                <a16:creationId xmlns:a16="http://schemas.microsoft.com/office/drawing/2014/main" id="{6C6805DB-B9C9-84C2-73D3-D50BF5FCBD70}"/>
              </a:ext>
            </a:extLst>
          </p:cNvPr>
          <p:cNvGraphicFramePr>
            <a:graphicFrameLocks noGrp="1"/>
          </p:cNvGraphicFramePr>
          <p:nvPr>
            <p:extLst>
              <p:ext uri="{D42A27DB-BD31-4B8C-83A1-F6EECF244321}">
                <p14:modId xmlns:p14="http://schemas.microsoft.com/office/powerpoint/2010/main" val="2353177064"/>
              </p:ext>
            </p:extLst>
          </p:nvPr>
        </p:nvGraphicFramePr>
        <p:xfrm>
          <a:off x="445479" y="1563330"/>
          <a:ext cx="11301042" cy="5271680"/>
        </p:xfrm>
        <a:graphic>
          <a:graphicData uri="http://schemas.openxmlformats.org/drawingml/2006/table">
            <a:tbl>
              <a:tblPr/>
              <a:tblGrid>
                <a:gridCol w="1853430">
                  <a:extLst>
                    <a:ext uri="{9D8B030D-6E8A-4147-A177-3AD203B41FA5}">
                      <a16:colId xmlns:a16="http://schemas.microsoft.com/office/drawing/2014/main" val="2089328065"/>
                    </a:ext>
                  </a:extLst>
                </a:gridCol>
                <a:gridCol w="1853430">
                  <a:extLst>
                    <a:ext uri="{9D8B030D-6E8A-4147-A177-3AD203B41FA5}">
                      <a16:colId xmlns:a16="http://schemas.microsoft.com/office/drawing/2014/main" val="3699390583"/>
                    </a:ext>
                  </a:extLst>
                </a:gridCol>
                <a:gridCol w="1507130">
                  <a:extLst>
                    <a:ext uri="{9D8B030D-6E8A-4147-A177-3AD203B41FA5}">
                      <a16:colId xmlns:a16="http://schemas.microsoft.com/office/drawing/2014/main" val="1011396733"/>
                    </a:ext>
                  </a:extLst>
                </a:gridCol>
                <a:gridCol w="1794900">
                  <a:extLst>
                    <a:ext uri="{9D8B030D-6E8A-4147-A177-3AD203B41FA5}">
                      <a16:colId xmlns:a16="http://schemas.microsoft.com/office/drawing/2014/main" val="4230552138"/>
                    </a:ext>
                  </a:extLst>
                </a:gridCol>
                <a:gridCol w="1794900">
                  <a:extLst>
                    <a:ext uri="{9D8B030D-6E8A-4147-A177-3AD203B41FA5}">
                      <a16:colId xmlns:a16="http://schemas.microsoft.com/office/drawing/2014/main" val="3952437233"/>
                    </a:ext>
                  </a:extLst>
                </a:gridCol>
                <a:gridCol w="2497252">
                  <a:extLst>
                    <a:ext uri="{9D8B030D-6E8A-4147-A177-3AD203B41FA5}">
                      <a16:colId xmlns:a16="http://schemas.microsoft.com/office/drawing/2014/main" val="1523120049"/>
                    </a:ext>
                  </a:extLst>
                </a:gridCol>
              </a:tblGrid>
              <a:tr h="319899">
                <a:tc>
                  <a:txBody>
                    <a:bodyPr/>
                    <a:lstStyle/>
                    <a:p>
                      <a:pPr algn="l" fontAlgn="t"/>
                      <a:r>
                        <a:rPr lang="en-US" sz="1500" b="1" i="0" u="none" strike="noStrike" dirty="0">
                          <a:solidFill>
                            <a:srgbClr val="FFFFFF"/>
                          </a:solidFill>
                          <a:effectLst/>
                          <a:latin typeface="Calibri" panose="020F0502020204030204" pitchFamily="34" charset="0"/>
                        </a:rPr>
                        <a:t>Provinces</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D93D9"/>
                    </a:solidFill>
                  </a:tcPr>
                </a:tc>
                <a:tc gridSpan="2">
                  <a:txBody>
                    <a:bodyPr/>
                    <a:lstStyle/>
                    <a:p>
                      <a:pPr algn="ctr" fontAlgn="t"/>
                      <a:r>
                        <a:rPr lang="en-US" sz="1500" b="1" i="0" u="none" strike="noStrike" dirty="0">
                          <a:solidFill>
                            <a:srgbClr val="FFFFFF"/>
                          </a:solidFill>
                          <a:effectLst/>
                          <a:latin typeface="Calibri" panose="020F0502020204030204" pitchFamily="34" charset="0"/>
                        </a:rPr>
                        <a:t>Total Caseload*</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D93D9"/>
                    </a:solidFill>
                  </a:tcPr>
                </a:tc>
                <a:tc hMerge="1">
                  <a:txBody>
                    <a:bodyPr/>
                    <a:lstStyle/>
                    <a:p>
                      <a:pPr algn="l" fontAlgn="t"/>
                      <a:endParaRPr lang="en-US" sz="1500" b="1" i="0" u="none" strike="noStrike" dirty="0">
                        <a:solidFill>
                          <a:srgbClr val="FFFFFF"/>
                        </a:solidFill>
                        <a:effectLst/>
                        <a:latin typeface="Calibri" panose="020F0502020204030204" pitchFamily="34"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D93D9"/>
                    </a:solidFill>
                  </a:tcPr>
                </a:tc>
                <a:tc gridSpan="2">
                  <a:txBody>
                    <a:bodyPr/>
                    <a:lstStyle/>
                    <a:p>
                      <a:pPr algn="ctr" fontAlgn="t"/>
                      <a:r>
                        <a:rPr lang="en-US" sz="1500" b="1" i="0" u="none" strike="noStrike" dirty="0">
                          <a:solidFill>
                            <a:srgbClr val="FFFFFF"/>
                          </a:solidFill>
                          <a:effectLst/>
                          <a:latin typeface="Calibri" panose="020F0502020204030204" pitchFamily="34" charset="0"/>
                        </a:rPr>
                        <a:t>Sector Target**</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D93D9"/>
                    </a:solidFill>
                  </a:tcPr>
                </a:tc>
                <a:tc hMerge="1">
                  <a:txBody>
                    <a:bodyPr/>
                    <a:lstStyle/>
                    <a:p>
                      <a:pPr algn="l" fontAlgn="t"/>
                      <a:endParaRPr lang="en-US" sz="1500" b="1" i="0" u="none" strike="noStrike" dirty="0">
                        <a:solidFill>
                          <a:srgbClr val="FFFFFF"/>
                        </a:solidFill>
                        <a:effectLst/>
                        <a:latin typeface="Calibri" panose="020F0502020204030204" pitchFamily="34"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D93D9"/>
                    </a:solidFill>
                  </a:tcPr>
                </a:tc>
                <a:tc rowSpan="2">
                  <a:txBody>
                    <a:bodyPr/>
                    <a:lstStyle/>
                    <a:p>
                      <a:pPr algn="ctr" fontAlgn="t"/>
                      <a:r>
                        <a:rPr lang="en-US" sz="1500" b="1" i="0" u="none" strike="noStrike" dirty="0">
                          <a:solidFill>
                            <a:srgbClr val="FFFFFF"/>
                          </a:solidFill>
                          <a:effectLst/>
                          <a:latin typeface="Calibri" panose="020F0502020204030204" pitchFamily="34" charset="0"/>
                        </a:rPr>
                        <a:t>Coverage by PDMAs/ SDMA/GBDMA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D93D9"/>
                    </a:solidFill>
                  </a:tcPr>
                </a:tc>
                <a:extLst>
                  <a:ext uri="{0D108BD9-81ED-4DB2-BD59-A6C34878D82A}">
                    <a16:rowId xmlns:a16="http://schemas.microsoft.com/office/drawing/2014/main" val="2953730556"/>
                  </a:ext>
                </a:extLst>
              </a:tr>
              <a:tr h="391885">
                <a:tc>
                  <a:txBody>
                    <a:bodyPr/>
                    <a:lstStyle/>
                    <a:p>
                      <a:pPr algn="l" fontAlgn="t"/>
                      <a:endParaRPr lang="en-US" sz="1500" b="1" i="0" u="none" strike="noStrike" dirty="0">
                        <a:solidFill>
                          <a:srgbClr val="FFFFFF"/>
                        </a:solidFill>
                        <a:effectLst/>
                        <a:latin typeface="Calibri" panose="020F0502020204030204" pitchFamily="34"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D93D9"/>
                    </a:solidFill>
                  </a:tcPr>
                </a:tc>
                <a:tc>
                  <a:txBody>
                    <a:bodyPr/>
                    <a:lstStyle/>
                    <a:p>
                      <a:pPr algn="ctr" fontAlgn="t"/>
                      <a:r>
                        <a:rPr lang="en-US" sz="1500" b="1" i="0" u="none" strike="noStrike" dirty="0">
                          <a:solidFill>
                            <a:srgbClr val="FFFFFF"/>
                          </a:solidFill>
                          <a:effectLst/>
                          <a:latin typeface="Calibri" panose="020F0502020204030204" pitchFamily="34" charset="0"/>
                        </a:rPr>
                        <a:t># of households</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D93D9"/>
                    </a:solidFill>
                  </a:tcPr>
                </a:tc>
                <a:tc>
                  <a:txBody>
                    <a:bodyPr/>
                    <a:lstStyle/>
                    <a:p>
                      <a:pPr algn="ctr" fontAlgn="t"/>
                      <a:r>
                        <a:rPr lang="en-US" sz="1500" b="1" i="0" u="none" strike="noStrike" dirty="0">
                          <a:solidFill>
                            <a:srgbClr val="FFFFFF"/>
                          </a:solidFill>
                          <a:effectLst/>
                          <a:latin typeface="Calibri" panose="020F0502020204030204" pitchFamily="34" charset="0"/>
                        </a:rPr>
                        <a:t># of people</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D93D9"/>
                    </a:solidFill>
                  </a:tcPr>
                </a:tc>
                <a:tc>
                  <a:txBody>
                    <a:bodyPr/>
                    <a:lstStyle/>
                    <a:p>
                      <a:pPr algn="ctr" fontAlgn="t"/>
                      <a:r>
                        <a:rPr lang="en-US" sz="1500" b="1" i="0" u="none" strike="noStrike" dirty="0">
                          <a:solidFill>
                            <a:srgbClr val="FFFFFF"/>
                          </a:solidFill>
                          <a:effectLst/>
                          <a:latin typeface="Calibri" panose="020F0502020204030204" pitchFamily="34" charset="0"/>
                        </a:rPr>
                        <a:t># of households</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D93D9"/>
                    </a:solidFill>
                  </a:tcPr>
                </a:tc>
                <a:tc>
                  <a:txBody>
                    <a:bodyPr/>
                    <a:lstStyle/>
                    <a:p>
                      <a:pPr algn="ctr" fontAlgn="t"/>
                      <a:r>
                        <a:rPr lang="en-US" sz="1500" b="1" i="0" u="none" strike="noStrike" dirty="0">
                          <a:solidFill>
                            <a:srgbClr val="FFFFFF"/>
                          </a:solidFill>
                          <a:effectLst/>
                          <a:latin typeface="Calibri" panose="020F0502020204030204" pitchFamily="34" charset="0"/>
                        </a:rPr>
                        <a:t># of people</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D93D9"/>
                    </a:solidFill>
                  </a:tcPr>
                </a:tc>
                <a:tc vMerge="1">
                  <a:txBody>
                    <a:bodyPr/>
                    <a:lstStyle/>
                    <a:p>
                      <a:pPr algn="l" fontAlgn="t"/>
                      <a:endParaRPr lang="en-US" sz="1500" b="1" i="0" u="none" strike="noStrike" dirty="0">
                        <a:solidFill>
                          <a:srgbClr val="FFFFFF"/>
                        </a:solidFill>
                        <a:effectLst/>
                        <a:latin typeface="Calibri" panose="020F0502020204030204" pitchFamily="34"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D93D9"/>
                    </a:solidFill>
                  </a:tcPr>
                </a:tc>
                <a:extLst>
                  <a:ext uri="{0D108BD9-81ED-4DB2-BD59-A6C34878D82A}">
                    <a16:rowId xmlns:a16="http://schemas.microsoft.com/office/drawing/2014/main" val="2415057967"/>
                  </a:ext>
                </a:extLst>
              </a:tr>
              <a:tr h="314449">
                <a:tc>
                  <a:txBody>
                    <a:bodyPr/>
                    <a:lstStyle/>
                    <a:p>
                      <a:pPr algn="l" fontAlgn="ctr"/>
                      <a:r>
                        <a:rPr lang="en-US" sz="1500" b="0" i="0" u="none" strike="noStrike" dirty="0">
                          <a:solidFill>
                            <a:srgbClr val="000000"/>
                          </a:solidFill>
                          <a:effectLst/>
                          <a:latin typeface="Calibri" panose="020F0502020204030204" pitchFamily="34" charset="0"/>
                        </a:rPr>
                        <a:t>Balochistan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500" b="0" i="0" u="none" strike="noStrike" dirty="0">
                          <a:solidFill>
                            <a:srgbClr val="000000"/>
                          </a:solidFill>
                          <a:effectLst/>
                          <a:latin typeface="Calibri" panose="020F0502020204030204" pitchFamily="34" charset="0"/>
                        </a:rPr>
                        <a:t>24,006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500" b="0" i="0" u="none" strike="noStrike" dirty="0">
                          <a:solidFill>
                            <a:srgbClr val="000000"/>
                          </a:solidFill>
                          <a:effectLst/>
                          <a:latin typeface="Calibri" panose="020F0502020204030204" pitchFamily="34" charset="0"/>
                        </a:rPr>
                        <a:t>168,041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n-US" sz="1500" b="0" i="0" u="none" strike="noStrike" dirty="0">
                          <a:solidFill>
                            <a:srgbClr val="000000"/>
                          </a:solidFill>
                          <a:effectLst/>
                          <a:latin typeface="Calibri" panose="020F0502020204030204" pitchFamily="34" charset="0"/>
                        </a:rPr>
                        <a:t>7,202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500" b="0" i="0" u="none" strike="noStrike" dirty="0">
                          <a:solidFill>
                            <a:srgbClr val="000000"/>
                          </a:solidFill>
                          <a:effectLst/>
                          <a:latin typeface="Calibri" panose="020F0502020204030204" pitchFamily="34" charset="0"/>
                        </a:rPr>
                        <a:t>50,412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500" b="0" i="0" u="none" strike="noStrike" dirty="0">
                          <a:solidFill>
                            <a:srgbClr val="000000"/>
                          </a:solidFill>
                          <a:effectLst/>
                          <a:latin typeface="Calibri" panose="020F0502020204030204" pitchFamily="34" charset="0"/>
                        </a:rPr>
                        <a:t> No information on PDMA stocks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05979965"/>
                  </a:ext>
                </a:extLst>
              </a:tr>
              <a:tr h="654052">
                <a:tc>
                  <a:txBody>
                    <a:bodyPr/>
                    <a:lstStyle/>
                    <a:p>
                      <a:pPr algn="l" fontAlgn="ctr"/>
                      <a:r>
                        <a:rPr lang="en-US" sz="1500" b="0" i="0" u="none" strike="noStrike" dirty="0">
                          <a:solidFill>
                            <a:srgbClr val="000000"/>
                          </a:solidFill>
                          <a:effectLst/>
                          <a:latin typeface="Calibri" panose="020F0502020204030204" pitchFamily="34" charset="0"/>
                        </a:rPr>
                        <a:t>Khyber Pakhtunkhwa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9F8"/>
                    </a:solidFill>
                  </a:tcPr>
                </a:tc>
                <a:tc>
                  <a:txBody>
                    <a:bodyPr/>
                    <a:lstStyle/>
                    <a:p>
                      <a:pPr algn="ctr" fontAlgn="ctr"/>
                      <a:r>
                        <a:rPr lang="en-US" sz="1500" b="0" i="0" u="none" strike="noStrike" dirty="0">
                          <a:solidFill>
                            <a:srgbClr val="000000"/>
                          </a:solidFill>
                          <a:effectLst/>
                          <a:latin typeface="Calibri" panose="020F0502020204030204" pitchFamily="34" charset="0"/>
                        </a:rPr>
                        <a:t>2,254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9F8"/>
                    </a:solidFill>
                  </a:tcPr>
                </a:tc>
                <a:tc>
                  <a:txBody>
                    <a:bodyPr/>
                    <a:lstStyle/>
                    <a:p>
                      <a:pPr algn="ctr" fontAlgn="ctr"/>
                      <a:r>
                        <a:rPr lang="en-US" sz="1500" b="0" i="0" u="none" strike="noStrike" dirty="0">
                          <a:solidFill>
                            <a:srgbClr val="000000"/>
                          </a:solidFill>
                          <a:effectLst/>
                          <a:latin typeface="Calibri" panose="020F0502020204030204" pitchFamily="34" charset="0"/>
                        </a:rPr>
                        <a:t>15,778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9F8"/>
                    </a:solidFill>
                  </a:tcPr>
                </a:tc>
                <a:tc>
                  <a:txBody>
                    <a:bodyPr/>
                    <a:lstStyle/>
                    <a:p>
                      <a:pPr algn="ctr" fontAlgn="ctr"/>
                      <a:r>
                        <a:rPr lang="en-US" sz="1500" b="0" i="0" u="none" strike="noStrike" dirty="0">
                          <a:solidFill>
                            <a:srgbClr val="000000"/>
                          </a:solidFill>
                          <a:effectLst/>
                          <a:latin typeface="Calibri" panose="020F0502020204030204" pitchFamily="34" charset="0"/>
                        </a:rPr>
                        <a:t>2,254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9F8"/>
                    </a:solidFill>
                  </a:tcPr>
                </a:tc>
                <a:tc>
                  <a:txBody>
                    <a:bodyPr/>
                    <a:lstStyle/>
                    <a:p>
                      <a:pPr algn="ctr" fontAlgn="ctr"/>
                      <a:r>
                        <a:rPr lang="en-US" sz="1500" b="0" i="0" u="none" strike="noStrike" dirty="0">
                          <a:solidFill>
                            <a:srgbClr val="000000"/>
                          </a:solidFill>
                          <a:effectLst/>
                          <a:latin typeface="Calibri" panose="020F0502020204030204" pitchFamily="34" charset="0"/>
                        </a:rPr>
                        <a:t>15,778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9F8"/>
                    </a:solidFill>
                  </a:tcPr>
                </a:tc>
                <a:tc>
                  <a:txBody>
                    <a:bodyPr/>
                    <a:lstStyle/>
                    <a:p>
                      <a:pPr algn="ctr" fontAlgn="ctr"/>
                      <a:r>
                        <a:rPr lang="en-US" sz="1500" b="0" i="0" u="none" strike="noStrike" dirty="0">
                          <a:solidFill>
                            <a:srgbClr val="000000"/>
                          </a:solidFill>
                          <a:effectLst/>
                          <a:latin typeface="Calibri" panose="020F0502020204030204" pitchFamily="34" charset="0"/>
                        </a:rPr>
                        <a:t> Winterization kits for 6000 HH in pipeline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9F8"/>
                    </a:solidFill>
                  </a:tcPr>
                </a:tc>
                <a:extLst>
                  <a:ext uri="{0D108BD9-81ED-4DB2-BD59-A6C34878D82A}">
                    <a16:rowId xmlns:a16="http://schemas.microsoft.com/office/drawing/2014/main" val="3299282721"/>
                  </a:ext>
                </a:extLst>
              </a:tr>
              <a:tr h="654052">
                <a:tc>
                  <a:txBody>
                    <a:bodyPr/>
                    <a:lstStyle/>
                    <a:p>
                      <a:pPr algn="l" fontAlgn="ctr"/>
                      <a:r>
                        <a:rPr lang="en-US" sz="1500" b="0" i="0" u="none" strike="noStrike">
                          <a:solidFill>
                            <a:srgbClr val="000000"/>
                          </a:solidFill>
                          <a:effectLst/>
                          <a:latin typeface="Calibri" panose="020F0502020204030204" pitchFamily="34" charset="0"/>
                        </a:rPr>
                        <a:t>Sindh</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500" b="0" i="0" u="none" strike="noStrike" dirty="0">
                          <a:solidFill>
                            <a:srgbClr val="000000"/>
                          </a:solidFill>
                          <a:effectLst/>
                          <a:latin typeface="Calibri" panose="020F0502020204030204" pitchFamily="34" charset="0"/>
                        </a:rPr>
                        <a:t>53,189</a:t>
                      </a:r>
                    </a:p>
                    <a:p>
                      <a:pPr algn="ctr" fontAlgn="ctr"/>
                      <a:r>
                        <a:rPr lang="en-US" sz="1500" b="0" i="0" u="none" strike="noStrike" dirty="0">
                          <a:solidFill>
                            <a:srgbClr val="000000"/>
                          </a:solidFill>
                          <a:effectLst/>
                          <a:latin typeface="Calibri" panose="020F0502020204030204" pitchFamily="34" charset="0"/>
                        </a:rPr>
                        <a:t>(PDMA prioritized Districts only)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500" b="0" i="0" u="none" strike="noStrike" dirty="0">
                          <a:solidFill>
                            <a:srgbClr val="000000"/>
                          </a:solidFill>
                          <a:effectLst/>
                          <a:latin typeface="Calibri" panose="020F0502020204030204" pitchFamily="34" charset="0"/>
                        </a:rPr>
                        <a:t>372,323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500" b="0" i="0" u="none" strike="noStrike" dirty="0">
                          <a:solidFill>
                            <a:srgbClr val="000000"/>
                          </a:solidFill>
                          <a:effectLst/>
                          <a:latin typeface="Calibri" panose="020F0502020204030204" pitchFamily="34" charset="0"/>
                        </a:rPr>
                        <a:t>15,957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500" b="0" i="0" u="none" strike="noStrike" dirty="0">
                          <a:solidFill>
                            <a:srgbClr val="000000"/>
                          </a:solidFill>
                          <a:effectLst/>
                          <a:latin typeface="Calibri" panose="020F0502020204030204" pitchFamily="34" charset="0"/>
                        </a:rPr>
                        <a:t>111,697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500" b="0" i="0" u="none" strike="noStrike" dirty="0">
                          <a:solidFill>
                            <a:srgbClr val="000000"/>
                          </a:solidFill>
                          <a:effectLst/>
                          <a:latin typeface="Calibri" panose="020F0502020204030204" pitchFamily="34" charset="0"/>
                        </a:rPr>
                        <a:t> No winterization kits available in stocks, only blankets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32423298"/>
                  </a:ext>
                </a:extLst>
              </a:tr>
              <a:tr h="654052">
                <a:tc>
                  <a:txBody>
                    <a:bodyPr/>
                    <a:lstStyle/>
                    <a:p>
                      <a:pPr algn="l" fontAlgn="ctr"/>
                      <a:r>
                        <a:rPr lang="en-US" sz="1500" b="0" i="0" u="none" strike="noStrike">
                          <a:solidFill>
                            <a:srgbClr val="000000"/>
                          </a:solidFill>
                          <a:effectLst/>
                          <a:latin typeface="Calibri" panose="020F0502020204030204" pitchFamily="34" charset="0"/>
                        </a:rPr>
                        <a:t>Punjab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9F8"/>
                    </a:solidFill>
                  </a:tcPr>
                </a:tc>
                <a:tc>
                  <a:txBody>
                    <a:bodyPr/>
                    <a:lstStyle/>
                    <a:p>
                      <a:pPr algn="ctr" fontAlgn="ctr"/>
                      <a:r>
                        <a:rPr lang="en-US" sz="1500" b="0" i="0" u="none" strike="noStrike" dirty="0">
                          <a:solidFill>
                            <a:srgbClr val="000000"/>
                          </a:solidFill>
                          <a:effectLst/>
                          <a:latin typeface="Calibri" panose="020F0502020204030204" pitchFamily="34" charset="0"/>
                        </a:rPr>
                        <a:t>10,146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9F8"/>
                    </a:solidFill>
                  </a:tcPr>
                </a:tc>
                <a:tc>
                  <a:txBody>
                    <a:bodyPr/>
                    <a:lstStyle/>
                    <a:p>
                      <a:pPr algn="ctr" fontAlgn="ctr"/>
                      <a:r>
                        <a:rPr lang="en-US" sz="1500" b="0" i="0" u="none" strike="noStrike" dirty="0">
                          <a:solidFill>
                            <a:srgbClr val="000000"/>
                          </a:solidFill>
                          <a:effectLst/>
                          <a:latin typeface="Calibri" panose="020F0502020204030204" pitchFamily="34" charset="0"/>
                        </a:rPr>
                        <a:t>71,022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9F8"/>
                    </a:solidFill>
                  </a:tcPr>
                </a:tc>
                <a:tc>
                  <a:txBody>
                    <a:bodyPr/>
                    <a:lstStyle/>
                    <a:p>
                      <a:pPr algn="ctr" fontAlgn="ctr"/>
                      <a:r>
                        <a:rPr lang="en-US" sz="1500" b="0" i="0" u="none" strike="noStrike" dirty="0">
                          <a:solidFill>
                            <a:srgbClr val="000000"/>
                          </a:solidFill>
                          <a:effectLst/>
                          <a:latin typeface="Calibri" panose="020F0502020204030204" pitchFamily="34" charset="0"/>
                        </a:rPr>
                        <a:t>3,044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9F8"/>
                    </a:solidFill>
                  </a:tcPr>
                </a:tc>
                <a:tc>
                  <a:txBody>
                    <a:bodyPr/>
                    <a:lstStyle/>
                    <a:p>
                      <a:pPr algn="ctr" fontAlgn="ctr"/>
                      <a:r>
                        <a:rPr lang="en-US" sz="1500" b="0" i="0" u="none" strike="noStrike" dirty="0">
                          <a:solidFill>
                            <a:srgbClr val="000000"/>
                          </a:solidFill>
                          <a:effectLst/>
                          <a:latin typeface="Calibri" panose="020F0502020204030204" pitchFamily="34" charset="0"/>
                        </a:rPr>
                        <a:t>21,307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9F8"/>
                    </a:solidFill>
                  </a:tcPr>
                </a:tc>
                <a:tc>
                  <a:txBody>
                    <a:bodyPr/>
                    <a:lstStyle/>
                    <a:p>
                      <a:pPr algn="ctr" fontAlgn="ctr"/>
                      <a:r>
                        <a:rPr lang="en-US" sz="1500" b="0" i="0" u="none" strike="noStrike" dirty="0">
                          <a:solidFill>
                            <a:srgbClr val="000000"/>
                          </a:solidFill>
                          <a:effectLst/>
                          <a:latin typeface="Calibri" panose="020F0502020204030204" pitchFamily="34" charset="0"/>
                        </a:rPr>
                        <a:t> No winterization kits available only tents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9F8"/>
                    </a:solidFill>
                  </a:tcPr>
                </a:tc>
                <a:extLst>
                  <a:ext uri="{0D108BD9-81ED-4DB2-BD59-A6C34878D82A}">
                    <a16:rowId xmlns:a16="http://schemas.microsoft.com/office/drawing/2014/main" val="823756759"/>
                  </a:ext>
                </a:extLst>
              </a:tr>
              <a:tr h="654052">
                <a:tc>
                  <a:txBody>
                    <a:bodyPr/>
                    <a:lstStyle/>
                    <a:p>
                      <a:pPr algn="l" fontAlgn="ctr"/>
                      <a:r>
                        <a:rPr lang="en-US" sz="1500" b="0" i="0" u="none" strike="noStrike">
                          <a:solidFill>
                            <a:srgbClr val="000000"/>
                          </a:solidFill>
                          <a:effectLst/>
                          <a:latin typeface="Calibri" panose="020F0502020204030204" pitchFamily="34" charset="0"/>
                        </a:rPr>
                        <a:t>Gilgit-Baltistan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500" b="0" i="0" u="none" strike="noStrike" dirty="0">
                          <a:solidFill>
                            <a:srgbClr val="000000"/>
                          </a:solidFill>
                          <a:effectLst/>
                          <a:latin typeface="Calibri" panose="020F0502020204030204" pitchFamily="34" charset="0"/>
                        </a:rPr>
                        <a:t>2,000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500" b="0" i="0" u="none" strike="noStrike" dirty="0">
                          <a:solidFill>
                            <a:srgbClr val="000000"/>
                          </a:solidFill>
                          <a:effectLst/>
                          <a:latin typeface="Calibri" panose="020F0502020204030204" pitchFamily="34" charset="0"/>
                        </a:rPr>
                        <a:t>14,000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500" b="0" i="0" u="none" strike="noStrike" dirty="0">
                          <a:solidFill>
                            <a:srgbClr val="000000"/>
                          </a:solidFill>
                          <a:effectLst/>
                          <a:latin typeface="Calibri" panose="020F0502020204030204" pitchFamily="34" charset="0"/>
                        </a:rPr>
                        <a:t>1,500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500" b="0" i="0" u="none" strike="noStrike" dirty="0">
                          <a:solidFill>
                            <a:srgbClr val="000000"/>
                          </a:solidFill>
                          <a:effectLst/>
                          <a:latin typeface="Calibri" panose="020F0502020204030204" pitchFamily="34" charset="0"/>
                        </a:rPr>
                        <a:t>10,500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500" b="0" i="0" u="none" strike="noStrike" dirty="0">
                          <a:solidFill>
                            <a:srgbClr val="000000"/>
                          </a:solidFill>
                          <a:effectLst/>
                          <a:latin typeface="Calibri" panose="020F0502020204030204" pitchFamily="34" charset="0"/>
                        </a:rPr>
                        <a:t> Capacity for 500 HH coverage available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45034051"/>
                  </a:ext>
                </a:extLst>
              </a:tr>
              <a:tr h="654052">
                <a:tc>
                  <a:txBody>
                    <a:bodyPr/>
                    <a:lstStyle/>
                    <a:p>
                      <a:pPr algn="l" fontAlgn="ctr"/>
                      <a:r>
                        <a:rPr lang="en-US" sz="1500" b="0" i="0" u="none" strike="noStrike" dirty="0">
                          <a:solidFill>
                            <a:srgbClr val="000000"/>
                          </a:solidFill>
                          <a:effectLst/>
                          <a:latin typeface="Calibri" panose="020F0502020204030204" pitchFamily="34" charset="0"/>
                        </a:rPr>
                        <a:t>Kashmir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9F8"/>
                    </a:solidFill>
                  </a:tcPr>
                </a:tc>
                <a:tc>
                  <a:txBody>
                    <a:bodyPr/>
                    <a:lstStyle/>
                    <a:p>
                      <a:pPr algn="ctr" fontAlgn="ctr"/>
                      <a:r>
                        <a:rPr lang="en-US" sz="1500" b="0" i="0" u="none" strike="noStrike" dirty="0">
                          <a:solidFill>
                            <a:srgbClr val="000000"/>
                          </a:solidFill>
                          <a:effectLst/>
                          <a:latin typeface="Calibri" panose="020F0502020204030204" pitchFamily="34" charset="0"/>
                        </a:rPr>
                        <a:t>12,170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9F8"/>
                    </a:solidFill>
                  </a:tcPr>
                </a:tc>
                <a:tc>
                  <a:txBody>
                    <a:bodyPr/>
                    <a:lstStyle/>
                    <a:p>
                      <a:pPr algn="ctr" fontAlgn="ctr"/>
                      <a:r>
                        <a:rPr lang="en-US" sz="1500" b="0" i="0" u="none" strike="noStrike" dirty="0">
                          <a:solidFill>
                            <a:srgbClr val="000000"/>
                          </a:solidFill>
                          <a:effectLst/>
                          <a:latin typeface="Calibri" panose="020F0502020204030204" pitchFamily="34" charset="0"/>
                        </a:rPr>
                        <a:t>85,190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9F8"/>
                    </a:solidFill>
                  </a:tcPr>
                </a:tc>
                <a:tc>
                  <a:txBody>
                    <a:bodyPr/>
                    <a:lstStyle/>
                    <a:p>
                      <a:pPr algn="ctr" fontAlgn="ctr"/>
                      <a:r>
                        <a:rPr lang="en-US" sz="1500" b="0" i="0" u="none" strike="noStrike" dirty="0">
                          <a:solidFill>
                            <a:srgbClr val="000000"/>
                          </a:solidFill>
                          <a:effectLst/>
                          <a:latin typeface="Calibri" panose="020F0502020204030204" pitchFamily="34" charset="0"/>
                        </a:rPr>
                        <a:t>3,651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9F8"/>
                    </a:solidFill>
                  </a:tcPr>
                </a:tc>
                <a:tc>
                  <a:txBody>
                    <a:bodyPr/>
                    <a:lstStyle/>
                    <a:p>
                      <a:pPr algn="ctr" fontAlgn="ctr"/>
                      <a:r>
                        <a:rPr lang="en-US" sz="1500" b="0" i="0" u="none" strike="noStrike" dirty="0">
                          <a:solidFill>
                            <a:srgbClr val="000000"/>
                          </a:solidFill>
                          <a:effectLst/>
                          <a:latin typeface="Calibri" panose="020F0502020204030204" pitchFamily="34" charset="0"/>
                        </a:rPr>
                        <a:t>25,557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9F8"/>
                    </a:solidFill>
                  </a:tcPr>
                </a:tc>
                <a:tc>
                  <a:txBody>
                    <a:bodyPr/>
                    <a:lstStyle/>
                    <a:p>
                      <a:pPr algn="ctr" fontAlgn="ctr"/>
                      <a:r>
                        <a:rPr lang="en-US" sz="1500" b="0" i="0" u="none" strike="noStrike" dirty="0">
                          <a:solidFill>
                            <a:srgbClr val="000000"/>
                          </a:solidFill>
                          <a:effectLst/>
                          <a:latin typeface="Calibri" panose="020F0502020204030204" pitchFamily="34" charset="0"/>
                        </a:rPr>
                        <a:t> Winterization kits for 26 HH available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9F8"/>
                    </a:solidFill>
                  </a:tcPr>
                </a:tc>
                <a:extLst>
                  <a:ext uri="{0D108BD9-81ED-4DB2-BD59-A6C34878D82A}">
                    <a16:rowId xmlns:a16="http://schemas.microsoft.com/office/drawing/2014/main" val="2247076369"/>
                  </a:ext>
                </a:extLst>
              </a:tr>
              <a:tr h="251558">
                <a:tc>
                  <a:txBody>
                    <a:bodyPr/>
                    <a:lstStyle/>
                    <a:p>
                      <a:pPr algn="r" fontAlgn="b"/>
                      <a:r>
                        <a:rPr lang="en-US" sz="1600" b="1" i="0" u="none" strike="noStrike" dirty="0">
                          <a:solidFill>
                            <a:srgbClr val="FFFFFF"/>
                          </a:solidFill>
                          <a:effectLst/>
                          <a:latin typeface="Calibri" panose="020F0502020204030204" pitchFamily="34" charset="0"/>
                        </a:rPr>
                        <a:t>Total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D93D9"/>
                    </a:solidFill>
                  </a:tcPr>
                </a:tc>
                <a:tc>
                  <a:txBody>
                    <a:bodyPr/>
                    <a:lstStyle/>
                    <a:p>
                      <a:pPr algn="r" fontAlgn="b"/>
                      <a:r>
                        <a:rPr lang="en-US" sz="1600" b="1" i="0" u="none" strike="noStrike" dirty="0">
                          <a:solidFill>
                            <a:srgbClr val="FFFFFF"/>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D93D9"/>
                    </a:solidFill>
                  </a:tcPr>
                </a:tc>
                <a:tc>
                  <a:txBody>
                    <a:bodyPr/>
                    <a:lstStyle/>
                    <a:p>
                      <a:pPr algn="ctr" fontAlgn="b"/>
                      <a:r>
                        <a:rPr lang="en-US" sz="1600" b="1" i="0" u="none" strike="noStrike" dirty="0">
                          <a:solidFill>
                            <a:srgbClr val="FFFFFF"/>
                          </a:solidFill>
                          <a:effectLst/>
                          <a:latin typeface="Calibri" panose="020F0502020204030204" pitchFamily="34" charset="0"/>
                        </a:rPr>
                        <a:t>726,354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D93D9"/>
                    </a:solidFill>
                  </a:tcPr>
                </a:tc>
                <a:tc>
                  <a:txBody>
                    <a:bodyPr/>
                    <a:lstStyle/>
                    <a:p>
                      <a:pPr algn="ctr" fontAlgn="b"/>
                      <a:r>
                        <a:rPr lang="en-US" sz="1600" b="1" i="0" u="none" strike="noStrike" dirty="0">
                          <a:solidFill>
                            <a:srgbClr val="FFFFFF"/>
                          </a:solidFill>
                          <a:effectLst/>
                          <a:latin typeface="Calibri" panose="020F0502020204030204" pitchFamily="34" charset="0"/>
                        </a:rPr>
                        <a:t>33,607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D93D9"/>
                    </a:solidFill>
                  </a:tcPr>
                </a:tc>
                <a:tc>
                  <a:txBody>
                    <a:bodyPr/>
                    <a:lstStyle/>
                    <a:p>
                      <a:pPr algn="ctr" fontAlgn="b"/>
                      <a:r>
                        <a:rPr lang="en-US" sz="1600" b="1" i="0" u="none" strike="noStrike" dirty="0">
                          <a:solidFill>
                            <a:srgbClr val="FFFFFF"/>
                          </a:solidFill>
                          <a:effectLst/>
                          <a:latin typeface="Calibri" panose="020F0502020204030204" pitchFamily="34" charset="0"/>
                        </a:rPr>
                        <a:t>235,251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D93D9"/>
                    </a:solidFill>
                  </a:tcPr>
                </a:tc>
                <a:tc>
                  <a:txBody>
                    <a:bodyPr/>
                    <a:lstStyle/>
                    <a:p>
                      <a:pPr algn="r" fontAlgn="b"/>
                      <a:r>
                        <a:rPr lang="en-US" sz="1600" b="1" i="0" u="none" strike="noStrike" dirty="0">
                          <a:solidFill>
                            <a:srgbClr val="FFFFFF"/>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D93D9"/>
                    </a:solidFill>
                  </a:tcPr>
                </a:tc>
                <a:extLst>
                  <a:ext uri="{0D108BD9-81ED-4DB2-BD59-A6C34878D82A}">
                    <a16:rowId xmlns:a16="http://schemas.microsoft.com/office/drawing/2014/main" val="4251806088"/>
                  </a:ext>
                </a:extLst>
              </a:tr>
              <a:tr h="528273">
                <a:tc gridSpan="6">
                  <a:txBody>
                    <a:bodyPr/>
                    <a:lstStyle/>
                    <a:p>
                      <a:pPr algn="l" rtl="0" fontAlgn="t"/>
                      <a:r>
                        <a:rPr lang="en-US" sz="1400" b="0" i="0" u="none" strike="noStrike" dirty="0">
                          <a:solidFill>
                            <a:srgbClr val="000000"/>
                          </a:solidFill>
                          <a:effectLst/>
                          <a:latin typeface="Calibri" panose="020F0502020204030204" pitchFamily="34" charset="0"/>
                        </a:rPr>
                        <a:t>* This is based on the 2024 flood-affected population </a:t>
                      </a:r>
                      <a:r>
                        <a:rPr lang="en-US" sz="1400" b="0" i="1" u="none" strike="noStrike" dirty="0">
                          <a:solidFill>
                            <a:srgbClr val="000000"/>
                          </a:solidFill>
                          <a:effectLst/>
                          <a:latin typeface="Calibri" panose="020F0502020204030204" pitchFamily="34" charset="0"/>
                        </a:rPr>
                        <a:t>only</a:t>
                      </a:r>
                      <a:r>
                        <a:rPr lang="en-US" sz="1400" b="0" i="0" u="none" strike="noStrike" dirty="0">
                          <a:solidFill>
                            <a:srgbClr val="000000"/>
                          </a:solidFill>
                          <a:effectLst/>
                          <a:latin typeface="Calibri" panose="020F0502020204030204" pitchFamily="34" charset="0"/>
                        </a:rPr>
                        <a:t>. Therefore, this is an </a:t>
                      </a:r>
                      <a:r>
                        <a:rPr lang="en-US" sz="1400" b="1" i="0" u="none" strike="noStrike" dirty="0">
                          <a:solidFill>
                            <a:srgbClr val="000000"/>
                          </a:solidFill>
                          <a:effectLst/>
                          <a:latin typeface="Calibri" panose="020F0502020204030204" pitchFamily="34" charset="0"/>
                        </a:rPr>
                        <a:t>underestimate</a:t>
                      </a:r>
                      <a:r>
                        <a:rPr lang="en-US" sz="1400" b="0" i="0" u="none" strike="noStrike" dirty="0">
                          <a:solidFill>
                            <a:srgbClr val="000000"/>
                          </a:solidFill>
                          <a:effectLst/>
                          <a:latin typeface="Calibri" panose="020F0502020204030204" pitchFamily="34" charset="0"/>
                        </a:rPr>
                        <a:t> of actual winterization needs.</a:t>
                      </a:r>
                      <a:br>
                        <a:rPr lang="en-US" sz="1400" b="0" i="0" u="none" strike="noStrike" dirty="0">
                          <a:solidFill>
                            <a:srgbClr val="000000"/>
                          </a:solidFill>
                          <a:effectLst/>
                          <a:latin typeface="Calibri" panose="020F0502020204030204" pitchFamily="34" charset="0"/>
                        </a:rPr>
                      </a:br>
                      <a:r>
                        <a:rPr lang="en-US" sz="1400" b="0" i="0" u="none" strike="noStrike" dirty="0">
                          <a:solidFill>
                            <a:srgbClr val="000000"/>
                          </a:solidFill>
                          <a:effectLst/>
                          <a:latin typeface="Calibri" panose="020F0502020204030204" pitchFamily="34" charset="0"/>
                        </a:rPr>
                        <a:t>** Sector target is kept at 30% of the total affected population except for GB and KPK due to minimal caseload</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GB"/>
                    </a:p>
                  </a:txBody>
                  <a:tcPr/>
                </a:tc>
                <a:tc hMerge="1">
                  <a:txBody>
                    <a:bodyPr/>
                    <a:lstStyle/>
                    <a:p>
                      <a:endParaRPr lang="en-US"/>
                    </a:p>
                  </a:txBody>
                  <a:tcPr/>
                </a:tc>
                <a:tc hMerge="1">
                  <a:txBody>
                    <a:bodyPr/>
                    <a:lstStyle/>
                    <a:p>
                      <a:endParaRPr lang="en-US"/>
                    </a:p>
                  </a:txBody>
                  <a:tcPr>
                    <a:lnL w="6350" cap="flat" cmpd="sng" algn="ctr">
                      <a:solidFill>
                        <a:srgbClr val="000000"/>
                      </a:solidFill>
                      <a:prstDash val="solid"/>
                      <a:round/>
                      <a:headEnd type="none" w="med" len="med"/>
                      <a:tailEnd type="none" w="med" len="med"/>
                    </a:lnL>
                    <a:lnT w="635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1339322335"/>
                  </a:ext>
                </a:extLst>
              </a:tr>
            </a:tbl>
          </a:graphicData>
        </a:graphic>
      </p:graphicFrame>
      <p:grpSp>
        <p:nvGrpSpPr>
          <p:cNvPr id="4" name="Group 3">
            <a:extLst>
              <a:ext uri="{FF2B5EF4-FFF2-40B4-BE49-F238E27FC236}">
                <a16:creationId xmlns:a16="http://schemas.microsoft.com/office/drawing/2014/main" id="{60832478-8A1C-137A-D88B-5452B235B12D}"/>
              </a:ext>
            </a:extLst>
          </p:cNvPr>
          <p:cNvGrpSpPr/>
          <p:nvPr/>
        </p:nvGrpSpPr>
        <p:grpSpPr>
          <a:xfrm>
            <a:off x="321182" y="212777"/>
            <a:ext cx="1899504" cy="511456"/>
            <a:chOff x="251036" y="5980394"/>
            <a:chExt cx="2807728" cy="756001"/>
          </a:xfrm>
        </p:grpSpPr>
        <p:pic>
          <p:nvPicPr>
            <p:cNvPr id="5" name="Picture 4">
              <a:extLst>
                <a:ext uri="{FF2B5EF4-FFF2-40B4-BE49-F238E27FC236}">
                  <a16:creationId xmlns:a16="http://schemas.microsoft.com/office/drawing/2014/main" id="{5C96BB0E-BEAE-35DE-76C6-B1BF4B9B08F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1036" y="5980395"/>
              <a:ext cx="2807728" cy="756000"/>
            </a:xfrm>
            <a:prstGeom prst="rect">
              <a:avLst/>
            </a:prstGeom>
            <a:solidFill>
              <a:schemeClr val="bg1"/>
            </a:solidFill>
          </p:spPr>
        </p:pic>
        <p:sp>
          <p:nvSpPr>
            <p:cNvPr id="6" name="Rectangle 5">
              <a:extLst>
                <a:ext uri="{FF2B5EF4-FFF2-40B4-BE49-F238E27FC236}">
                  <a16:creationId xmlns:a16="http://schemas.microsoft.com/office/drawing/2014/main" id="{3874C49D-8D8E-52DD-799C-4DBB28332C5F}"/>
                </a:ext>
              </a:extLst>
            </p:cNvPr>
            <p:cNvSpPr/>
            <p:nvPr/>
          </p:nvSpPr>
          <p:spPr>
            <a:xfrm>
              <a:off x="970582" y="5980394"/>
              <a:ext cx="1969049" cy="30439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en-US" sz="1200" spc="50" dirty="0">
                  <a:solidFill>
                    <a:srgbClr val="6B1F29"/>
                  </a:solidFill>
                </a:rPr>
                <a:t>PAKISTAN</a:t>
              </a:r>
              <a:endParaRPr lang="en-AE" sz="1200" spc="50" dirty="0">
                <a:solidFill>
                  <a:srgbClr val="6B1F29"/>
                </a:solidFill>
              </a:endParaRPr>
            </a:p>
          </p:txBody>
        </p:sp>
      </p:grpSp>
    </p:spTree>
    <p:extLst>
      <p:ext uri="{BB962C8B-B14F-4D97-AF65-F5344CB8AC3E}">
        <p14:creationId xmlns:p14="http://schemas.microsoft.com/office/powerpoint/2010/main" val="19047640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E3BC9CB-AD5E-4DD5-6500-DECC61D01794}"/>
              </a:ext>
            </a:extLst>
          </p:cNvPr>
          <p:cNvSpPr/>
          <p:nvPr/>
        </p:nvSpPr>
        <p:spPr>
          <a:xfrm>
            <a:off x="0" y="744367"/>
            <a:ext cx="761330" cy="731520"/>
          </a:xfrm>
          <a:prstGeom prst="rect">
            <a:avLst/>
          </a:prstGeom>
          <a:solidFill>
            <a:srgbClr val="944031"/>
          </a:solidFill>
          <a:ln>
            <a:noFill/>
          </a:ln>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endParaRPr lang="ur-PK"/>
          </a:p>
        </p:txBody>
      </p:sp>
      <p:sp>
        <p:nvSpPr>
          <p:cNvPr id="2" name="Title 1">
            <a:extLst>
              <a:ext uri="{FF2B5EF4-FFF2-40B4-BE49-F238E27FC236}">
                <a16:creationId xmlns:a16="http://schemas.microsoft.com/office/drawing/2014/main" id="{05EA6F23-4697-3863-FA21-D3B100110ABD}"/>
              </a:ext>
            </a:extLst>
          </p:cNvPr>
          <p:cNvSpPr>
            <a:spLocks noGrp="1"/>
          </p:cNvSpPr>
          <p:nvPr>
            <p:ph type="title"/>
          </p:nvPr>
        </p:nvSpPr>
        <p:spPr>
          <a:xfrm>
            <a:off x="-1" y="744367"/>
            <a:ext cx="10417630" cy="731520"/>
          </a:xfrm>
          <a:prstGeom prst="parallelogram">
            <a:avLst/>
          </a:prstGeom>
          <a:solidFill>
            <a:schemeClr val="accent1"/>
          </a:solidFill>
          <a:effectLst>
            <a:outerShdw blurRad="25400" dist="12700" dir="2700000" algn="tl" rotWithShape="0">
              <a:prstClr val="black">
                <a:alpha val="40000"/>
              </a:prstClr>
            </a:outerShdw>
          </a:effectLst>
        </p:spPr>
        <p:txBody>
          <a:bodyPr tIns="0" bIns="0">
            <a:normAutofit/>
          </a:bodyPr>
          <a:lstStyle/>
          <a:p>
            <a:pPr>
              <a:lnSpc>
                <a:spcPct val="100000"/>
              </a:lnSpc>
            </a:pPr>
            <a:r>
              <a:rPr lang="en-US" sz="3200" dirty="0">
                <a:solidFill>
                  <a:schemeClr val="bg1"/>
                </a:solidFill>
                <a:latin typeface="Gill Sans Nova Book" panose="020B0502020204020203" pitchFamily="34" charset="-128"/>
                <a:ea typeface="Gill Sans Nova Book" panose="020B0502020204020203" pitchFamily="34" charset="-128"/>
                <a:cs typeface="Gill Sans Nova Book" panose="020B0502020204020203" pitchFamily="34" charset="-128"/>
              </a:rPr>
              <a:t>Winterization - Sector Coverage and Gap </a:t>
            </a:r>
          </a:p>
        </p:txBody>
      </p:sp>
      <p:pic>
        <p:nvPicPr>
          <p:cNvPr id="11" name="Picture 10" descr="Logo&#10;&#10;Description automatically generated with low confidence">
            <a:extLst>
              <a:ext uri="{FF2B5EF4-FFF2-40B4-BE49-F238E27FC236}">
                <a16:creationId xmlns:a16="http://schemas.microsoft.com/office/drawing/2014/main" id="{16536CA9-D1A2-C42B-30DB-D98EA8E39EAD}"/>
              </a:ext>
            </a:extLst>
          </p:cNvPr>
          <p:cNvPicPr>
            <a:picLocks noChangeAspect="1"/>
          </p:cNvPicPr>
          <p:nvPr/>
        </p:nvPicPr>
        <p:blipFill>
          <a:blip r:embed="rId3">
            <a:biLevel thresh="25000"/>
            <a:extLst>
              <a:ext uri="{BEBA8EAE-BF5A-486C-A8C5-ECC9F3942E4B}">
                <a14:imgProps xmlns:a14="http://schemas.microsoft.com/office/drawing/2010/main">
                  <a14:imgLayer r:embed="rId4">
                    <a14:imgEffect>
                      <a14:colorTemperature colorTemp="11500"/>
                    </a14:imgEffect>
                    <a14:imgEffect>
                      <a14:saturation sat="0"/>
                    </a14:imgEffect>
                  </a14:imgLayer>
                </a14:imgProps>
              </a:ext>
              <a:ext uri="{28A0092B-C50C-407E-A947-70E740481C1C}">
                <a14:useLocalDpi xmlns:a14="http://schemas.microsoft.com/office/drawing/2010/main" val="0"/>
              </a:ext>
            </a:extLst>
          </a:blip>
          <a:stretch>
            <a:fillRect/>
          </a:stretch>
        </p:blipFill>
        <p:spPr>
          <a:xfrm>
            <a:off x="445479" y="6096172"/>
            <a:ext cx="1454351" cy="548640"/>
          </a:xfrm>
          <a:prstGeom prst="rect">
            <a:avLst/>
          </a:prstGeom>
        </p:spPr>
      </p:pic>
      <p:graphicFrame>
        <p:nvGraphicFramePr>
          <p:cNvPr id="4" name="Table 3">
            <a:extLst>
              <a:ext uri="{FF2B5EF4-FFF2-40B4-BE49-F238E27FC236}">
                <a16:creationId xmlns:a16="http://schemas.microsoft.com/office/drawing/2014/main" id="{96F00D04-87C8-8931-33D6-B17ADD17FB61}"/>
              </a:ext>
            </a:extLst>
          </p:cNvPr>
          <p:cNvGraphicFramePr>
            <a:graphicFrameLocks noGrp="1"/>
          </p:cNvGraphicFramePr>
          <p:nvPr>
            <p:extLst>
              <p:ext uri="{D42A27DB-BD31-4B8C-83A1-F6EECF244321}">
                <p14:modId xmlns:p14="http://schemas.microsoft.com/office/powerpoint/2010/main" val="3948125891"/>
              </p:ext>
            </p:extLst>
          </p:nvPr>
        </p:nvGraphicFramePr>
        <p:xfrm>
          <a:off x="1023258" y="1771595"/>
          <a:ext cx="9394371" cy="3765240"/>
        </p:xfrm>
        <a:graphic>
          <a:graphicData uri="http://schemas.openxmlformats.org/drawingml/2006/table">
            <a:tbl>
              <a:tblPr/>
              <a:tblGrid>
                <a:gridCol w="495860">
                  <a:extLst>
                    <a:ext uri="{9D8B030D-6E8A-4147-A177-3AD203B41FA5}">
                      <a16:colId xmlns:a16="http://schemas.microsoft.com/office/drawing/2014/main" val="2816911832"/>
                    </a:ext>
                  </a:extLst>
                </a:gridCol>
                <a:gridCol w="2048111">
                  <a:extLst>
                    <a:ext uri="{9D8B030D-6E8A-4147-A177-3AD203B41FA5}">
                      <a16:colId xmlns:a16="http://schemas.microsoft.com/office/drawing/2014/main" val="1100479060"/>
                    </a:ext>
                  </a:extLst>
                </a:gridCol>
                <a:gridCol w="1665437">
                  <a:extLst>
                    <a:ext uri="{9D8B030D-6E8A-4147-A177-3AD203B41FA5}">
                      <a16:colId xmlns:a16="http://schemas.microsoft.com/office/drawing/2014/main" val="1232173140"/>
                    </a:ext>
                  </a:extLst>
                </a:gridCol>
                <a:gridCol w="1983435">
                  <a:extLst>
                    <a:ext uri="{9D8B030D-6E8A-4147-A177-3AD203B41FA5}">
                      <a16:colId xmlns:a16="http://schemas.microsoft.com/office/drawing/2014/main" val="3787741230"/>
                    </a:ext>
                  </a:extLst>
                </a:gridCol>
                <a:gridCol w="1600764">
                  <a:extLst>
                    <a:ext uri="{9D8B030D-6E8A-4147-A177-3AD203B41FA5}">
                      <a16:colId xmlns:a16="http://schemas.microsoft.com/office/drawing/2014/main" val="1943461966"/>
                    </a:ext>
                  </a:extLst>
                </a:gridCol>
                <a:gridCol w="1600764">
                  <a:extLst>
                    <a:ext uri="{9D8B030D-6E8A-4147-A177-3AD203B41FA5}">
                      <a16:colId xmlns:a16="http://schemas.microsoft.com/office/drawing/2014/main" val="3516336770"/>
                    </a:ext>
                  </a:extLst>
                </a:gridCol>
              </a:tblGrid>
              <a:tr h="517010">
                <a:tc>
                  <a:txBody>
                    <a:bodyPr/>
                    <a:lstStyle/>
                    <a:p>
                      <a:pPr algn="ctr" fontAlgn="b"/>
                      <a:r>
                        <a:rPr lang="en-US" sz="1800" b="1" i="0" u="none" strike="noStrike" dirty="0" err="1">
                          <a:solidFill>
                            <a:srgbClr val="FFFFFF"/>
                          </a:solidFill>
                          <a:effectLst/>
                          <a:latin typeface="+mn-lt"/>
                        </a:rPr>
                        <a:t>S.No</a:t>
                      </a:r>
                      <a:endParaRPr lang="en-US" sz="1800" b="1" i="0" u="none" strike="noStrike" dirty="0">
                        <a:solidFill>
                          <a:srgbClr val="FFFFFF"/>
                        </a:solidFill>
                        <a:effectLst/>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75000"/>
                      </a:schemeClr>
                    </a:solidFill>
                  </a:tcPr>
                </a:tc>
                <a:tc>
                  <a:txBody>
                    <a:bodyPr/>
                    <a:lstStyle/>
                    <a:p>
                      <a:pPr algn="l" fontAlgn="b"/>
                      <a:r>
                        <a:rPr lang="en-US" sz="1800" b="1" i="0" u="none" strike="noStrike" dirty="0">
                          <a:solidFill>
                            <a:srgbClr val="FFFFFF"/>
                          </a:solidFill>
                          <a:effectLst/>
                          <a:latin typeface="+mn-lt"/>
                        </a:rPr>
                        <a:t>Items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75000"/>
                      </a:schemeClr>
                    </a:solidFill>
                  </a:tcPr>
                </a:tc>
                <a:tc>
                  <a:txBody>
                    <a:bodyPr/>
                    <a:lstStyle/>
                    <a:p>
                      <a:pPr algn="ctr" fontAlgn="b"/>
                      <a:r>
                        <a:rPr lang="en-US" sz="1800" b="1" i="0" u="none" strike="noStrike" dirty="0">
                          <a:solidFill>
                            <a:srgbClr val="FFFFFF"/>
                          </a:solidFill>
                          <a:effectLst/>
                          <a:latin typeface="+mn-lt"/>
                        </a:rPr>
                        <a:t>Stocks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75000"/>
                      </a:schemeClr>
                    </a:solidFill>
                  </a:tcPr>
                </a:tc>
                <a:tc>
                  <a:txBody>
                    <a:bodyPr/>
                    <a:lstStyle/>
                    <a:p>
                      <a:pPr algn="ctr" fontAlgn="b"/>
                      <a:r>
                        <a:rPr lang="en-US" sz="1800" b="1" i="0" u="none" strike="noStrike" dirty="0">
                          <a:solidFill>
                            <a:srgbClr val="FFFFFF"/>
                          </a:solidFill>
                          <a:effectLst/>
                          <a:latin typeface="+mn-lt"/>
                        </a:rPr>
                        <a:t>Households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75000"/>
                      </a:schemeClr>
                    </a:solidFill>
                  </a:tcPr>
                </a:tc>
                <a:tc>
                  <a:txBody>
                    <a:bodyPr/>
                    <a:lstStyle/>
                    <a:p>
                      <a:pPr algn="ctr" fontAlgn="b"/>
                      <a:r>
                        <a:rPr lang="en-US" sz="1800" b="1" i="0" u="none" strike="noStrike" dirty="0">
                          <a:solidFill>
                            <a:srgbClr val="FFFFFF"/>
                          </a:solidFill>
                          <a:effectLst/>
                          <a:latin typeface="+mn-lt"/>
                        </a:rPr>
                        <a:t>Individuals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75000"/>
                      </a:schemeClr>
                    </a:solidFill>
                  </a:tcPr>
                </a:tc>
                <a:tc>
                  <a:txBody>
                    <a:bodyPr/>
                    <a:lstStyle/>
                    <a:p>
                      <a:pPr algn="ctr" fontAlgn="b"/>
                      <a:r>
                        <a:rPr lang="en-US" sz="1800" b="1" i="0" u="none" strike="noStrike" dirty="0">
                          <a:solidFill>
                            <a:srgbClr val="FFFFFF"/>
                          </a:solidFill>
                          <a:effectLst/>
                          <a:latin typeface="+mn-lt"/>
                        </a:rPr>
                        <a:t>Gap </a:t>
                      </a:r>
                    </a:p>
                    <a:p>
                      <a:pPr algn="ctr" fontAlgn="b"/>
                      <a:r>
                        <a:rPr lang="en-US" sz="1800" b="1" i="0" u="none" strike="noStrike" dirty="0">
                          <a:solidFill>
                            <a:srgbClr val="FFFFFF"/>
                          </a:solidFill>
                          <a:effectLst/>
                          <a:latin typeface="+mn-lt"/>
                        </a:rPr>
                        <a:t>(HHs)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75000"/>
                      </a:schemeClr>
                    </a:solidFill>
                  </a:tcPr>
                </a:tc>
                <a:extLst>
                  <a:ext uri="{0D108BD9-81ED-4DB2-BD59-A6C34878D82A}">
                    <a16:rowId xmlns:a16="http://schemas.microsoft.com/office/drawing/2014/main" val="1294784203"/>
                  </a:ext>
                </a:extLst>
              </a:tr>
              <a:tr h="434611">
                <a:tc>
                  <a:txBody>
                    <a:bodyPr/>
                    <a:lstStyle/>
                    <a:p>
                      <a:pPr algn="ctr" fontAlgn="b"/>
                      <a:r>
                        <a:rPr lang="en-US" sz="1800" b="0" i="0" u="none" strike="noStrike" dirty="0">
                          <a:solidFill>
                            <a:srgbClr val="000000"/>
                          </a:solidFill>
                          <a:effectLst/>
                          <a:latin typeface="+mn-lt"/>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800" b="0" i="0" u="none" strike="noStrike" dirty="0">
                          <a:solidFill>
                            <a:srgbClr val="000000"/>
                          </a:solidFill>
                          <a:effectLst/>
                          <a:latin typeface="+mn-lt"/>
                        </a:rPr>
                        <a:t>Blankets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800" b="0" i="0" u="none" strike="noStrike" dirty="0">
                          <a:solidFill>
                            <a:srgbClr val="000000"/>
                          </a:solidFill>
                          <a:effectLst/>
                          <a:latin typeface="+mn-lt"/>
                        </a:rPr>
                        <a:t>10,855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800" b="0" i="0" u="none" strike="noStrike" dirty="0">
                          <a:solidFill>
                            <a:srgbClr val="000000"/>
                          </a:solidFill>
                          <a:effectLst/>
                          <a:latin typeface="+mn-lt"/>
                        </a:rPr>
                        <a:t>1,550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800" b="0" i="0" u="none" strike="noStrike" dirty="0">
                          <a:solidFill>
                            <a:srgbClr val="000000"/>
                          </a:solidFill>
                          <a:effectLst/>
                          <a:latin typeface="+mn-lt"/>
                        </a:rPr>
                        <a:t>10,855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1800" b="0" i="0" u="none" strike="noStrike" dirty="0">
                        <a:solidFill>
                          <a:srgbClr val="000000"/>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59076928"/>
                  </a:ext>
                </a:extLst>
              </a:tr>
              <a:tr h="517010">
                <a:tc>
                  <a:txBody>
                    <a:bodyPr/>
                    <a:lstStyle/>
                    <a:p>
                      <a:pPr algn="ctr" fontAlgn="b"/>
                      <a:r>
                        <a:rPr lang="en-US" sz="1800" b="0" i="0" u="none" strike="noStrike" dirty="0">
                          <a:solidFill>
                            <a:srgbClr val="000000"/>
                          </a:solidFill>
                          <a:effectLst/>
                          <a:latin typeface="+mn-lt"/>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C9EC"/>
                    </a:solidFill>
                  </a:tcPr>
                </a:tc>
                <a:tc>
                  <a:txBody>
                    <a:bodyPr/>
                    <a:lstStyle/>
                    <a:p>
                      <a:pPr algn="l" fontAlgn="b"/>
                      <a:r>
                        <a:rPr lang="en-US" sz="1800" b="0" i="0" u="none" strike="noStrike" dirty="0">
                          <a:solidFill>
                            <a:srgbClr val="000000"/>
                          </a:solidFill>
                          <a:effectLst/>
                          <a:latin typeface="+mn-lt"/>
                        </a:rPr>
                        <a:t>Quilts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C9EC"/>
                    </a:solidFill>
                  </a:tcPr>
                </a:tc>
                <a:tc>
                  <a:txBody>
                    <a:bodyPr/>
                    <a:lstStyle/>
                    <a:p>
                      <a:pPr algn="ctr" fontAlgn="ctr"/>
                      <a:r>
                        <a:rPr lang="en-US" sz="1800" b="0" i="0" u="none" strike="noStrike" dirty="0">
                          <a:solidFill>
                            <a:srgbClr val="000000"/>
                          </a:solidFill>
                          <a:effectLst/>
                          <a:latin typeface="+mn-lt"/>
                        </a:rPr>
                        <a:t>3,175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C9EC"/>
                    </a:solidFill>
                  </a:tcPr>
                </a:tc>
                <a:tc>
                  <a:txBody>
                    <a:bodyPr/>
                    <a:lstStyle/>
                    <a:p>
                      <a:pPr algn="ctr" fontAlgn="ctr"/>
                      <a:r>
                        <a:rPr lang="en-US" sz="1800" b="0" i="0" u="none" strike="noStrike" dirty="0">
                          <a:solidFill>
                            <a:srgbClr val="000000"/>
                          </a:solidFill>
                          <a:effectLst/>
                          <a:latin typeface="+mn-lt"/>
                        </a:rPr>
                        <a:t>453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C9EC"/>
                    </a:solidFill>
                  </a:tcPr>
                </a:tc>
                <a:tc>
                  <a:txBody>
                    <a:bodyPr/>
                    <a:lstStyle/>
                    <a:p>
                      <a:pPr algn="ctr" fontAlgn="ctr"/>
                      <a:r>
                        <a:rPr lang="en-US" sz="1800" b="0" i="0" u="none" strike="noStrike" dirty="0">
                          <a:solidFill>
                            <a:srgbClr val="000000"/>
                          </a:solidFill>
                          <a:effectLst/>
                          <a:latin typeface="+mn-lt"/>
                        </a:rPr>
                        <a:t>3,175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C9EC"/>
                    </a:solidFill>
                  </a:tcPr>
                </a:tc>
                <a:tc>
                  <a:txBody>
                    <a:bodyPr/>
                    <a:lstStyle/>
                    <a:p>
                      <a:pPr algn="ctr" fontAlgn="ctr"/>
                      <a:endParaRPr lang="en-US" sz="1800" b="0" i="0" u="none" strike="noStrike" dirty="0">
                        <a:solidFill>
                          <a:srgbClr val="000000"/>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C9EC"/>
                    </a:solidFill>
                  </a:tcPr>
                </a:tc>
                <a:extLst>
                  <a:ext uri="{0D108BD9-81ED-4DB2-BD59-A6C34878D82A}">
                    <a16:rowId xmlns:a16="http://schemas.microsoft.com/office/drawing/2014/main" val="387477515"/>
                  </a:ext>
                </a:extLst>
              </a:tr>
              <a:tr h="434611">
                <a:tc>
                  <a:txBody>
                    <a:bodyPr/>
                    <a:lstStyle/>
                    <a:p>
                      <a:pPr algn="ctr" fontAlgn="b"/>
                      <a:r>
                        <a:rPr lang="en-US" sz="1800" b="0" i="0" u="none" strike="noStrike" dirty="0">
                          <a:solidFill>
                            <a:srgbClr val="000000"/>
                          </a:solidFill>
                          <a:effectLst/>
                          <a:latin typeface="+mn-lt"/>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800" b="0" i="0" u="none" strike="noStrike" dirty="0">
                          <a:solidFill>
                            <a:srgbClr val="000000"/>
                          </a:solidFill>
                          <a:effectLst/>
                          <a:latin typeface="+mn-lt"/>
                        </a:rPr>
                        <a:t>Warm Clothes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800" b="0" i="0" u="none" strike="noStrike" dirty="0">
                          <a:solidFill>
                            <a:srgbClr val="000000"/>
                          </a:solidFill>
                          <a:effectLst/>
                          <a:latin typeface="+mn-lt"/>
                        </a:rPr>
                        <a:t>16,900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800" b="0" i="0" u="none" strike="noStrike" dirty="0">
                          <a:solidFill>
                            <a:srgbClr val="000000"/>
                          </a:solidFill>
                          <a:effectLst/>
                          <a:latin typeface="+mn-lt"/>
                        </a:rPr>
                        <a:t>2,414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800" b="0" i="0" u="none" strike="noStrike" dirty="0">
                          <a:solidFill>
                            <a:srgbClr val="000000"/>
                          </a:solidFill>
                          <a:effectLst/>
                          <a:latin typeface="+mn-lt"/>
                        </a:rPr>
                        <a:t>16,900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1800" b="0" i="0" u="none" strike="noStrike" dirty="0">
                        <a:solidFill>
                          <a:srgbClr val="000000"/>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90655360"/>
                  </a:ext>
                </a:extLst>
              </a:tr>
              <a:tr h="434611">
                <a:tc>
                  <a:txBody>
                    <a:bodyPr/>
                    <a:lstStyle/>
                    <a:p>
                      <a:pPr algn="ctr" fontAlgn="b"/>
                      <a:r>
                        <a:rPr lang="en-US" sz="1800" b="0" i="0" u="none" strike="noStrike" dirty="0">
                          <a:solidFill>
                            <a:srgbClr val="000000"/>
                          </a:solidFill>
                          <a:effectLst/>
                          <a:latin typeface="+mn-lt"/>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C9EC"/>
                    </a:solidFill>
                  </a:tcPr>
                </a:tc>
                <a:tc>
                  <a:txBody>
                    <a:bodyPr/>
                    <a:lstStyle/>
                    <a:p>
                      <a:pPr algn="l" fontAlgn="b"/>
                      <a:r>
                        <a:rPr lang="en-US" sz="1800" b="1" i="0" u="none" strike="noStrike" dirty="0">
                          <a:solidFill>
                            <a:srgbClr val="000000"/>
                          </a:solidFill>
                          <a:effectLst/>
                          <a:latin typeface="+mn-lt"/>
                        </a:rPr>
                        <a:t>Winter kits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C9EC"/>
                    </a:solidFill>
                  </a:tcPr>
                </a:tc>
                <a:tc>
                  <a:txBody>
                    <a:bodyPr/>
                    <a:lstStyle/>
                    <a:p>
                      <a:pPr algn="ctr" fontAlgn="ctr"/>
                      <a:r>
                        <a:rPr lang="en-US" sz="1800" b="0" i="0" u="none" strike="noStrike" dirty="0">
                          <a:solidFill>
                            <a:srgbClr val="000000"/>
                          </a:solidFill>
                          <a:effectLst/>
                          <a:latin typeface="+mn-lt"/>
                        </a:rPr>
                        <a:t>12,980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C9EC"/>
                    </a:solidFill>
                  </a:tcPr>
                </a:tc>
                <a:tc>
                  <a:txBody>
                    <a:bodyPr/>
                    <a:lstStyle/>
                    <a:p>
                      <a:pPr algn="ctr" fontAlgn="ctr"/>
                      <a:r>
                        <a:rPr lang="en-US" sz="1800" b="0" i="0" u="none" strike="noStrike" dirty="0">
                          <a:solidFill>
                            <a:srgbClr val="000000"/>
                          </a:solidFill>
                          <a:effectLst/>
                          <a:latin typeface="+mn-lt"/>
                        </a:rPr>
                        <a:t>12,980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C9EC"/>
                    </a:solidFill>
                  </a:tcPr>
                </a:tc>
                <a:tc>
                  <a:txBody>
                    <a:bodyPr/>
                    <a:lstStyle/>
                    <a:p>
                      <a:pPr algn="ctr" fontAlgn="ctr"/>
                      <a:r>
                        <a:rPr lang="en-US" sz="1800" b="0" i="0" u="none" strike="noStrike" dirty="0">
                          <a:solidFill>
                            <a:srgbClr val="000000"/>
                          </a:solidFill>
                          <a:effectLst/>
                          <a:latin typeface="+mn-lt"/>
                        </a:rPr>
                        <a:t>12,980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C9EC"/>
                    </a:solidFill>
                  </a:tcPr>
                </a:tc>
                <a:tc>
                  <a:txBody>
                    <a:bodyPr/>
                    <a:lstStyle/>
                    <a:p>
                      <a:pPr algn="ctr" fontAlgn="ctr"/>
                      <a:r>
                        <a:rPr lang="en-US" sz="1800" b="0" i="0" u="none" strike="noStrike" dirty="0">
                          <a:solidFill>
                            <a:srgbClr val="000000"/>
                          </a:solidFill>
                          <a:effectLst/>
                          <a:latin typeface="+mn-lt"/>
                        </a:rPr>
                        <a:t>20,627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C9EC"/>
                    </a:solidFill>
                  </a:tcPr>
                </a:tc>
                <a:extLst>
                  <a:ext uri="{0D108BD9-81ED-4DB2-BD59-A6C34878D82A}">
                    <a16:rowId xmlns:a16="http://schemas.microsoft.com/office/drawing/2014/main" val="2820678298"/>
                  </a:ext>
                </a:extLst>
              </a:tr>
              <a:tr h="434611">
                <a:tc>
                  <a:txBody>
                    <a:bodyPr/>
                    <a:lstStyle/>
                    <a:p>
                      <a:pPr algn="ctr" fontAlgn="b"/>
                      <a:r>
                        <a:rPr lang="en-US" sz="1800" b="0" i="0" u="none" strike="noStrike" dirty="0">
                          <a:solidFill>
                            <a:srgbClr val="000000"/>
                          </a:solidFill>
                          <a:effectLst/>
                          <a:latin typeface="+mn-lt"/>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800" b="0" i="0" u="none" strike="noStrike" dirty="0">
                          <a:solidFill>
                            <a:srgbClr val="000000"/>
                          </a:solidFill>
                          <a:effectLst/>
                          <a:latin typeface="+mn-lt"/>
                        </a:rPr>
                        <a:t>Stoves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800" b="0" i="0" u="none" strike="noStrike" dirty="0">
                          <a:solidFill>
                            <a:srgbClr val="000000"/>
                          </a:solidFill>
                          <a:effectLst/>
                          <a:latin typeface="+mn-lt"/>
                        </a:rPr>
                        <a:t>3,820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800" b="0" i="0" u="none" strike="noStrike" dirty="0">
                          <a:solidFill>
                            <a:srgbClr val="000000"/>
                          </a:solidFill>
                          <a:effectLst/>
                          <a:latin typeface="+mn-lt"/>
                        </a:rPr>
                        <a:t>3,820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800" b="0" i="0" u="none" strike="noStrike" dirty="0">
                          <a:solidFill>
                            <a:srgbClr val="000000"/>
                          </a:solidFill>
                          <a:effectLst/>
                          <a:latin typeface="+mn-lt"/>
                        </a:rPr>
                        <a:t>26,740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1800" b="0" i="0" u="none" strike="noStrike" dirty="0">
                        <a:solidFill>
                          <a:srgbClr val="000000"/>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10423204"/>
                  </a:ext>
                </a:extLst>
              </a:tr>
              <a:tr h="517010">
                <a:tc>
                  <a:txBody>
                    <a:bodyPr/>
                    <a:lstStyle/>
                    <a:p>
                      <a:pPr algn="ctr" fontAlgn="b"/>
                      <a:r>
                        <a:rPr lang="en-US" sz="1800" b="0" i="0" u="none" strike="noStrike" dirty="0">
                          <a:solidFill>
                            <a:srgbClr val="000000"/>
                          </a:solidFill>
                          <a:effectLst/>
                          <a:latin typeface="+mn-lt"/>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C9EC"/>
                    </a:solidFill>
                  </a:tcPr>
                </a:tc>
                <a:tc>
                  <a:txBody>
                    <a:bodyPr/>
                    <a:lstStyle/>
                    <a:p>
                      <a:pPr algn="l" fontAlgn="b"/>
                      <a:r>
                        <a:rPr lang="en-US" sz="1800" b="0" i="0" u="none" strike="noStrike" dirty="0">
                          <a:solidFill>
                            <a:srgbClr val="000000"/>
                          </a:solidFill>
                          <a:effectLst/>
                          <a:latin typeface="+mn-lt"/>
                        </a:rPr>
                        <a:t>Sleeping Mats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C9EC"/>
                    </a:solidFill>
                  </a:tcPr>
                </a:tc>
                <a:tc>
                  <a:txBody>
                    <a:bodyPr/>
                    <a:lstStyle/>
                    <a:p>
                      <a:pPr algn="ctr" fontAlgn="ctr"/>
                      <a:r>
                        <a:rPr lang="en-US" sz="1800" b="0" i="0" u="none" strike="noStrike" dirty="0">
                          <a:solidFill>
                            <a:srgbClr val="000000"/>
                          </a:solidFill>
                          <a:effectLst/>
                          <a:latin typeface="+mn-lt"/>
                        </a:rPr>
                        <a:t>1,600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C9EC"/>
                    </a:solidFill>
                  </a:tcPr>
                </a:tc>
                <a:tc>
                  <a:txBody>
                    <a:bodyPr/>
                    <a:lstStyle/>
                    <a:p>
                      <a:pPr algn="ctr" fontAlgn="ctr"/>
                      <a:r>
                        <a:rPr lang="en-US" sz="1800" b="0" i="0" u="none" strike="noStrike" dirty="0">
                          <a:solidFill>
                            <a:srgbClr val="000000"/>
                          </a:solidFill>
                          <a:effectLst/>
                          <a:latin typeface="+mn-lt"/>
                        </a:rPr>
                        <a:t>229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C9EC"/>
                    </a:solidFill>
                  </a:tcPr>
                </a:tc>
                <a:tc>
                  <a:txBody>
                    <a:bodyPr/>
                    <a:lstStyle/>
                    <a:p>
                      <a:pPr algn="ctr" fontAlgn="ctr"/>
                      <a:r>
                        <a:rPr lang="en-US" sz="1800" b="0" i="0" u="none" strike="noStrike" dirty="0">
                          <a:solidFill>
                            <a:srgbClr val="000000"/>
                          </a:solidFill>
                          <a:effectLst/>
                          <a:latin typeface="+mn-lt"/>
                        </a:rPr>
                        <a:t>1,600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C9EC"/>
                    </a:solidFill>
                  </a:tcPr>
                </a:tc>
                <a:tc>
                  <a:txBody>
                    <a:bodyPr/>
                    <a:lstStyle/>
                    <a:p>
                      <a:pPr algn="ctr" fontAlgn="ctr"/>
                      <a:endParaRPr lang="en-US" sz="1800" b="0" i="0" u="none" strike="noStrike">
                        <a:solidFill>
                          <a:srgbClr val="000000"/>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C9EC"/>
                    </a:solidFill>
                  </a:tcPr>
                </a:tc>
                <a:extLst>
                  <a:ext uri="{0D108BD9-81ED-4DB2-BD59-A6C34878D82A}">
                    <a16:rowId xmlns:a16="http://schemas.microsoft.com/office/drawing/2014/main" val="1707975877"/>
                  </a:ext>
                </a:extLst>
              </a:tr>
              <a:tr h="434611">
                <a:tc>
                  <a:txBody>
                    <a:bodyPr/>
                    <a:lstStyle/>
                    <a:p>
                      <a:pPr algn="r" fontAlgn="b"/>
                      <a:r>
                        <a:rPr lang="en-US" sz="1800" b="1" i="0" u="none" strike="noStrike">
                          <a:solidFill>
                            <a:srgbClr val="FFFFFF"/>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75000"/>
                      </a:schemeClr>
                    </a:solidFill>
                  </a:tcPr>
                </a:tc>
                <a:tc>
                  <a:txBody>
                    <a:bodyPr/>
                    <a:lstStyle/>
                    <a:p>
                      <a:pPr algn="r" fontAlgn="b"/>
                      <a:r>
                        <a:rPr lang="en-US" sz="1800" b="1" i="0" u="none" strike="noStrike" dirty="0">
                          <a:solidFill>
                            <a:srgbClr val="FFFFFF"/>
                          </a:solidFill>
                          <a:effectLst/>
                          <a:latin typeface="+mn-lt"/>
                        </a:rPr>
                        <a:t>Total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75000"/>
                      </a:schemeClr>
                    </a:solidFill>
                  </a:tcPr>
                </a:tc>
                <a:tc>
                  <a:txBody>
                    <a:bodyPr/>
                    <a:lstStyle/>
                    <a:p>
                      <a:pPr algn="l" fontAlgn="b"/>
                      <a:r>
                        <a:rPr lang="en-US" sz="1800" b="1" i="0" u="none" strike="noStrike">
                          <a:solidFill>
                            <a:srgbClr val="FFFFFF"/>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75000"/>
                      </a:schemeClr>
                    </a:solidFill>
                  </a:tcPr>
                </a:tc>
                <a:tc>
                  <a:txBody>
                    <a:bodyPr/>
                    <a:lstStyle/>
                    <a:p>
                      <a:pPr algn="ctr" fontAlgn="ctr"/>
                      <a:r>
                        <a:rPr lang="en-US" sz="1800" b="1" i="0" u="none" strike="noStrike" dirty="0">
                          <a:solidFill>
                            <a:srgbClr val="FFFFFF"/>
                          </a:solidFill>
                          <a:effectLst/>
                          <a:latin typeface="+mn-lt"/>
                        </a:rPr>
                        <a:t>17,973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75000"/>
                      </a:schemeClr>
                    </a:solidFill>
                  </a:tcPr>
                </a:tc>
                <a:tc>
                  <a:txBody>
                    <a:bodyPr/>
                    <a:lstStyle/>
                    <a:p>
                      <a:pPr algn="ctr" fontAlgn="ctr"/>
                      <a:r>
                        <a:rPr lang="en-US" sz="1800" b="1" i="0" u="none" strike="noStrike" dirty="0">
                          <a:solidFill>
                            <a:srgbClr val="FFFFFF"/>
                          </a:solidFill>
                          <a:effectLst/>
                          <a:latin typeface="+mn-lt"/>
                        </a:rPr>
                        <a:t>125,810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75000"/>
                      </a:schemeClr>
                    </a:solidFill>
                  </a:tcPr>
                </a:tc>
                <a:tc>
                  <a:txBody>
                    <a:bodyPr/>
                    <a:lstStyle/>
                    <a:p>
                      <a:pPr algn="ctr" fontAlgn="ctr"/>
                      <a:endParaRPr lang="en-US" sz="1800" b="1" i="0" u="none" strike="noStrike" dirty="0">
                        <a:solidFill>
                          <a:srgbClr val="FFFFFF"/>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75000"/>
                      </a:schemeClr>
                    </a:solidFill>
                  </a:tcPr>
                </a:tc>
                <a:extLst>
                  <a:ext uri="{0D108BD9-81ED-4DB2-BD59-A6C34878D82A}">
                    <a16:rowId xmlns:a16="http://schemas.microsoft.com/office/drawing/2014/main" val="1796306014"/>
                  </a:ext>
                </a:extLst>
              </a:tr>
            </a:tbl>
          </a:graphicData>
        </a:graphic>
      </p:graphicFrame>
      <p:sp>
        <p:nvSpPr>
          <p:cNvPr id="6" name="TextBox 5">
            <a:extLst>
              <a:ext uri="{FF2B5EF4-FFF2-40B4-BE49-F238E27FC236}">
                <a16:creationId xmlns:a16="http://schemas.microsoft.com/office/drawing/2014/main" id="{2114A178-5D1B-434F-48FA-45EF20E45C41}"/>
              </a:ext>
            </a:extLst>
          </p:cNvPr>
          <p:cNvSpPr txBox="1"/>
          <p:nvPr/>
        </p:nvSpPr>
        <p:spPr>
          <a:xfrm>
            <a:off x="445479" y="5619145"/>
            <a:ext cx="11426973" cy="923330"/>
          </a:xfrm>
          <a:prstGeom prst="rect">
            <a:avLst/>
          </a:prstGeom>
          <a:noFill/>
        </p:spPr>
        <p:txBody>
          <a:bodyPr wrap="square" rtlCol="0">
            <a:spAutoFit/>
          </a:bodyPr>
          <a:lstStyle/>
          <a:p>
            <a:pPr marL="285750" indent="-285750">
              <a:buFont typeface="Arial" panose="020B0604020202020204" pitchFamily="34" charset="0"/>
              <a:buChar char="•"/>
            </a:pPr>
            <a:r>
              <a:rPr lang="en-US" dirty="0"/>
              <a:t>Total 22 organizations responded in total.</a:t>
            </a:r>
          </a:p>
          <a:p>
            <a:pPr marL="285750" indent="-285750">
              <a:buFont typeface="Arial" panose="020B0604020202020204" pitchFamily="34" charset="0"/>
              <a:buChar char="•"/>
            </a:pPr>
            <a:r>
              <a:rPr lang="en-US" dirty="0"/>
              <a:t>Additionally, </a:t>
            </a:r>
            <a:r>
              <a:rPr lang="en-US" dirty="0" err="1"/>
              <a:t>KSRelief</a:t>
            </a:r>
            <a:r>
              <a:rPr lang="en-US" dirty="0"/>
              <a:t> plan to provide 25,000 winter kits under ‘Shelter NFIs and Winter Kits Project Pakistan for 2024-25’. The project is currently awaiting final approval from head office.</a:t>
            </a:r>
          </a:p>
        </p:txBody>
      </p:sp>
      <p:grpSp>
        <p:nvGrpSpPr>
          <p:cNvPr id="5" name="Group 4">
            <a:extLst>
              <a:ext uri="{FF2B5EF4-FFF2-40B4-BE49-F238E27FC236}">
                <a16:creationId xmlns:a16="http://schemas.microsoft.com/office/drawing/2014/main" id="{E8F3376B-E908-A2F1-ACB8-1A3F7F2A8861}"/>
              </a:ext>
            </a:extLst>
          </p:cNvPr>
          <p:cNvGrpSpPr/>
          <p:nvPr/>
        </p:nvGrpSpPr>
        <p:grpSpPr>
          <a:xfrm>
            <a:off x="321182" y="212777"/>
            <a:ext cx="1899504" cy="511456"/>
            <a:chOff x="251036" y="5980394"/>
            <a:chExt cx="2807728" cy="756001"/>
          </a:xfrm>
        </p:grpSpPr>
        <p:pic>
          <p:nvPicPr>
            <p:cNvPr id="7" name="Picture 6">
              <a:extLst>
                <a:ext uri="{FF2B5EF4-FFF2-40B4-BE49-F238E27FC236}">
                  <a16:creationId xmlns:a16="http://schemas.microsoft.com/office/drawing/2014/main" id="{36F460EF-11F4-14A6-E70F-3ABDBDAFBBD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1036" y="5980395"/>
              <a:ext cx="2807728" cy="756000"/>
            </a:xfrm>
            <a:prstGeom prst="rect">
              <a:avLst/>
            </a:prstGeom>
            <a:solidFill>
              <a:schemeClr val="bg1"/>
            </a:solidFill>
          </p:spPr>
        </p:pic>
        <p:sp>
          <p:nvSpPr>
            <p:cNvPr id="8" name="Rectangle 7">
              <a:extLst>
                <a:ext uri="{FF2B5EF4-FFF2-40B4-BE49-F238E27FC236}">
                  <a16:creationId xmlns:a16="http://schemas.microsoft.com/office/drawing/2014/main" id="{670E8629-D88F-78C3-CA2F-001EB6B28D27}"/>
                </a:ext>
              </a:extLst>
            </p:cNvPr>
            <p:cNvSpPr/>
            <p:nvPr/>
          </p:nvSpPr>
          <p:spPr>
            <a:xfrm>
              <a:off x="970582" y="5980394"/>
              <a:ext cx="1969049" cy="30439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r>
                <a:rPr lang="en-US" sz="1200" spc="50" dirty="0">
                  <a:solidFill>
                    <a:srgbClr val="6B1F29"/>
                  </a:solidFill>
                </a:rPr>
                <a:t>PAKISTAN</a:t>
              </a:r>
              <a:endParaRPr lang="en-AE" sz="1200" spc="50" dirty="0">
                <a:solidFill>
                  <a:srgbClr val="6B1F29"/>
                </a:solidFill>
              </a:endParaRPr>
            </a:p>
          </p:txBody>
        </p:sp>
      </p:grpSp>
    </p:spTree>
    <p:extLst>
      <p:ext uri="{BB962C8B-B14F-4D97-AF65-F5344CB8AC3E}">
        <p14:creationId xmlns:p14="http://schemas.microsoft.com/office/powerpoint/2010/main" val="2983742876"/>
      </p:ext>
    </p:extLst>
  </p:cSld>
  <p:clrMapOvr>
    <a:masterClrMapping/>
  </p:clrMapOvr>
</p:sld>
</file>

<file path=ppt/theme/theme1.xml><?xml version="1.0" encoding="utf-8"?>
<a:theme xmlns:a="http://schemas.openxmlformats.org/drawingml/2006/main" name="Office Theme">
  <a:themeElements>
    <a:clrScheme name="IOM">
      <a:dk1>
        <a:sysClr val="windowText" lastClr="000000"/>
      </a:dk1>
      <a:lt1>
        <a:sysClr val="window" lastClr="FFFFFF"/>
      </a:lt1>
      <a:dk2>
        <a:srgbClr val="44546A"/>
      </a:dk2>
      <a:lt2>
        <a:srgbClr val="E7E6E6"/>
      </a:lt2>
      <a:accent1>
        <a:srgbClr val="0033A0"/>
      </a:accent1>
      <a:accent2>
        <a:srgbClr val="418FDE"/>
      </a:accent2>
      <a:accent3>
        <a:srgbClr val="FFB81C"/>
      </a:accent3>
      <a:accent4>
        <a:srgbClr val="5CB8B2"/>
      </a:accent4>
      <a:accent5>
        <a:srgbClr val="FF671F"/>
      </a:accent5>
      <a:accent6>
        <a:srgbClr val="D22630"/>
      </a:accent6>
      <a:hlink>
        <a:srgbClr val="D9E0F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F8EEB6965292B4ABF7D2CA20359936A" ma:contentTypeVersion="15" ma:contentTypeDescription="Create a new document." ma:contentTypeScope="" ma:versionID="66afe89b1974ddee9bc2f695db6f57d3">
  <xsd:schema xmlns:xsd="http://www.w3.org/2001/XMLSchema" xmlns:xs="http://www.w3.org/2001/XMLSchema" xmlns:p="http://schemas.microsoft.com/office/2006/metadata/properties" xmlns:ns2="9611bd11-086d-4c47-8e3f-fe7f34ed2092" xmlns:ns3="902ce4a0-91e2-4d6b-9acc-65fc31963623" targetNamespace="http://schemas.microsoft.com/office/2006/metadata/properties" ma:root="true" ma:fieldsID="91a74d4ebdb50431b684f3588bde1b22" ns2:_="" ns3:_="">
    <xsd:import namespace="9611bd11-086d-4c47-8e3f-fe7f34ed2092"/>
    <xsd:import namespace="902ce4a0-91e2-4d6b-9acc-65fc31963623"/>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lcf76f155ced4ddcb4097134ff3c332f" minOccurs="0"/>
                <xsd:element ref="ns2:TaxCatchAll" minOccurs="0"/>
                <xsd:element ref="ns3:MediaServiceDateTaken" minOccurs="0"/>
                <xsd:element ref="ns3:MediaServiceGenerationTime" minOccurs="0"/>
                <xsd:element ref="ns3:MediaServiceEventHashCode" minOccurs="0"/>
                <xsd:element ref="ns3:MediaServiceOCR" minOccurs="0"/>
                <xsd:element ref="ns3:MediaLengthInSeconds" minOccurs="0"/>
                <xsd:element ref="ns3:MediaServiceLocation"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11bd11-086d-4c47-8e3f-fe7f34ed209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943383a5-1f9b-4db2-80fc-1e3953f62c5f}" ma:internalName="TaxCatchAll" ma:showField="CatchAllData" ma:web="9611bd11-086d-4c47-8e3f-fe7f34ed2092">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902ce4a0-91e2-4d6b-9acc-65fc31963623"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553f610b-9ee9-4302-9a9e-eaae0f0c7bdb" ma:termSetId="09814cd3-568e-fe90-9814-8d621ff8fb84" ma:anchorId="fba54fb3-c3e1-fe81-a776-ca4b69148c4d" ma:open="true" ma:isKeyword="false">
      <xsd:complexType>
        <xsd:sequence>
          <xsd:element ref="pc:Terms" minOccurs="0" maxOccurs="1"/>
        </xsd:sequence>
      </xsd:complex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9611bd11-086d-4c47-8e3f-fe7f34ed2092" xsi:nil="true"/>
    <lcf76f155ced4ddcb4097134ff3c332f xmlns="902ce4a0-91e2-4d6b-9acc-65fc31963623">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7C066EC-0ECA-4D8B-81D4-6DB6C7C7F01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611bd11-086d-4c47-8e3f-fe7f34ed2092"/>
    <ds:schemaRef ds:uri="902ce4a0-91e2-4d6b-9acc-65fc3196362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E16874A-B4CE-4A15-8C7D-9FDBACEF82FF}">
  <ds:schemaRefs>
    <ds:schemaRef ds:uri="http://schemas.microsoft.com/office/2006/metadata/properties"/>
    <ds:schemaRef ds:uri="http://www.w3.org/XML/1998/namespace"/>
    <ds:schemaRef ds:uri="http://purl.org/dc/dcmitype/"/>
    <ds:schemaRef ds:uri="http://purl.org/dc/elements/1.1/"/>
    <ds:schemaRef ds:uri="http://purl.org/dc/terms/"/>
    <ds:schemaRef ds:uri="http://schemas.microsoft.com/office/2006/documentManagement/types"/>
    <ds:schemaRef ds:uri="http://schemas.microsoft.com/office/infopath/2007/PartnerControls"/>
    <ds:schemaRef ds:uri="http://schemas.openxmlformats.org/package/2006/metadata/core-properties"/>
    <ds:schemaRef ds:uri="902ce4a0-91e2-4d6b-9acc-65fc31963623"/>
    <ds:schemaRef ds:uri="9611bd11-086d-4c47-8e3f-fe7f34ed2092"/>
  </ds:schemaRefs>
</ds:datastoreItem>
</file>

<file path=customXml/itemProps3.xml><?xml version="1.0" encoding="utf-8"?>
<ds:datastoreItem xmlns:ds="http://schemas.openxmlformats.org/officeDocument/2006/customXml" ds:itemID="{64219796-B171-4A93-BF23-C6A8B8BB58B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2282</TotalTime>
  <Words>2093</Words>
  <Application>Microsoft Office PowerPoint</Application>
  <PresentationFormat>Widescreen</PresentationFormat>
  <Paragraphs>555</Paragraphs>
  <Slides>15</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Aptos</vt:lpstr>
      <vt:lpstr>Arial</vt:lpstr>
      <vt:lpstr>Calibri</vt:lpstr>
      <vt:lpstr>Calibri Light</vt:lpstr>
      <vt:lpstr>Gill Sans Nova Book</vt:lpstr>
      <vt:lpstr>Gill Sans Nova Light</vt:lpstr>
      <vt:lpstr>Gill Sans Nova SemiBold</vt:lpstr>
      <vt:lpstr>Office Theme</vt:lpstr>
      <vt:lpstr>Winterization Strategy 2024-25 Shelter NFIs &amp; CCCM Sector Pakistan</vt:lpstr>
      <vt:lpstr>Agenda</vt:lpstr>
      <vt:lpstr>Context</vt:lpstr>
      <vt:lpstr>Target Districts and Criteria </vt:lpstr>
      <vt:lpstr>Options for Shelter Winterization</vt:lpstr>
      <vt:lpstr>PowerPoint Presentation</vt:lpstr>
      <vt:lpstr>Shelter/NFI/CCCM Sector Preparedness</vt:lpstr>
      <vt:lpstr>Sector Caseload</vt:lpstr>
      <vt:lpstr>Winterization - Sector Coverage and Gap </vt:lpstr>
      <vt:lpstr>Winter_Contingency_Stock_Mapping_2024-25</vt:lpstr>
      <vt:lpstr>Winter_Contingency_Stock_Mapping_2024-25</vt:lpstr>
      <vt:lpstr>Winterization – Stocks Available with PDMAs</vt:lpstr>
      <vt:lpstr>Winterization – Stocks Available with SDMA and GBDMA</vt:lpstr>
      <vt:lpstr>Summary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Maha AKBAR</dc:creator>
  <cp:lastModifiedBy>ALI Mansoor</cp:lastModifiedBy>
  <cp:revision>76</cp:revision>
  <dcterms:created xsi:type="dcterms:W3CDTF">2022-12-19T05:36:07Z</dcterms:created>
  <dcterms:modified xsi:type="dcterms:W3CDTF">2024-11-04T05:00:45Z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059aa38-f392-4105-be92-628035578272_SetDate">
    <vt:lpwstr>2023-05-22T05:09:03Z</vt:lpwstr>
  </property>
  <property fmtid="{D5CDD505-2E9C-101B-9397-08002B2CF9AE}" pid="3" name="MSIP_Label_2059aa38-f392-4105-be92-628035578272_SiteId">
    <vt:lpwstr>1588262d-23fb-43b4-bd6e-bce49c8e6186</vt:lpwstr>
  </property>
  <property fmtid="{D5CDD505-2E9C-101B-9397-08002B2CF9AE}" pid="4" name="MSIP_Label_2059aa38-f392-4105-be92-628035578272_Method">
    <vt:lpwstr>Standard</vt:lpwstr>
  </property>
  <property fmtid="{D5CDD505-2E9C-101B-9397-08002B2CF9AE}" pid="5" name="MSIP_Label_2059aa38-f392-4105-be92-628035578272_ActionId">
    <vt:lpwstr>11eeb9e2-9b5e-45f3-9675-334264b0ec76</vt:lpwstr>
  </property>
  <property fmtid="{D5CDD505-2E9C-101B-9397-08002B2CF9AE}" pid="6" name="MSIP_Label_2059aa38-f392-4105-be92-628035578272_ContentBits">
    <vt:lpwstr>0</vt:lpwstr>
  </property>
  <property fmtid="{D5CDD505-2E9C-101B-9397-08002B2CF9AE}" pid="7" name="MSIP_Label_2059aa38-f392-4105-be92-628035578272_Enabled">
    <vt:lpwstr>true</vt:lpwstr>
  </property>
  <property fmtid="{D5CDD505-2E9C-101B-9397-08002B2CF9AE}" pid="8" name="MSIP_Label_2059aa38-f392-4105-be92-628035578272_Name">
    <vt:lpwstr>IOMLb0020IN123173</vt:lpwstr>
  </property>
  <property fmtid="{D5CDD505-2E9C-101B-9397-08002B2CF9AE}" pid="9" name="ContentTypeId">
    <vt:lpwstr>0x0101005F8EEB6965292B4ABF7D2CA20359936A</vt:lpwstr>
  </property>
  <property fmtid="{D5CDD505-2E9C-101B-9397-08002B2CF9AE}" pid="10" name="MediaServiceImageTags">
    <vt:lpwstr/>
  </property>
</Properties>
</file>