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8"/>
  </p:notesMasterIdLst>
  <p:handoutMasterIdLst>
    <p:handoutMasterId r:id="rId19"/>
  </p:handoutMasterIdLst>
  <p:sldIdLst>
    <p:sldId id="256" r:id="rId2"/>
    <p:sldId id="505" r:id="rId3"/>
    <p:sldId id="484" r:id="rId4"/>
    <p:sldId id="510" r:id="rId5"/>
    <p:sldId id="515" r:id="rId6"/>
    <p:sldId id="511" r:id="rId7"/>
    <p:sldId id="513" r:id="rId8"/>
    <p:sldId id="512" r:id="rId9"/>
    <p:sldId id="514" r:id="rId10"/>
    <p:sldId id="268" r:id="rId11"/>
    <p:sldId id="517" r:id="rId12"/>
    <p:sldId id="516" r:id="rId13"/>
    <p:sldId id="508" r:id="rId14"/>
    <p:sldId id="506" r:id="rId15"/>
    <p:sldId id="507" r:id="rId16"/>
    <p:sldId id="509"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KLAR Suzana" initials="PS" lastIdx="4" clrIdx="0">
    <p:extLst>
      <p:ext uri="{19B8F6BF-5375-455C-9EA6-DF929625EA0E}">
        <p15:presenceInfo xmlns:p15="http://schemas.microsoft.com/office/powerpoint/2012/main" userId="S::spaklar@iom.int::452184ba-f160-4155-8cd7-03892f4358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2E2"/>
    <a:srgbClr val="94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095" autoAdjust="0"/>
  </p:normalViewPr>
  <p:slideViewPr>
    <p:cSldViewPr snapToGrid="0">
      <p:cViewPr varScale="1">
        <p:scale>
          <a:sx n="62" d="100"/>
          <a:sy n="62" d="100"/>
        </p:scale>
        <p:origin x="9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A64D3B6-1160-4CE9-9BBD-FB69CA8FA1C3}" type="datetimeFigureOut">
              <a:rPr lang="en-US" smtClean="0"/>
              <a:t>8/21/2024</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51FF4AA-66D2-45B0-8716-B48FB8BA6CAB}" type="slidenum">
              <a:rPr lang="en-US" smtClean="0"/>
              <a:t>‹#›</a:t>
            </a:fld>
            <a:endParaRPr lang="en-US" dirty="0"/>
          </a:p>
        </p:txBody>
      </p:sp>
    </p:spTree>
    <p:extLst>
      <p:ext uri="{BB962C8B-B14F-4D97-AF65-F5344CB8AC3E}">
        <p14:creationId xmlns:p14="http://schemas.microsoft.com/office/powerpoint/2010/main" val="3044574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895D5A-A666-4752-8226-1EFF803DC759}" type="datetimeFigureOut">
              <a:rPr lang="en-US" smtClean="0"/>
              <a:t>8/21/2024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0F276A1-69AF-486A-A787-FD47F928371D}" type="slidenum">
              <a:rPr lang="en-US" smtClean="0"/>
              <a:t>‹#›</a:t>
            </a:fld>
            <a:endParaRPr lang="en-US" dirty="0"/>
          </a:p>
        </p:txBody>
      </p:sp>
    </p:spTree>
    <p:extLst>
      <p:ext uri="{BB962C8B-B14F-4D97-AF65-F5344CB8AC3E}">
        <p14:creationId xmlns:p14="http://schemas.microsoft.com/office/powerpoint/2010/main" val="814845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276A1-69AF-486A-A787-FD47F928371D}" type="slidenum">
              <a:rPr lang="en-US" smtClean="0"/>
              <a:t>1</a:t>
            </a:fld>
            <a:endParaRPr lang="en-US" dirty="0"/>
          </a:p>
        </p:txBody>
      </p:sp>
    </p:spTree>
    <p:extLst>
      <p:ext uri="{BB962C8B-B14F-4D97-AF65-F5344CB8AC3E}">
        <p14:creationId xmlns:p14="http://schemas.microsoft.com/office/powerpoint/2010/main" val="415704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2</a:t>
            </a:fld>
            <a:endParaRPr lang="en-US" dirty="0"/>
          </a:p>
        </p:txBody>
      </p:sp>
    </p:spTree>
    <p:extLst>
      <p:ext uri="{BB962C8B-B14F-4D97-AF65-F5344CB8AC3E}">
        <p14:creationId xmlns:p14="http://schemas.microsoft.com/office/powerpoint/2010/main" val="3924151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3</a:t>
            </a:fld>
            <a:endParaRPr lang="en-US" dirty="0"/>
          </a:p>
        </p:txBody>
      </p:sp>
    </p:spTree>
    <p:extLst>
      <p:ext uri="{BB962C8B-B14F-4D97-AF65-F5344CB8AC3E}">
        <p14:creationId xmlns:p14="http://schemas.microsoft.com/office/powerpoint/2010/main" val="3523715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89FD9-BF84-494D-8874-D27DAF1B7E07}" type="slidenum">
              <a:rPr lang="en-US" smtClean="0"/>
              <a:t>14</a:t>
            </a:fld>
            <a:endParaRPr lang="en-US" dirty="0"/>
          </a:p>
        </p:txBody>
      </p:sp>
    </p:spTree>
    <p:extLst>
      <p:ext uri="{BB962C8B-B14F-4D97-AF65-F5344CB8AC3E}">
        <p14:creationId xmlns:p14="http://schemas.microsoft.com/office/powerpoint/2010/main" val="2261991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65455" y="5826436"/>
            <a:ext cx="1752872" cy="874062"/>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dirty="0"/>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 </a:t>
            </a:r>
          </a:p>
        </p:txBody>
      </p:sp>
    </p:spTree>
    <p:extLst>
      <p:ext uri="{BB962C8B-B14F-4D97-AF65-F5344CB8AC3E}">
        <p14:creationId xmlns:p14="http://schemas.microsoft.com/office/powerpoint/2010/main" val="794724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dirty="0"/>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35768532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97153989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574767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defRPr>
                <a:latin typeface="Calibri Light" panose="020F0302020204030204" pitchFamily="34" charset="0"/>
                <a:cs typeface="Calibri Light" panose="020F0302020204030204" pitchFamily="34" charset="0"/>
              </a:defRPr>
            </a:lvl1pPr>
            <a:lvl2pPr>
              <a:defRPr>
                <a:latin typeface="Calibri Light" panose="020F0302020204030204" pitchFamily="34" charset="0"/>
                <a:cs typeface="Calibri Light" panose="020F0302020204030204" pitchFamily="34" charset="0"/>
              </a:defRPr>
            </a:lvl2pPr>
            <a:lvl3pPr>
              <a:defRPr>
                <a:latin typeface="Calibri Light" panose="020F0302020204030204" pitchFamily="34" charset="0"/>
                <a:cs typeface="Calibri Light" panose="020F0302020204030204" pitchFamily="34" charset="0"/>
              </a:defRPr>
            </a:lvl3pPr>
            <a:lvl4pPr>
              <a:defRPr>
                <a:latin typeface="Calibri Light" panose="020F0302020204030204" pitchFamily="34" charset="0"/>
                <a:cs typeface="Calibri Light" panose="020F0302020204030204" pitchFamily="34" charset="0"/>
              </a:defRPr>
            </a:lvl4pPr>
            <a:lvl5pPr>
              <a:defRPr>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B5CCDC0-2525-4A8C-B06F-8C6F83A60A3A}" type="datetimeFigureOut">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C94AE560-169C-4AA0-84F0-E41F48A403AC}" type="slidenum">
              <a:rPr lang="en-US" smtClean="0"/>
              <a:t>‹#›</a:t>
            </a:fld>
            <a:endParaRPr lang="en-US" dirty="0"/>
          </a:p>
        </p:txBody>
      </p:sp>
      <p:pic>
        <p:nvPicPr>
          <p:cNvPr id="11" name="Image 5">
            <a:extLst>
              <a:ext uri="{FF2B5EF4-FFF2-40B4-BE49-F238E27FC236}">
                <a16:creationId xmlns:a16="http://schemas.microsoft.com/office/drawing/2014/main" id="{C65EEDD1-FD16-489F-9EE8-5807D0704B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1362" y="6294329"/>
            <a:ext cx="1814032" cy="412808"/>
          </a:xfrm>
          <a:prstGeom prst="rect">
            <a:avLst/>
          </a:prstGeom>
        </p:spPr>
      </p:pic>
      <p:pic>
        <p:nvPicPr>
          <p:cNvPr id="7" name="Graphic 2">
            <a:extLst>
              <a:ext uri="{FF2B5EF4-FFF2-40B4-BE49-F238E27FC236}">
                <a16:creationId xmlns:a16="http://schemas.microsoft.com/office/drawing/2014/main" id="{5A75C1F7-7C28-E1B8-360B-FFA996245FF3}"/>
              </a:ext>
            </a:extLst>
          </p:cNvPr>
          <p:cNvPicPr>
            <a:picLocks noChangeAspect="1"/>
          </p:cNvPicPr>
          <p:nvPr userDrawn="1"/>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Tree>
    <p:extLst>
      <p:ext uri="{BB962C8B-B14F-4D97-AF65-F5344CB8AC3E}">
        <p14:creationId xmlns:p14="http://schemas.microsoft.com/office/powerpoint/2010/main" val="509308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95184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418252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44420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421747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dirty="0"/>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27533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830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lvl1pPr>
              <a:defRPr b="0"/>
            </a:lvl1pPr>
          </a:lstStyle>
          <a:p>
            <a:r>
              <a:rPr lang="fr-FR" dirty="0"/>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71362"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r>
              <a:rPr lang="en-US"/>
              <a:t>Edit Master text styles</a:t>
            </a:r>
          </a:p>
        </p:txBody>
      </p:sp>
    </p:spTree>
    <p:extLst>
      <p:ext uri="{BB962C8B-B14F-4D97-AF65-F5344CB8AC3E}">
        <p14:creationId xmlns:p14="http://schemas.microsoft.com/office/powerpoint/2010/main" val="325942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dirty="0"/>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fr-FR" dirty="0"/>
          </a:p>
        </p:txBody>
      </p:sp>
    </p:spTree>
    <p:extLst>
      <p:ext uri="{BB962C8B-B14F-4D97-AF65-F5344CB8AC3E}">
        <p14:creationId xmlns:p14="http://schemas.microsoft.com/office/powerpoint/2010/main" val="1503996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r>
              <a:rPr lang="en-US"/>
              <a:t>Edit Master text styles</a:t>
            </a:r>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dirty="0"/>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90566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107157195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2" r:id="rId13"/>
    <p:sldLayoutId id="2147483813" r:id="rId14"/>
  </p:sldLayoutIdLst>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eur02.safelinks.protection.outlook.com/?url=https%3A%2F%2Fee.kobo.iom.int%2Fx%2Ffs3T7f0E&amp;data=05%7C02%7Cmuhammadkhan%40iom.int%7Cf61ce5118b0142c4c9cb08dc7e161f83%7C1588262d23fb43b4bd6ebce49c8e6186%7C1%7C0%7C638523881228726733%7CUnknown%7CTWFpbGZsb3d8eyJWIjoiMC4wLjAwMDAiLCJQIjoiV2luMzIiLCJBTiI6Ik1haWwiLCJXVCI6Mn0%3D%7C0%7C%7C%7C&amp;sdata=uEduzKHKPCGEZoCmDdaDwsckJgxKLFknAQSk8vsv6DA%3D&amp;reserved=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146" y="1824819"/>
            <a:ext cx="9969708" cy="1325563"/>
          </a:xfrm>
        </p:spPr>
        <p:txBody>
          <a:bodyPr>
            <a:normAutofit fontScale="90000"/>
          </a:bodyPr>
          <a:lstStyle/>
          <a:p>
            <a:pPr algn="ctr"/>
            <a:br>
              <a:rPr lang="en-US" sz="3200" b="1" dirty="0">
                <a:solidFill>
                  <a:schemeClr val="accent1">
                    <a:lumMod val="50000"/>
                  </a:schemeClr>
                </a:solidFill>
              </a:rPr>
            </a:br>
            <a:br>
              <a:rPr lang="en-US" sz="3200" b="1" dirty="0">
                <a:solidFill>
                  <a:schemeClr val="bg1"/>
                </a:solidFill>
              </a:rPr>
            </a:br>
            <a:r>
              <a:rPr lang="en-US" sz="3200" b="1" dirty="0">
                <a:solidFill>
                  <a:schemeClr val="bg1"/>
                </a:solidFill>
              </a:rPr>
              <a:t>National Shelter NFI CCCM Sector Coordination Meeting</a:t>
            </a:r>
            <a:br>
              <a:rPr lang="en-US" sz="3200" b="1" dirty="0">
                <a:solidFill>
                  <a:schemeClr val="bg1"/>
                </a:solidFill>
              </a:rPr>
            </a:br>
            <a:r>
              <a:rPr lang="en-US" sz="2200" b="1" dirty="0">
                <a:solidFill>
                  <a:schemeClr val="bg1"/>
                </a:solidFill>
              </a:rPr>
              <a:t>21 August 2024</a:t>
            </a:r>
            <a:br>
              <a:rPr lang="en-US" sz="3200" b="1" dirty="0">
                <a:latin typeface="Calibri" panose="020F0502020204030204" pitchFamily="34" charset="0"/>
                <a:cs typeface="Calibri" panose="020F0502020204030204" pitchFamily="34" charset="0"/>
              </a:rPr>
            </a:br>
            <a:endParaRPr lang="en-US" sz="3200" b="1" dirty="0">
              <a:latin typeface="Calibri" panose="020F0502020204030204" pitchFamily="34" charset="0"/>
              <a:cs typeface="Calibri" panose="020F0502020204030204" pitchFamily="34" charset="0"/>
            </a:endParaRPr>
          </a:p>
        </p:txBody>
      </p:sp>
      <p:sp>
        <p:nvSpPr>
          <p:cNvPr id="3" name="Subtitle 2"/>
          <p:cNvSpPr>
            <a:spLocks noGrp="1"/>
          </p:cNvSpPr>
          <p:nvPr>
            <p:ph type="body" idx="1"/>
          </p:nvPr>
        </p:nvSpPr>
        <p:spPr>
          <a:xfrm>
            <a:off x="1111146" y="3380383"/>
            <a:ext cx="9969708" cy="1500187"/>
          </a:xfrm>
        </p:spPr>
        <p:txBody>
          <a:bodyPr/>
          <a:lstStyle/>
          <a:p>
            <a:endParaRPr lang="en-US" dirty="0"/>
          </a:p>
          <a:p>
            <a:endParaRPr lang="en-US" dirty="0"/>
          </a:p>
          <a:p>
            <a:endParaRPr lang="en-US" dirty="0"/>
          </a:p>
          <a:p>
            <a:endParaRPr lang="en-US" dirty="0"/>
          </a:p>
        </p:txBody>
      </p:sp>
      <p:pic>
        <p:nvPicPr>
          <p:cNvPr id="4" name="Graphic 2">
            <a:extLst>
              <a:ext uri="{FF2B5EF4-FFF2-40B4-BE49-F238E27FC236}">
                <a16:creationId xmlns:a16="http://schemas.microsoft.com/office/drawing/2014/main" id="{0AD8D2B9-32D9-EC28-5FD5-3A6E3727763C}"/>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780770" y="6120372"/>
            <a:ext cx="1952625" cy="390525"/>
          </a:xfrm>
          <a:prstGeom prst="rect">
            <a:avLst/>
          </a:prstGeom>
          <a:noFill/>
          <a:ln>
            <a:noFill/>
          </a:ln>
        </p:spPr>
      </p:pic>
    </p:spTree>
    <p:extLst>
      <p:ext uri="{BB962C8B-B14F-4D97-AF65-F5344CB8AC3E}">
        <p14:creationId xmlns:p14="http://schemas.microsoft.com/office/powerpoint/2010/main" val="2864183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FB755DA-418C-72E0-C301-15C6559C1889}"/>
              </a:ext>
            </a:extLst>
          </p:cNvPr>
          <p:cNvSpPr txBox="1"/>
          <p:nvPr/>
        </p:nvSpPr>
        <p:spPr>
          <a:xfrm>
            <a:off x="790414" y="1177871"/>
            <a:ext cx="3967566" cy="3139321"/>
          </a:xfrm>
          <a:prstGeom prst="rect">
            <a:avLst/>
          </a:prstGeom>
          <a:noFill/>
        </p:spPr>
        <p:txBody>
          <a:bodyPr wrap="square" rtlCol="0">
            <a:spAutoFit/>
          </a:bodyPr>
          <a:lstStyle/>
          <a:p>
            <a:r>
              <a:rPr lang="en-US" dirty="0"/>
              <a:t>For Monsoon Flash Appeal (Planning figures)</a:t>
            </a:r>
          </a:p>
          <a:p>
            <a:endParaRPr lang="en-US" dirty="0"/>
          </a:p>
          <a:p>
            <a:r>
              <a:rPr lang="en-US" b="1" dirty="0">
                <a:solidFill>
                  <a:schemeClr val="accent1"/>
                </a:solidFill>
              </a:rPr>
              <a:t>8.4 M People Affected</a:t>
            </a:r>
          </a:p>
          <a:p>
            <a:endParaRPr lang="en-US" b="1" dirty="0">
              <a:solidFill>
                <a:schemeClr val="accent1"/>
              </a:solidFill>
            </a:endParaRPr>
          </a:p>
          <a:p>
            <a:r>
              <a:rPr lang="en-US" b="1" dirty="0">
                <a:solidFill>
                  <a:schemeClr val="accent1"/>
                </a:solidFill>
              </a:rPr>
              <a:t>2.95 People in Need</a:t>
            </a:r>
          </a:p>
          <a:p>
            <a:endParaRPr lang="en-US" dirty="0"/>
          </a:p>
          <a:p>
            <a:r>
              <a:rPr lang="en-US" dirty="0"/>
              <a:t>Shelter/NFI and CCCM Sector – 30% of the </a:t>
            </a:r>
            <a:r>
              <a:rPr lang="en-US" dirty="0" err="1"/>
              <a:t>PiN</a:t>
            </a:r>
            <a:r>
              <a:rPr lang="en-US" dirty="0"/>
              <a:t> for planning purpose</a:t>
            </a:r>
          </a:p>
          <a:p>
            <a:r>
              <a:rPr lang="en-US" b="1" dirty="0">
                <a:solidFill>
                  <a:schemeClr val="accent1"/>
                </a:solidFill>
              </a:rPr>
              <a:t>885,000 people to be Targeted</a:t>
            </a:r>
          </a:p>
          <a:p>
            <a:endParaRPr lang="en-US" dirty="0"/>
          </a:p>
        </p:txBody>
      </p:sp>
      <p:sp>
        <p:nvSpPr>
          <p:cNvPr id="2" name="object 13">
            <a:extLst>
              <a:ext uri="{FF2B5EF4-FFF2-40B4-BE49-F238E27FC236}">
                <a16:creationId xmlns:a16="http://schemas.microsoft.com/office/drawing/2014/main" id="{62366ED3-9917-41AD-8C9C-1BEE45EAC988}"/>
              </a:ext>
            </a:extLst>
          </p:cNvPr>
          <p:cNvSpPr txBox="1">
            <a:spLocks/>
          </p:cNvSpPr>
          <p:nvPr/>
        </p:nvSpPr>
        <p:spPr>
          <a:xfrm>
            <a:off x="2433400" y="377986"/>
            <a:ext cx="8107601" cy="378210"/>
          </a:xfrm>
          <a:prstGeom prst="rect">
            <a:avLst/>
          </a:prstGeom>
        </p:spPr>
        <p:txBody>
          <a:bodyPr vert="horz" wrap="square" lIns="0" tIns="8792" rIns="0" bIns="0" rtlCol="0">
            <a:spAutoFit/>
          </a:bodyPr>
          <a:lstStyle>
            <a:lvl1pPr eaLnBrk="1" hangingPunct="1">
              <a:defRPr>
                <a:latin typeface="+mj-lt"/>
                <a:ea typeface="+mj-ea"/>
                <a:cs typeface="+mj-cs"/>
              </a:defRPr>
            </a:lvl1pPr>
          </a:lstStyle>
          <a:p>
            <a:pPr marL="8791" defTabSz="632960">
              <a:spcBef>
                <a:spcPts val="69"/>
              </a:spcBef>
            </a:pPr>
            <a:r>
              <a:rPr lang="en-US" sz="2400" b="1" kern="0" spc="-3" dirty="0">
                <a:solidFill>
                  <a:srgbClr val="418FDE"/>
                </a:solidFill>
                <a:latin typeface="Roboto Condensed" panose="02000000000000000000" pitchFamily="2" charset="0"/>
                <a:ea typeface="Roboto Condensed" panose="02000000000000000000" pitchFamily="2" charset="0"/>
                <a:cs typeface="Roboto Condensed" panose="02000000000000000000" pitchFamily="2" charset="0"/>
              </a:rPr>
              <a:t>Flood situation 2024</a:t>
            </a:r>
          </a:p>
        </p:txBody>
      </p:sp>
      <p:sp>
        <p:nvSpPr>
          <p:cNvPr id="4" name="object 15">
            <a:extLst>
              <a:ext uri="{FF2B5EF4-FFF2-40B4-BE49-F238E27FC236}">
                <a16:creationId xmlns:a16="http://schemas.microsoft.com/office/drawing/2014/main" id="{91A13BD4-494D-4A0E-B97E-4572C84A3057}"/>
              </a:ext>
            </a:extLst>
          </p:cNvPr>
          <p:cNvSpPr/>
          <p:nvPr/>
        </p:nvSpPr>
        <p:spPr>
          <a:xfrm>
            <a:off x="2261171" y="334564"/>
            <a:ext cx="0" cy="498524"/>
          </a:xfrm>
          <a:custGeom>
            <a:avLst/>
            <a:gdLst/>
            <a:ahLst/>
            <a:cxnLst/>
            <a:rect l="l" t="t" r="r" b="b"/>
            <a:pathLst>
              <a:path h="720090">
                <a:moveTo>
                  <a:pt x="0" y="0"/>
                </a:moveTo>
                <a:lnTo>
                  <a:pt x="0" y="719988"/>
                </a:lnTo>
              </a:path>
            </a:pathLst>
          </a:custGeom>
          <a:ln w="12700">
            <a:solidFill>
              <a:srgbClr val="5091CD"/>
            </a:solidFill>
          </a:ln>
        </p:spPr>
        <p:txBody>
          <a:bodyPr wrap="square" lIns="0" tIns="0" rIns="0" bIns="0" rtlCol="0"/>
          <a:lstStyle/>
          <a:p>
            <a:endParaRPr sz="1246"/>
          </a:p>
        </p:txBody>
      </p:sp>
      <p:pic>
        <p:nvPicPr>
          <p:cNvPr id="5" name="Picture 4">
            <a:extLst>
              <a:ext uri="{FF2B5EF4-FFF2-40B4-BE49-F238E27FC236}">
                <a16:creationId xmlns:a16="http://schemas.microsoft.com/office/drawing/2014/main" id="{E3BD2142-BEFE-4A84-B581-55BE96B6A9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6875" y="332744"/>
            <a:ext cx="431332" cy="500345"/>
          </a:xfrm>
          <a:prstGeom prst="rect">
            <a:avLst/>
          </a:prstGeom>
        </p:spPr>
      </p:pic>
      <p:sp>
        <p:nvSpPr>
          <p:cNvPr id="6" name="object 12">
            <a:extLst>
              <a:ext uri="{FF2B5EF4-FFF2-40B4-BE49-F238E27FC236}">
                <a16:creationId xmlns:a16="http://schemas.microsoft.com/office/drawing/2014/main" id="{A9CF6941-31B8-4814-93A3-A74D80C3B189}"/>
              </a:ext>
            </a:extLst>
          </p:cNvPr>
          <p:cNvSpPr/>
          <p:nvPr/>
        </p:nvSpPr>
        <p:spPr>
          <a:xfrm>
            <a:off x="1668178" y="941753"/>
            <a:ext cx="8872823" cy="45719"/>
          </a:xfrm>
          <a:custGeom>
            <a:avLst/>
            <a:gdLst/>
            <a:ahLst/>
            <a:cxnLst/>
            <a:rect l="l" t="t" r="r" b="b"/>
            <a:pathLst>
              <a:path w="6840220">
                <a:moveTo>
                  <a:pt x="0" y="0"/>
                </a:moveTo>
                <a:lnTo>
                  <a:pt x="6839991" y="0"/>
                </a:lnTo>
              </a:path>
            </a:pathLst>
          </a:custGeom>
          <a:ln w="28575">
            <a:solidFill>
              <a:srgbClr val="5091CD"/>
            </a:solidFill>
          </a:ln>
        </p:spPr>
        <p:txBody>
          <a:bodyPr wrap="square" lIns="0" tIns="0" rIns="0" bIns="0" rtlCol="0"/>
          <a:lstStyle/>
          <a:p>
            <a:endParaRPr sz="1246" dirty="0"/>
          </a:p>
        </p:txBody>
      </p:sp>
      <p:sp>
        <p:nvSpPr>
          <p:cNvPr id="15" name="TextBox 14">
            <a:extLst>
              <a:ext uri="{FF2B5EF4-FFF2-40B4-BE49-F238E27FC236}">
                <a16:creationId xmlns:a16="http://schemas.microsoft.com/office/drawing/2014/main" id="{40594B73-888E-EA36-BBDD-BF77E2401706}"/>
              </a:ext>
            </a:extLst>
          </p:cNvPr>
          <p:cNvSpPr txBox="1"/>
          <p:nvPr/>
        </p:nvSpPr>
        <p:spPr>
          <a:xfrm>
            <a:off x="5334000" y="6617686"/>
            <a:ext cx="4953000" cy="276999"/>
          </a:xfrm>
          <a:prstGeom prst="rect">
            <a:avLst/>
          </a:prstGeom>
          <a:noFill/>
        </p:spPr>
        <p:txBody>
          <a:bodyPr wrap="square" rtlCol="0">
            <a:spAutoFit/>
          </a:bodyPr>
          <a:lstStyle/>
          <a:p>
            <a:r>
              <a:rPr lang="en-US" sz="1200" dirty="0"/>
              <a:t>*** 30% of the total affected population for planning purpose</a:t>
            </a:r>
          </a:p>
        </p:txBody>
      </p:sp>
      <p:pic>
        <p:nvPicPr>
          <p:cNvPr id="16" name="Picture 15">
            <a:extLst>
              <a:ext uri="{FF2B5EF4-FFF2-40B4-BE49-F238E27FC236}">
                <a16:creationId xmlns:a16="http://schemas.microsoft.com/office/drawing/2014/main" id="{65344F22-95F4-8340-6CC3-825CE08E8788}"/>
              </a:ext>
            </a:extLst>
          </p:cNvPr>
          <p:cNvPicPr>
            <a:picLocks noChangeAspect="1"/>
          </p:cNvPicPr>
          <p:nvPr/>
        </p:nvPicPr>
        <p:blipFill>
          <a:blip r:embed="rId3"/>
          <a:stretch>
            <a:fillRect/>
          </a:stretch>
        </p:blipFill>
        <p:spPr>
          <a:xfrm>
            <a:off x="5334000" y="373487"/>
            <a:ext cx="6694714" cy="6017079"/>
          </a:xfrm>
          <a:prstGeom prst="rect">
            <a:avLst/>
          </a:prstGeom>
        </p:spPr>
      </p:pic>
    </p:spTree>
    <p:extLst>
      <p:ext uri="{BB962C8B-B14F-4D97-AF65-F5344CB8AC3E}">
        <p14:creationId xmlns:p14="http://schemas.microsoft.com/office/powerpoint/2010/main" val="889003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5BD2B1C5-182A-22CB-1675-140A95D6475A}"/>
              </a:ext>
            </a:extLst>
          </p:cNvPr>
          <p:cNvGraphicFramePr>
            <a:graphicFrameLocks noChangeAspect="1"/>
          </p:cNvGraphicFramePr>
          <p:nvPr>
            <p:extLst>
              <p:ext uri="{D42A27DB-BD31-4B8C-83A1-F6EECF244321}">
                <p14:modId xmlns:p14="http://schemas.microsoft.com/office/powerpoint/2010/main" val="3315506351"/>
              </p:ext>
            </p:extLst>
          </p:nvPr>
        </p:nvGraphicFramePr>
        <p:xfrm>
          <a:off x="170481" y="2341637"/>
          <a:ext cx="12021519" cy="2847551"/>
        </p:xfrm>
        <a:graphic>
          <a:graphicData uri="http://schemas.openxmlformats.org/presentationml/2006/ole">
            <mc:AlternateContent xmlns:mc="http://schemas.openxmlformats.org/markup-compatibility/2006">
              <mc:Choice xmlns:v="urn:schemas-microsoft-com:vml" Requires="v">
                <p:oleObj name="Document" r:id="rId2" imgW="5743558" imgH="1361185" progId="Word.Document.12">
                  <p:embed/>
                </p:oleObj>
              </mc:Choice>
              <mc:Fallback>
                <p:oleObj name="Document" r:id="rId2" imgW="5743558" imgH="1361185" progId="Word.Document.12">
                  <p:embed/>
                  <p:pic>
                    <p:nvPicPr>
                      <p:cNvPr id="3" name="Object 2">
                        <a:extLst>
                          <a:ext uri="{FF2B5EF4-FFF2-40B4-BE49-F238E27FC236}">
                            <a16:creationId xmlns:a16="http://schemas.microsoft.com/office/drawing/2014/main" id="{5BD2B1C5-182A-22CB-1675-140A95D6475A}"/>
                          </a:ext>
                        </a:extLst>
                      </p:cNvPr>
                      <p:cNvPicPr/>
                      <p:nvPr/>
                    </p:nvPicPr>
                    <p:blipFill>
                      <a:blip r:embed="rId3"/>
                      <a:stretch>
                        <a:fillRect/>
                      </a:stretch>
                    </p:blipFill>
                    <p:spPr>
                      <a:xfrm>
                        <a:off x="170481" y="2341637"/>
                        <a:ext cx="12021519" cy="2847551"/>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87DC2540-1EFE-EE21-73FD-8D8DE426E9C9}"/>
              </a:ext>
            </a:extLst>
          </p:cNvPr>
          <p:cNvSpPr txBox="1">
            <a:spLocks/>
          </p:cNvSpPr>
          <p:nvPr/>
        </p:nvSpPr>
        <p:spPr>
          <a:xfrm>
            <a:off x="581192" y="702156"/>
            <a:ext cx="11029616" cy="1013800"/>
          </a:xfrm>
          <a:prstGeom prst="rect">
            <a:avLst/>
          </a:prstGeom>
        </p:spPr>
        <p:txBody>
          <a:bodyPr>
            <a:normAutofit/>
          </a:bodyPr>
          <a:lst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a:lstStyle>
          <a:p>
            <a:r>
              <a:rPr lang="en-US" b="1" kern="100">
                <a:latin typeface="Aptos" panose="020B0004020202020204" pitchFamily="34" charset="0"/>
                <a:ea typeface="Aptos" panose="020B0004020202020204" pitchFamily="34" charset="0"/>
                <a:cs typeface="Times New Roman" panose="02020603050405020304" pitchFamily="18" charset="0"/>
              </a:rPr>
              <a:t>Provincial Breakdown</a:t>
            </a:r>
            <a:endParaRPr lang="en-US" dirty="0"/>
          </a:p>
        </p:txBody>
      </p:sp>
    </p:spTree>
    <p:extLst>
      <p:ext uri="{BB962C8B-B14F-4D97-AF65-F5344CB8AC3E}">
        <p14:creationId xmlns:p14="http://schemas.microsoft.com/office/powerpoint/2010/main" val="2123245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D572C-6453-DAE3-EF38-E03CE7320C07}"/>
              </a:ext>
            </a:extLst>
          </p:cNvPr>
          <p:cNvSpPr>
            <a:spLocks noGrp="1"/>
          </p:cNvSpPr>
          <p:nvPr>
            <p:ph type="title"/>
          </p:nvPr>
        </p:nvSpPr>
        <p:spPr/>
        <p:txBody>
          <a:bodyPr>
            <a:normAutofit fontScale="90000"/>
          </a:bodyPr>
          <a:lstStyle/>
          <a:p>
            <a:r>
              <a:rPr lang="en-US" dirty="0"/>
              <a:t>Shelter/NFI and CCCM Sector Minimum Response Package</a:t>
            </a:r>
          </a:p>
        </p:txBody>
      </p:sp>
      <p:sp>
        <p:nvSpPr>
          <p:cNvPr id="3" name="Content Placeholder 2">
            <a:extLst>
              <a:ext uri="{FF2B5EF4-FFF2-40B4-BE49-F238E27FC236}">
                <a16:creationId xmlns:a16="http://schemas.microsoft.com/office/drawing/2014/main" id="{47BEDEAC-46A9-A83F-D6B8-C34F39E9456D}"/>
              </a:ext>
            </a:extLst>
          </p:cNvPr>
          <p:cNvSpPr>
            <a:spLocks noGrp="1"/>
          </p:cNvSpPr>
          <p:nvPr>
            <p:ph idx="1"/>
          </p:nvPr>
        </p:nvSpPr>
        <p:spPr/>
        <p:txBody>
          <a:bodyPr/>
          <a:lstStyle/>
          <a:p>
            <a:pPr marL="342900" marR="0" lvl="0" indent="-342900">
              <a:lnSpc>
                <a:spcPct val="115000"/>
              </a:lnSpc>
              <a:spcBef>
                <a:spcPts val="0"/>
              </a:spcBef>
              <a:spcAft>
                <a:spcPts val="800"/>
              </a:spcAft>
              <a:buFont typeface="Symbol" panose="05050102010706020507" pitchFamily="18" charset="2"/>
              <a:buChar char=""/>
            </a:pPr>
            <a:r>
              <a:rPr lang="en-US" sz="1800" dirty="0">
                <a:effectLst/>
                <a:latin typeface="Roboto" panose="02000000000000000000" pitchFamily="2" charset="0"/>
                <a:ea typeface="Roboto Condensed" panose="02000000000000000000" pitchFamily="2" charset="0"/>
                <a:cs typeface="Roboto Condensed" panose="02000000000000000000" pitchFamily="2" charset="0"/>
              </a:rPr>
              <a:t>NFI Kit: (2 Blankets, 2 Plastic Mats, 1 Mattress, and 1 bag for transportation)</a:t>
            </a:r>
          </a:p>
          <a:p>
            <a:pPr marL="342900" marR="0" lvl="0" indent="-342900">
              <a:lnSpc>
                <a:spcPct val="115000"/>
              </a:lnSpc>
              <a:spcBef>
                <a:spcPts val="0"/>
              </a:spcBef>
              <a:spcAft>
                <a:spcPts val="800"/>
              </a:spcAft>
              <a:buFont typeface="Symbol" panose="05050102010706020507" pitchFamily="18" charset="2"/>
              <a:buChar char=""/>
            </a:pPr>
            <a:r>
              <a:rPr lang="en-US" sz="1800" dirty="0">
                <a:effectLst/>
                <a:latin typeface="Roboto" panose="02000000000000000000" pitchFamily="2" charset="0"/>
                <a:ea typeface="Roboto Condensed" panose="02000000000000000000" pitchFamily="2" charset="0"/>
                <a:cs typeface="Roboto Condensed" panose="02000000000000000000" pitchFamily="2" charset="0"/>
              </a:rPr>
              <a:t>Emergency shelter Kit: (1 or 2 Tarpaulin sheets (4X6m), 1 rope (30m), and 1 pole and page set)</a:t>
            </a:r>
          </a:p>
          <a:p>
            <a:r>
              <a:rPr lang="en-US" sz="1800" dirty="0">
                <a:effectLst/>
                <a:latin typeface="Roboto" panose="02000000000000000000" pitchFamily="2" charset="0"/>
                <a:ea typeface="Roboto Condensed" panose="02000000000000000000" pitchFamily="2" charset="0"/>
                <a:cs typeface="Roboto Condensed" panose="02000000000000000000" pitchFamily="2" charset="0"/>
              </a:rPr>
              <a:t>  Hygiene Kit: (2 combs, 1 lota, 1 mug with handle, 14 soap bars, 1 laundry deterge 250g, 1 nail cutter, 3 toothpaste, 7 toothbrush, 2 jerrycans, 1 plastic bucket)</a:t>
            </a:r>
          </a:p>
          <a:p>
            <a:pPr marL="0" indent="0">
              <a:buNone/>
            </a:pPr>
            <a:endParaRPr lang="en-US" sz="1800" dirty="0">
              <a:latin typeface="Roboto" panose="02000000000000000000" pitchFamily="2" charset="0"/>
              <a:ea typeface="Roboto Condensed" panose="02000000000000000000" pitchFamily="2" charset="0"/>
              <a:cs typeface="Roboto Condensed" panose="02000000000000000000" pitchFamily="2" charset="0"/>
            </a:endParaRPr>
          </a:p>
          <a:p>
            <a:pPr marL="0" indent="0">
              <a:buNone/>
            </a:pPr>
            <a:endParaRPr lang="en-US" sz="1800" dirty="0">
              <a:latin typeface="Roboto" panose="02000000000000000000" pitchFamily="2" charset="0"/>
              <a:ea typeface="Roboto Condensed" panose="02000000000000000000" pitchFamily="2" charset="0"/>
              <a:cs typeface="Roboto Condensed" panose="02000000000000000000" pitchFamily="2" charset="0"/>
            </a:endParaRPr>
          </a:p>
          <a:p>
            <a:r>
              <a:rPr lang="en-US" sz="1800" dirty="0">
                <a:latin typeface="Roboto" panose="02000000000000000000" pitchFamily="2" charset="0"/>
                <a:ea typeface="Roboto Condensed" panose="02000000000000000000" pitchFamily="2" charset="0"/>
                <a:cs typeface="Roboto Condensed" panose="02000000000000000000" pitchFamily="2" charset="0"/>
              </a:rPr>
              <a:t>Shelter Repair Toolkits (to be shared between 5 HHs)</a:t>
            </a:r>
          </a:p>
          <a:p>
            <a:pPr marL="0" indent="0">
              <a:buNone/>
            </a:pPr>
            <a:endParaRPr lang="en-US" dirty="0"/>
          </a:p>
        </p:txBody>
      </p:sp>
    </p:spTree>
    <p:extLst>
      <p:ext uri="{BB962C8B-B14F-4D97-AF65-F5344CB8AC3E}">
        <p14:creationId xmlns:p14="http://schemas.microsoft.com/office/powerpoint/2010/main" val="2280005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E4550-6636-8178-C0A7-94F201C869A2}"/>
              </a:ext>
            </a:extLst>
          </p:cNvPr>
          <p:cNvSpPr>
            <a:spLocks noGrp="1"/>
          </p:cNvSpPr>
          <p:nvPr>
            <p:ph type="title"/>
          </p:nvPr>
        </p:nvSpPr>
        <p:spPr/>
        <p:txBody>
          <a:bodyPr>
            <a:normAutofit fontScale="90000"/>
          </a:bodyPr>
          <a:lstStyle/>
          <a:p>
            <a:r>
              <a:rPr lang="en-US" sz="4800" b="1" dirty="0">
                <a:latin typeface="Calibri" panose="020F0502020204030204" pitchFamily="34" charset="0"/>
              </a:rPr>
              <a:t>5 </a:t>
            </a:r>
            <a:r>
              <a:rPr lang="en-US" sz="4800" b="1" dirty="0" err="1">
                <a:latin typeface="Calibri" panose="020F0502020204030204" pitchFamily="34" charset="0"/>
              </a:rPr>
              <a:t>Ws</a:t>
            </a:r>
            <a:r>
              <a:rPr lang="en-US" sz="4800" b="1" dirty="0">
                <a:latin typeface="Calibri" panose="020F0502020204030204" pitchFamily="34" charset="0"/>
              </a:rPr>
              <a:t> Matrix  update</a:t>
            </a:r>
            <a:br>
              <a:rPr lang="en-US" sz="4800" b="1" dirty="0">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28941EE9-DD09-61BC-4E72-AB40B73DCC10}"/>
              </a:ext>
            </a:extLst>
          </p:cNvPr>
          <p:cNvSpPr>
            <a:spLocks noGrp="1"/>
          </p:cNvSpPr>
          <p:nvPr>
            <p:ph idx="1"/>
          </p:nvPr>
        </p:nvSpPr>
        <p:spPr/>
        <p:txBody>
          <a:bodyPr/>
          <a:lstStyle/>
          <a:p>
            <a:pPr marL="0" indent="0">
              <a:buNone/>
            </a:pPr>
            <a:r>
              <a:rPr lang="en-US" dirty="0"/>
              <a:t>IOM IM officer Mansoor Ali</a:t>
            </a:r>
          </a:p>
        </p:txBody>
      </p:sp>
    </p:spTree>
    <p:extLst>
      <p:ext uri="{BB962C8B-B14F-4D97-AF65-F5344CB8AC3E}">
        <p14:creationId xmlns:p14="http://schemas.microsoft.com/office/powerpoint/2010/main" val="2738468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1013800"/>
          </a:xfrm>
        </p:spPr>
        <p:txBody>
          <a:bodyPr>
            <a:normAutofit fontScale="90000"/>
          </a:bodyPr>
          <a:lstStyle/>
          <a:p>
            <a:br>
              <a:rPr lang="en-US" sz="3100" b="1" dirty="0">
                <a:effectLst/>
                <a:latin typeface="Calibri" panose="020F0502020204030204" pitchFamily="34" charset="0"/>
                <a:ea typeface="Times New Roman" panose="02020603050405020304" pitchFamily="18" charset="0"/>
              </a:rPr>
            </a:br>
            <a:br>
              <a:rPr lang="en-US" sz="3100" b="1" dirty="0">
                <a:effectLst/>
                <a:latin typeface="Calibri" panose="020F0502020204030204" pitchFamily="34" charset="0"/>
                <a:ea typeface="Times New Roman" panose="02020603050405020304" pitchFamily="18" charset="0"/>
              </a:rPr>
            </a:br>
            <a:br>
              <a:rPr lang="en-US" sz="3100" b="1" dirty="0">
                <a:effectLst/>
                <a:latin typeface="Calibri" panose="020F0502020204030204" pitchFamily="34" charset="0"/>
                <a:ea typeface="Times New Roman" panose="02020603050405020304" pitchFamily="18" charset="0"/>
              </a:rPr>
            </a:br>
            <a:r>
              <a:rPr lang="en-US" sz="3100" b="1" dirty="0">
                <a:effectLst/>
                <a:latin typeface="Calibri" panose="020F0502020204030204" pitchFamily="34" charset="0"/>
                <a:ea typeface="Times New Roman" panose="02020603050405020304" pitchFamily="18" charset="0"/>
              </a:rPr>
              <a:t>Shelter NFI Stocks and capacity mapping </a:t>
            </a:r>
            <a:br>
              <a:rPr lang="en-US" sz="3100" b="1" dirty="0">
                <a:effectLst/>
                <a:latin typeface="Calibri" panose="020F0502020204030204" pitchFamily="34" charset="0"/>
                <a:ea typeface="Times New Roman" panose="02020603050405020304" pitchFamily="18" charset="0"/>
              </a:rPr>
            </a:br>
            <a:br>
              <a:rPr lang="en-US" sz="3100" b="1" dirty="0">
                <a:effectLst/>
                <a:latin typeface="Calibri" panose="020F0502020204030204" pitchFamily="34" charset="0"/>
                <a:ea typeface="Times New Roman" panose="02020603050405020304" pitchFamily="18" charset="0"/>
              </a:rPr>
            </a:br>
            <a:br>
              <a:rPr lang="en-US" sz="4800" b="1" dirty="0">
                <a:effectLst/>
                <a:latin typeface="Calibri" panose="020F0502020204030204" pitchFamily="34" charset="0"/>
                <a:ea typeface="Calibri" panose="020F0502020204030204" pitchFamily="34" charset="0"/>
              </a:rPr>
            </a:br>
            <a:r>
              <a:rPr lang="en-US" b="1" dirty="0"/>
              <a:t> </a:t>
            </a: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
        <p:nvSpPr>
          <p:cNvPr id="3" name="TextBox 2">
            <a:extLst>
              <a:ext uri="{FF2B5EF4-FFF2-40B4-BE49-F238E27FC236}">
                <a16:creationId xmlns:a16="http://schemas.microsoft.com/office/drawing/2014/main" id="{11DDFC59-AB31-30AD-CE8F-1D6DE3474B93}"/>
              </a:ext>
            </a:extLst>
          </p:cNvPr>
          <p:cNvSpPr txBox="1"/>
          <p:nvPr/>
        </p:nvSpPr>
        <p:spPr>
          <a:xfrm>
            <a:off x="404446" y="1318368"/>
            <a:ext cx="10256865" cy="2185214"/>
          </a:xfrm>
          <a:prstGeom prst="rect">
            <a:avLst/>
          </a:prstGeom>
          <a:noFill/>
        </p:spPr>
        <p:txBody>
          <a:bodyPr wrap="square">
            <a:spAutoFit/>
          </a:bodyPr>
          <a:lstStyle/>
          <a:p>
            <a:pPr marL="697230" marR="0">
              <a:lnSpc>
                <a:spcPct val="150000"/>
              </a:lnSpc>
              <a:spcBef>
                <a:spcPts val="355"/>
              </a:spcBef>
              <a:spcAft>
                <a:spcPts val="0"/>
              </a:spcAft>
            </a:pPr>
            <a:r>
              <a:rPr lang="en-US" sz="2400" b="1" dirty="0">
                <a:latin typeface="Arial Narrow" panose="020B0606020202030204" pitchFamily="34" charset="0"/>
                <a:ea typeface="Arial Narrow" panose="020B0606020202030204" pitchFamily="34" charset="0"/>
                <a:cs typeface="Arial Narrow" panose="020B0606020202030204" pitchFamily="34" charset="0"/>
              </a:rPr>
              <a:t>Partners to share stocks and capacity through Kobo tool by 23</a:t>
            </a:r>
            <a:r>
              <a:rPr lang="en-US" sz="2400" b="1" baseline="30000" dirty="0">
                <a:latin typeface="Arial Narrow" panose="020B0606020202030204" pitchFamily="34" charset="0"/>
                <a:ea typeface="Arial Narrow" panose="020B0606020202030204" pitchFamily="34" charset="0"/>
                <a:cs typeface="Arial Narrow" panose="020B0606020202030204" pitchFamily="34" charset="0"/>
              </a:rPr>
              <a:t>rd</a:t>
            </a:r>
            <a:r>
              <a:rPr lang="en-US" sz="2400" b="1" dirty="0">
                <a:latin typeface="Arial Narrow" panose="020B0606020202030204" pitchFamily="34" charset="0"/>
                <a:ea typeface="Arial Narrow" panose="020B0606020202030204" pitchFamily="34" charset="0"/>
                <a:cs typeface="Arial Narrow" panose="020B0606020202030204" pitchFamily="34" charset="0"/>
              </a:rPr>
              <a:t> August</a:t>
            </a:r>
          </a:p>
          <a:p>
            <a:pPr marL="697230" marR="0">
              <a:lnSpc>
                <a:spcPct val="150000"/>
              </a:lnSpc>
              <a:spcBef>
                <a:spcPts val="355"/>
              </a:spcBef>
              <a:spcAft>
                <a:spcPts val="0"/>
              </a:spcAft>
            </a:pPr>
            <a:endParaRPr lang="en-US" sz="2400" b="1" dirty="0">
              <a:latin typeface="Arial Narrow" panose="020B0606020202030204" pitchFamily="34" charset="0"/>
              <a:ea typeface="Arial Narrow" panose="020B0606020202030204" pitchFamily="34" charset="0"/>
              <a:cs typeface="Arial Narrow" panose="020B0606020202030204" pitchFamily="34" charset="0"/>
            </a:endParaRPr>
          </a:p>
          <a:p>
            <a:pPr marL="697230" marR="0" algn="ctr">
              <a:lnSpc>
                <a:spcPct val="150000"/>
              </a:lnSpc>
              <a:spcBef>
                <a:spcPts val="355"/>
              </a:spcBef>
              <a:spcAft>
                <a:spcPts val="0"/>
              </a:spcAft>
            </a:pPr>
            <a:r>
              <a:rPr lang="en-US" sz="18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4"/>
              </a:rPr>
              <a:t>Shelter NFI/CCCM Monsoon contingency stock mapping (2024) (iom.int)</a:t>
            </a:r>
            <a:r>
              <a:rPr lang="en-US" sz="2400" b="1" dirty="0">
                <a:latin typeface="Arial Narrow" panose="020B0606020202030204" pitchFamily="34" charset="0"/>
                <a:ea typeface="Arial Narrow" panose="020B0606020202030204" pitchFamily="34" charset="0"/>
                <a:cs typeface="Arial Narrow" panose="020B0606020202030204" pitchFamily="34" charset="0"/>
              </a:rPr>
              <a:t> </a:t>
            </a:r>
            <a:endParaRPr lang="en-US" sz="2400" b="1" dirty="0">
              <a:effectLst/>
              <a:latin typeface="Arial Narrow" panose="020B0606020202030204" pitchFamily="34" charset="0"/>
              <a:ea typeface="Arial Narrow" panose="020B0606020202030204" pitchFamily="34" charset="0"/>
              <a:cs typeface="Arial Narrow" panose="020B0606020202030204" pitchFamily="34" charset="0"/>
            </a:endParaRPr>
          </a:p>
          <a:p>
            <a:pPr marL="1045210" marR="0" indent="-347980">
              <a:spcBef>
                <a:spcPts val="355"/>
              </a:spcBef>
              <a:spcAft>
                <a:spcPts val="0"/>
              </a:spcAft>
            </a:pPr>
            <a:endParaRPr lang="en-US" sz="1800" b="1" dirty="0">
              <a:effectLst/>
              <a:latin typeface="Arial Narrow" panose="020B0606020202030204" pitchFamily="34" charset="0"/>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331867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7EDE-ADF5-CFDE-9D80-671A9C7B68E3}"/>
              </a:ext>
            </a:extLst>
          </p:cNvPr>
          <p:cNvSpPr>
            <a:spLocks noGrp="1"/>
          </p:cNvSpPr>
          <p:nvPr>
            <p:ph type="title"/>
          </p:nvPr>
        </p:nvSpPr>
        <p:spPr>
          <a:xfrm>
            <a:off x="705178" y="2205491"/>
            <a:ext cx="11029616" cy="1013800"/>
          </a:xfrm>
        </p:spPr>
        <p:txBody>
          <a:bodyPr>
            <a:normAutofit/>
          </a:bodyPr>
          <a:lstStyle/>
          <a:p>
            <a:r>
              <a:rPr lang="en-US" sz="4800" b="1" dirty="0">
                <a:latin typeface="Calibri" panose="020F0502020204030204" pitchFamily="34" charset="0"/>
              </a:rPr>
              <a:t>Updates from sector partners </a:t>
            </a:r>
            <a:endParaRPr lang="en-US" dirty="0"/>
          </a:p>
        </p:txBody>
      </p:sp>
    </p:spTree>
    <p:extLst>
      <p:ext uri="{BB962C8B-B14F-4D97-AF65-F5344CB8AC3E}">
        <p14:creationId xmlns:p14="http://schemas.microsoft.com/office/powerpoint/2010/main" val="2142083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C863D1-1FA1-5487-F057-31981F5D5213}"/>
              </a:ext>
            </a:extLst>
          </p:cNvPr>
          <p:cNvSpPr>
            <a:spLocks noGrp="1"/>
          </p:cNvSpPr>
          <p:nvPr>
            <p:ph idx="1"/>
          </p:nvPr>
        </p:nvSpPr>
        <p:spPr/>
        <p:txBody>
          <a:bodyPr>
            <a:normAutofit/>
          </a:bodyPr>
          <a:lstStyle/>
          <a:p>
            <a:pPr marL="0" indent="0" algn="ctr">
              <a:buNone/>
            </a:pPr>
            <a:r>
              <a:rPr lang="en-US" sz="6600" b="1" dirty="0"/>
              <a:t>THANK YOU</a:t>
            </a:r>
          </a:p>
        </p:txBody>
      </p:sp>
    </p:spTree>
    <p:extLst>
      <p:ext uri="{BB962C8B-B14F-4D97-AF65-F5344CB8AC3E}">
        <p14:creationId xmlns:p14="http://schemas.microsoft.com/office/powerpoint/2010/main" val="1137208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1013800"/>
          </a:xfrm>
        </p:spPr>
        <p:txBody>
          <a:bodyPr>
            <a:normAutofit/>
          </a:bodyPr>
          <a:lstStyle/>
          <a:p>
            <a:r>
              <a:rPr lang="en-US" sz="4000" b="1" dirty="0"/>
              <a:t>Introduction  </a:t>
            </a: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
        <p:nvSpPr>
          <p:cNvPr id="6" name="TextBox 5">
            <a:extLst>
              <a:ext uri="{FF2B5EF4-FFF2-40B4-BE49-F238E27FC236}">
                <a16:creationId xmlns:a16="http://schemas.microsoft.com/office/drawing/2014/main" id="{9C9A2152-64D2-976A-4077-C895FC4B84C9}"/>
              </a:ext>
            </a:extLst>
          </p:cNvPr>
          <p:cNvSpPr txBox="1"/>
          <p:nvPr/>
        </p:nvSpPr>
        <p:spPr>
          <a:xfrm>
            <a:off x="967567" y="1246842"/>
            <a:ext cx="10256865" cy="3359061"/>
          </a:xfrm>
          <a:prstGeom prst="rect">
            <a:avLst/>
          </a:prstGeom>
          <a:noFill/>
        </p:spPr>
        <p:txBody>
          <a:bodyPr wrap="square">
            <a:spAutoFit/>
          </a:bodyPr>
          <a:lstStyle/>
          <a:p>
            <a:pPr marL="342900" marR="0" lvl="0" indent="-342900">
              <a:lnSpc>
                <a:spcPct val="150000"/>
              </a:lnSpc>
              <a:spcBef>
                <a:spcPts val="0"/>
              </a:spcBef>
              <a:spcAft>
                <a:spcPts val="0"/>
              </a:spcAft>
              <a:buFont typeface="Calibri" panose="020F0502020204030204" pitchFamily="34" charset="0"/>
              <a:buChar char="-"/>
            </a:pPr>
            <a:r>
              <a:rPr lang="en-US" sz="2400" b="1" dirty="0">
                <a:latin typeface="Calibri" panose="020F0502020204030204" pitchFamily="34" charset="0"/>
                <a:ea typeface="Calibri" panose="020F0502020204030204" pitchFamily="34" charset="0"/>
              </a:rPr>
              <a:t>please type in Chat box</a:t>
            </a:r>
          </a:p>
          <a:p>
            <a:pPr marL="800100" lvl="1" indent="-342900">
              <a:lnSpc>
                <a:spcPct val="150000"/>
              </a:lnSpc>
              <a:buFont typeface="Calibri" panose="020F0502020204030204" pitchFamily="34" charset="0"/>
              <a:buChar char="-"/>
            </a:pPr>
            <a:r>
              <a:rPr lang="en-US" sz="2400" b="1" dirty="0">
                <a:effectLst/>
                <a:latin typeface="Calibri" panose="020F0502020204030204" pitchFamily="34" charset="0"/>
                <a:ea typeface="Calibri" panose="020F0502020204030204" pitchFamily="34" charset="0"/>
              </a:rPr>
              <a:t>You</a:t>
            </a:r>
            <a:r>
              <a:rPr lang="en-US" sz="2400" b="1" dirty="0">
                <a:latin typeface="Calibri" panose="020F0502020204030204" pitchFamily="34" charset="0"/>
                <a:ea typeface="Calibri" panose="020F0502020204030204" pitchFamily="34" charset="0"/>
              </a:rPr>
              <a:t>r Name </a:t>
            </a:r>
          </a:p>
          <a:p>
            <a:pPr marL="800100" lvl="1" indent="-342900">
              <a:lnSpc>
                <a:spcPct val="150000"/>
              </a:lnSpc>
              <a:buFont typeface="Calibri" panose="020F0502020204030204" pitchFamily="34" charset="0"/>
              <a:buChar char="-"/>
            </a:pPr>
            <a:r>
              <a:rPr lang="en-US" sz="2400" b="1" dirty="0">
                <a:latin typeface="Calibri" panose="020F0502020204030204" pitchFamily="34" charset="0"/>
                <a:ea typeface="Calibri" panose="020F0502020204030204" pitchFamily="34" charset="0"/>
              </a:rPr>
              <a:t>Organization</a:t>
            </a:r>
          </a:p>
          <a:p>
            <a:pPr marL="800100" lvl="1" indent="-342900">
              <a:lnSpc>
                <a:spcPct val="150000"/>
              </a:lnSpc>
              <a:buFont typeface="Calibri" panose="020F0502020204030204" pitchFamily="34" charset="0"/>
              <a:buChar char="-"/>
            </a:pPr>
            <a:r>
              <a:rPr lang="en-US" sz="2400" b="1" dirty="0">
                <a:effectLst/>
                <a:latin typeface="Calibri" panose="020F0502020204030204" pitchFamily="34" charset="0"/>
                <a:ea typeface="Calibri" panose="020F0502020204030204" pitchFamily="34" charset="0"/>
              </a:rPr>
              <a:t>Designation </a:t>
            </a:r>
          </a:p>
          <a:p>
            <a:pPr marL="800100" lvl="1" indent="-342900">
              <a:lnSpc>
                <a:spcPct val="150000"/>
              </a:lnSpc>
              <a:buFont typeface="Calibri" panose="020F0502020204030204" pitchFamily="34" charset="0"/>
              <a:buChar char="-"/>
            </a:pPr>
            <a:r>
              <a:rPr lang="en-US" sz="2400" b="1" dirty="0">
                <a:latin typeface="Calibri" panose="020F0502020204030204" pitchFamily="34" charset="0"/>
                <a:ea typeface="Calibri" panose="020F0502020204030204" pitchFamily="34" charset="0"/>
              </a:rPr>
              <a:t>Email ID</a:t>
            </a:r>
            <a:endParaRPr lang="en-US" sz="2400" b="1" dirty="0">
              <a:effectLst/>
              <a:latin typeface="Calibri" panose="020F0502020204030204" pitchFamily="34" charset="0"/>
              <a:ea typeface="Calibri" panose="020F0502020204030204" pitchFamily="34" charset="0"/>
            </a:endParaRPr>
          </a:p>
          <a:p>
            <a:pPr marL="800100" lvl="1" indent="-342900">
              <a:lnSpc>
                <a:spcPct val="150000"/>
              </a:lnSpc>
              <a:buFont typeface="Calibri" panose="020F0502020204030204" pitchFamily="34" charset="0"/>
              <a:buChar char="-"/>
            </a:pPr>
            <a:endParaRPr lang="en-US"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4480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55" y="167300"/>
            <a:ext cx="11029616" cy="1013800"/>
          </a:xfrm>
        </p:spPr>
        <p:txBody>
          <a:bodyPr>
            <a:normAutofit/>
          </a:bodyPr>
          <a:lstStyle/>
          <a:p>
            <a:r>
              <a:rPr lang="en-US" b="1" dirty="0"/>
              <a:t>Agenda </a:t>
            </a:r>
          </a:p>
        </p:txBody>
      </p:sp>
      <p:pic>
        <p:nvPicPr>
          <p:cNvPr id="2" name="Graphic 2">
            <a:extLst>
              <a:ext uri="{FF2B5EF4-FFF2-40B4-BE49-F238E27FC236}">
                <a16:creationId xmlns:a16="http://schemas.microsoft.com/office/drawing/2014/main" id="{BEEB19B4-726A-75B1-E9B6-ECC3219CEE17}"/>
              </a:ext>
            </a:extLst>
          </p:cNvPr>
          <p:cNvPicPr>
            <a:picLocks noChangeAspect="1"/>
          </p:cNvPicPr>
          <p:nvPr/>
        </p:nvPicPr>
        <p:blipFill>
          <a:blip r:embed="rId3">
            <a:extLst>
              <a:ext uri="{28A0092B-C50C-407E-A947-70E740481C1C}">
                <a14:useLocalDpi xmlns:a14="http://schemas.microsoft.com/office/drawing/2010/main" val="0"/>
              </a:ext>
            </a:extLst>
          </a:blip>
          <a:srcRect l="-1613" t="-9267" r="-1714" b="-8109"/>
          <a:stretch>
            <a:fillRect/>
          </a:stretch>
        </p:blipFill>
        <p:spPr bwMode="auto">
          <a:xfrm>
            <a:off x="628369" y="6300175"/>
            <a:ext cx="1952625" cy="390525"/>
          </a:xfrm>
          <a:prstGeom prst="rect">
            <a:avLst/>
          </a:prstGeom>
          <a:noFill/>
          <a:ln>
            <a:noFill/>
          </a:ln>
        </p:spPr>
      </p:pic>
      <p:sp>
        <p:nvSpPr>
          <p:cNvPr id="6" name="TextBox 5">
            <a:extLst>
              <a:ext uri="{FF2B5EF4-FFF2-40B4-BE49-F238E27FC236}">
                <a16:creationId xmlns:a16="http://schemas.microsoft.com/office/drawing/2014/main" id="{9C9A2152-64D2-976A-4077-C895FC4B84C9}"/>
              </a:ext>
            </a:extLst>
          </p:cNvPr>
          <p:cNvSpPr txBox="1"/>
          <p:nvPr/>
        </p:nvSpPr>
        <p:spPr>
          <a:xfrm>
            <a:off x="895229" y="1181100"/>
            <a:ext cx="10256865" cy="3913059"/>
          </a:xfrm>
          <a:prstGeom prst="rect">
            <a:avLst/>
          </a:prstGeom>
          <a:noFill/>
        </p:spPr>
        <p:txBody>
          <a:bodyPr wrap="square">
            <a:spAutoFit/>
          </a:bodyPr>
          <a:lstStyle/>
          <a:p>
            <a:pPr marL="342900" marR="0" lvl="0" indent="-342900" algn="just">
              <a:lnSpc>
                <a:spcPct val="150000"/>
              </a:lnSpc>
              <a:spcBef>
                <a:spcPts val="0"/>
              </a:spcBef>
              <a:spcAft>
                <a:spcPts val="0"/>
              </a:spcAft>
              <a:buFont typeface="+mj-lt"/>
              <a:buAutoNum type="arabicPeriod"/>
              <a:tabLst>
                <a:tab pos="457200" algn="l"/>
              </a:tabLst>
            </a:pPr>
            <a:r>
              <a:rPr lang="en-US" sz="2400" b="1" dirty="0">
                <a:latin typeface="Calibri" panose="020F0502020204030204" pitchFamily="34" charset="0"/>
              </a:rPr>
              <a:t>Current Monsoon situation and Government Contingency plan (OCHA)</a:t>
            </a:r>
          </a:p>
          <a:p>
            <a:pPr marL="342900" marR="0" lvl="0" indent="-342900" algn="just">
              <a:lnSpc>
                <a:spcPct val="150000"/>
              </a:lnSpc>
              <a:spcBef>
                <a:spcPts val="0"/>
              </a:spcBef>
              <a:spcAft>
                <a:spcPts val="0"/>
              </a:spcAft>
              <a:buFont typeface="+mj-lt"/>
              <a:buAutoNum type="arabicPeriod"/>
              <a:tabLst>
                <a:tab pos="457200" algn="l"/>
              </a:tabLst>
            </a:pPr>
            <a:r>
              <a:rPr lang="en-US" sz="2400" b="1" dirty="0">
                <a:latin typeface="Calibri" panose="020F0502020204030204" pitchFamily="34" charset="0"/>
              </a:rPr>
              <a:t>Shelter/NFIs and CCCM sector updates (National and Provincial)</a:t>
            </a:r>
          </a:p>
          <a:p>
            <a:pPr marL="342900" marR="0" lvl="0" indent="-342900" algn="just">
              <a:lnSpc>
                <a:spcPct val="150000"/>
              </a:lnSpc>
              <a:spcBef>
                <a:spcPts val="0"/>
              </a:spcBef>
              <a:spcAft>
                <a:spcPts val="0"/>
              </a:spcAft>
              <a:buFont typeface="+mj-lt"/>
              <a:buAutoNum type="arabicPeriod"/>
              <a:tabLst>
                <a:tab pos="457200" algn="l"/>
              </a:tabLst>
            </a:pPr>
            <a:r>
              <a:rPr lang="en-US" sz="2400" b="1" dirty="0">
                <a:latin typeface="Calibri" panose="020F0502020204030204" pitchFamily="34" charset="0"/>
              </a:rPr>
              <a:t>CCCM Mapping Exercise (Ms. Safiya Bano)</a:t>
            </a:r>
          </a:p>
          <a:p>
            <a:pPr marL="342900" marR="0" lvl="0" indent="-342900" algn="just">
              <a:lnSpc>
                <a:spcPct val="150000"/>
              </a:lnSpc>
              <a:spcBef>
                <a:spcPts val="0"/>
              </a:spcBef>
              <a:spcAft>
                <a:spcPts val="0"/>
              </a:spcAft>
              <a:buFont typeface="+mj-lt"/>
              <a:buAutoNum type="arabicPeriod"/>
              <a:tabLst>
                <a:tab pos="457200" algn="l"/>
              </a:tabLst>
            </a:pPr>
            <a:r>
              <a:rPr lang="en-US" sz="2400" b="1" dirty="0">
                <a:latin typeface="Calibri" panose="020F0502020204030204" pitchFamily="34" charset="0"/>
              </a:rPr>
              <a:t>5 </a:t>
            </a:r>
            <a:r>
              <a:rPr lang="en-US" sz="2400" b="1" dirty="0" err="1">
                <a:latin typeface="Calibri" panose="020F0502020204030204" pitchFamily="34" charset="0"/>
              </a:rPr>
              <a:t>Ws</a:t>
            </a:r>
            <a:r>
              <a:rPr lang="en-US" sz="2400" b="1" dirty="0">
                <a:latin typeface="Calibri" panose="020F0502020204030204" pitchFamily="34" charset="0"/>
              </a:rPr>
              <a:t> Matrix  update (IM- Mansoor Ali) </a:t>
            </a:r>
          </a:p>
          <a:p>
            <a:pPr marL="342900" marR="0" lvl="0" indent="-342900" algn="just">
              <a:lnSpc>
                <a:spcPct val="150000"/>
              </a:lnSpc>
              <a:spcBef>
                <a:spcPts val="0"/>
              </a:spcBef>
              <a:spcAft>
                <a:spcPts val="0"/>
              </a:spcAft>
              <a:buFont typeface="+mj-lt"/>
              <a:buAutoNum type="arabicPeriod"/>
              <a:tabLst>
                <a:tab pos="457200" algn="l"/>
              </a:tabLst>
            </a:pPr>
            <a:r>
              <a:rPr lang="en-US" sz="2400" b="1" dirty="0">
                <a:latin typeface="Calibri" panose="020F0502020204030204" pitchFamily="34" charset="0"/>
              </a:rPr>
              <a:t>Updates from sector partners </a:t>
            </a:r>
          </a:p>
          <a:p>
            <a:pPr marL="342900" marR="0" lvl="0" indent="-342900" algn="just">
              <a:lnSpc>
                <a:spcPct val="150000"/>
              </a:lnSpc>
              <a:spcBef>
                <a:spcPts val="0"/>
              </a:spcBef>
              <a:spcAft>
                <a:spcPts val="0"/>
              </a:spcAft>
              <a:buFont typeface="+mj-lt"/>
              <a:buAutoNum type="arabicPeriod"/>
              <a:tabLst>
                <a:tab pos="457200" algn="l"/>
              </a:tabLst>
            </a:pPr>
            <a:r>
              <a:rPr lang="en-US" sz="2400" b="1" dirty="0">
                <a:latin typeface="Calibri" panose="020F0502020204030204" pitchFamily="34" charset="0"/>
              </a:rPr>
              <a:t>Updates from SPHF/SHRRP</a:t>
            </a:r>
          </a:p>
          <a:p>
            <a:pPr marL="342900" marR="0" lvl="0" indent="-342900" algn="just">
              <a:lnSpc>
                <a:spcPct val="150000"/>
              </a:lnSpc>
              <a:spcBef>
                <a:spcPts val="0"/>
              </a:spcBef>
              <a:spcAft>
                <a:spcPts val="0"/>
              </a:spcAft>
              <a:buFont typeface="+mj-lt"/>
              <a:buAutoNum type="arabicPeriod"/>
              <a:tabLst>
                <a:tab pos="457200" algn="l"/>
              </a:tabLst>
            </a:pPr>
            <a:r>
              <a:rPr lang="en-US" sz="2400" b="1" dirty="0" err="1">
                <a:latin typeface="Calibri" panose="020F0502020204030204" pitchFamily="34" charset="0"/>
              </a:rPr>
              <a:t>AoB</a:t>
            </a:r>
            <a:endParaRPr lang="en-US" sz="2400" b="1" dirty="0">
              <a:latin typeface="Calibri" panose="020F0502020204030204" pitchFamily="34" charset="0"/>
            </a:endParaRPr>
          </a:p>
        </p:txBody>
      </p:sp>
    </p:spTree>
    <p:extLst>
      <p:ext uri="{BB962C8B-B14F-4D97-AF65-F5344CB8AC3E}">
        <p14:creationId xmlns:p14="http://schemas.microsoft.com/office/powerpoint/2010/main" val="60371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D675-5B7A-EB5A-F6A2-2112B4B59AC4}"/>
              </a:ext>
            </a:extLst>
          </p:cNvPr>
          <p:cNvSpPr>
            <a:spLocks noGrp="1"/>
          </p:cNvSpPr>
          <p:nvPr>
            <p:ph type="title"/>
          </p:nvPr>
        </p:nvSpPr>
        <p:spPr/>
        <p:txBody>
          <a:bodyPr/>
          <a:lstStyle/>
          <a:p>
            <a:r>
              <a:rPr lang="en-US" dirty="0"/>
              <a:t>Highlights</a:t>
            </a:r>
          </a:p>
        </p:txBody>
      </p:sp>
      <p:sp>
        <p:nvSpPr>
          <p:cNvPr id="3" name="Content Placeholder 2">
            <a:extLst>
              <a:ext uri="{FF2B5EF4-FFF2-40B4-BE49-F238E27FC236}">
                <a16:creationId xmlns:a16="http://schemas.microsoft.com/office/drawing/2014/main" id="{259FAFBD-8CF7-6740-5150-1598E3FDC804}"/>
              </a:ext>
            </a:extLst>
          </p:cNvPr>
          <p:cNvSpPr>
            <a:spLocks noGrp="1"/>
          </p:cNvSpPr>
          <p:nvPr>
            <p:ph idx="1"/>
          </p:nvPr>
        </p:nvSpPr>
        <p:spPr/>
        <p:txBody>
          <a:bodyPr/>
          <a:lstStyle/>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Sanghar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district of Sindh province, 7,535 (male ,721, female 1,917, children 3,897) people were displaced by floods and sought temporary refuge with relatives, while 2,170 (men 388, women 465, children 1,317) took shelter in the relief camp established by the District Disaster Management Authority (DDMA).</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Balochistan province, nine districts were declared as calamity hit by the Provincial Disaster Management Authority (PDMA).</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In KP, the PDMA declared an emergency in upper and lower Chitral districts.</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flood has affected agriculture and livelihoods in the impacted districts. For instance, in Sindh, 9,957 acres of crops were damaged.</a:t>
            </a:r>
          </a:p>
          <a:p>
            <a:pPr marL="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Cumulatively total losses and damages from 1 July to 18 August showed 196 deaths, and 363 injured due to floods, while 2, 082 infrastructure was damaged. (Source: National Disaster Management Authority-NDMA).</a:t>
            </a:r>
          </a:p>
          <a:p>
            <a:endParaRPr lang="en-US" dirty="0"/>
          </a:p>
        </p:txBody>
      </p:sp>
    </p:spTree>
    <p:extLst>
      <p:ext uri="{BB962C8B-B14F-4D97-AF65-F5344CB8AC3E}">
        <p14:creationId xmlns:p14="http://schemas.microsoft.com/office/powerpoint/2010/main" val="3403496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02C224A-381F-9CA5-D924-20994363C122}"/>
              </a:ext>
            </a:extLst>
          </p:cNvPr>
          <p:cNvPicPr>
            <a:picLocks noChangeAspect="1"/>
          </p:cNvPicPr>
          <p:nvPr/>
        </p:nvPicPr>
        <p:blipFill>
          <a:blip r:embed="rId2"/>
          <a:stretch>
            <a:fillRect/>
          </a:stretch>
        </p:blipFill>
        <p:spPr>
          <a:xfrm>
            <a:off x="574951" y="309966"/>
            <a:ext cx="10639362" cy="6010547"/>
          </a:xfrm>
          <a:prstGeom prst="rect">
            <a:avLst/>
          </a:prstGeom>
        </p:spPr>
      </p:pic>
    </p:spTree>
    <p:extLst>
      <p:ext uri="{BB962C8B-B14F-4D97-AF65-F5344CB8AC3E}">
        <p14:creationId xmlns:p14="http://schemas.microsoft.com/office/powerpoint/2010/main" val="230348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1C10-EA00-BE56-35F9-57CD73747235}"/>
              </a:ext>
            </a:extLst>
          </p:cNvPr>
          <p:cNvSpPr>
            <a:spLocks noGrp="1"/>
          </p:cNvSpPr>
          <p:nvPr>
            <p:ph type="title"/>
          </p:nvPr>
        </p:nvSpPr>
        <p:spPr/>
        <p:txBody>
          <a:bodyPr>
            <a:normAutofit/>
          </a:bodyPr>
          <a:lstStyle/>
          <a:p>
            <a:r>
              <a:rPr lang="en-US" sz="4800" b="1" kern="100" dirty="0">
                <a:effectLst/>
                <a:latin typeface="Aptos" panose="020B0004020202020204" pitchFamily="34" charset="0"/>
                <a:ea typeface="Aptos" panose="020B0004020202020204" pitchFamily="34" charset="0"/>
                <a:cs typeface="Times New Roman" panose="02020603050405020304" pitchFamily="18" charset="0"/>
              </a:rPr>
              <a:t>SITUATIONAL UPDATE (Sindh)</a:t>
            </a:r>
            <a:endParaRPr lang="en-US" dirty="0"/>
          </a:p>
        </p:txBody>
      </p:sp>
      <p:sp>
        <p:nvSpPr>
          <p:cNvPr id="3" name="Content Placeholder 2">
            <a:extLst>
              <a:ext uri="{FF2B5EF4-FFF2-40B4-BE49-F238E27FC236}">
                <a16:creationId xmlns:a16="http://schemas.microsoft.com/office/drawing/2014/main" id="{F24D5546-D1BD-2F00-56CA-BE5150BC827F}"/>
              </a:ext>
            </a:extLst>
          </p:cNvPr>
          <p:cNvSpPr>
            <a:spLocks noGrp="1"/>
          </p:cNvSpPr>
          <p:nvPr>
            <p:ph idx="1"/>
          </p:nvPr>
        </p:nvSpPr>
        <p:spPr/>
        <p:txBody>
          <a:bodyPr>
            <a:normAutofit lnSpcReduction="10000"/>
          </a:bodyPr>
          <a:lstStyle/>
          <a:p>
            <a:pPr>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PDMA, and DDMA are managing the disaster response while the cabinet members are monitoring the situation and overseeing relief assistance. </a:t>
            </a:r>
          </a:p>
          <a:p>
            <a:pPr>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Supplies have been prepositioned in three warehouses (Karachi, Jamshoro and Sukkur). </a:t>
            </a:r>
          </a:p>
          <a:p>
            <a:pPr>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As of now, only one relief camp has been established in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Sanghar</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district, housing 2,170 internally displaced persons.</a:t>
            </a:r>
          </a:p>
          <a:p>
            <a:pPr>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In the flood-affected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Katcha</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areas of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Kingri</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Gambat</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Taluka, Khairpur District, the local NGO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Bhittai</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Social Watch &amp; Advocacy (BSWA) identified urgent humanitarian needs. These include: Shelter / formal relief camp, medical camps, nutrition for children, establishment of TLC/CFS, wash facilities (Hand pump , hygienic kits, pit toilets, etc. ), and provision of animal fodder and vaccination. </a:t>
            </a:r>
          </a:p>
          <a:p>
            <a:pPr>
              <a:lnSpc>
                <a:spcPct val="107000"/>
              </a:lnSpc>
              <a:spcBef>
                <a:spcPts val="0"/>
              </a:spcBef>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 planned field mission to assess further was put on hold due to the ongoing clashes between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Solangi</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Jagirani</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tribes.</a:t>
            </a:r>
          </a:p>
          <a:p>
            <a:endParaRPr lang="en-US" dirty="0"/>
          </a:p>
        </p:txBody>
      </p:sp>
    </p:spTree>
    <p:extLst>
      <p:ext uri="{BB962C8B-B14F-4D97-AF65-F5344CB8AC3E}">
        <p14:creationId xmlns:p14="http://schemas.microsoft.com/office/powerpoint/2010/main" val="2789253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3BFB-44FA-7263-E0E3-40D7FA31273B}"/>
              </a:ext>
            </a:extLst>
          </p:cNvPr>
          <p:cNvSpPr>
            <a:spLocks noGrp="1"/>
          </p:cNvSpPr>
          <p:nvPr>
            <p:ph type="title"/>
          </p:nvPr>
        </p:nvSpPr>
        <p:spPr/>
        <p:txBody>
          <a:bodyPr/>
          <a:lstStyle/>
          <a:p>
            <a:r>
              <a:rPr lang="en-US" sz="4800" b="1" kern="100" dirty="0">
                <a:effectLst/>
                <a:latin typeface="Aptos" panose="020B0004020202020204" pitchFamily="34" charset="0"/>
                <a:ea typeface="Aptos" panose="020B0004020202020204" pitchFamily="34" charset="0"/>
                <a:cs typeface="Times New Roman" panose="02020603050405020304" pitchFamily="18" charset="0"/>
              </a:rPr>
              <a:t>SITUATIONAL UPDATE (Balochistan)</a:t>
            </a:r>
            <a:endParaRPr lang="en-US" dirty="0"/>
          </a:p>
        </p:txBody>
      </p:sp>
      <p:sp>
        <p:nvSpPr>
          <p:cNvPr id="3" name="Content Placeholder 2">
            <a:extLst>
              <a:ext uri="{FF2B5EF4-FFF2-40B4-BE49-F238E27FC236}">
                <a16:creationId xmlns:a16="http://schemas.microsoft.com/office/drawing/2014/main" id="{E70E27E6-8363-A478-A94C-68E1D434A504}"/>
              </a:ext>
            </a:extLst>
          </p:cNvPr>
          <p:cNvSpPr>
            <a:spLocks noGrp="1"/>
          </p:cNvSpPr>
          <p:nvPr>
            <p:ph idx="1"/>
          </p:nvPr>
        </p:nvSpPr>
        <p:spPr/>
        <p:txBody>
          <a:bodyPr>
            <a:normAutofit lnSpcReduction="10000"/>
          </a:bodyPr>
          <a:lstStyle/>
          <a:p>
            <a:r>
              <a:rPr lang="en-US" sz="2800" kern="100" dirty="0">
                <a:effectLst/>
                <a:latin typeface="Aptos" panose="020B0004020202020204" pitchFamily="34" charset="0"/>
                <a:ea typeface="Aptos" panose="020B0004020202020204" pitchFamily="34" charset="0"/>
                <a:cs typeface="Times New Roman" panose="02020603050405020304" pitchFamily="18" charset="0"/>
              </a:rPr>
              <a:t>PDMA reported that from July 20 to August 17, heavy rainfall and flooding caused 15 deaths and injured 10 people. </a:t>
            </a:r>
          </a:p>
          <a:p>
            <a:r>
              <a:rPr lang="en-US" sz="2800" kern="100" dirty="0">
                <a:effectLst/>
                <a:latin typeface="Aptos" panose="020B0004020202020204" pitchFamily="34" charset="0"/>
                <a:ea typeface="Aptos" panose="020B0004020202020204" pitchFamily="34" charset="0"/>
                <a:cs typeface="Times New Roman" panose="02020603050405020304" pitchFamily="18" charset="0"/>
              </a:rPr>
              <a:t>Approximately 412 houses were damaged, affecting 2,877 individuals. </a:t>
            </a:r>
          </a:p>
          <a:p>
            <a:r>
              <a:rPr lang="en-US" sz="2800" kern="100" dirty="0">
                <a:effectLst/>
                <a:latin typeface="Aptos" panose="020B0004020202020204" pitchFamily="34" charset="0"/>
                <a:ea typeface="Aptos" panose="020B0004020202020204" pitchFamily="34" charset="0"/>
                <a:cs typeface="Times New Roman" panose="02020603050405020304" pitchFamily="18" charset="0"/>
              </a:rPr>
              <a:t>In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Sohabt</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Pur</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231 people were evacuated due to flooding in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Manjipur</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and Sadar Tehsils, while an additional 50 evacuations occurred in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Lasbella</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District. </a:t>
            </a:r>
          </a:p>
          <a:p>
            <a:r>
              <a:rPr lang="en-US" sz="2800" kern="100" dirty="0">
                <a:effectLst/>
                <a:latin typeface="Aptos" panose="020B0004020202020204" pitchFamily="34" charset="0"/>
                <a:ea typeface="Aptos" panose="020B0004020202020204" pitchFamily="34" charset="0"/>
                <a:cs typeface="Times New Roman" panose="02020603050405020304" pitchFamily="18" charset="0"/>
              </a:rPr>
              <a:t>Currently, nine districts in Balochistan have been declared natural disaster-hit areas.</a:t>
            </a:r>
          </a:p>
          <a:p>
            <a:endParaRPr lang="en-US" dirty="0"/>
          </a:p>
        </p:txBody>
      </p:sp>
    </p:spTree>
    <p:extLst>
      <p:ext uri="{BB962C8B-B14F-4D97-AF65-F5344CB8AC3E}">
        <p14:creationId xmlns:p14="http://schemas.microsoft.com/office/powerpoint/2010/main" val="105205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89AE-B1D5-EF1F-7217-9D19839A8476}"/>
              </a:ext>
            </a:extLst>
          </p:cNvPr>
          <p:cNvSpPr>
            <a:spLocks noGrp="1"/>
          </p:cNvSpPr>
          <p:nvPr>
            <p:ph type="title"/>
          </p:nvPr>
        </p:nvSpPr>
        <p:spPr>
          <a:xfrm>
            <a:off x="581192" y="702156"/>
            <a:ext cx="11321506" cy="1013800"/>
          </a:xfrm>
        </p:spPr>
        <p:txBody>
          <a:bodyPr>
            <a:normAutofit fontScale="90000"/>
          </a:bodyPr>
          <a:lstStyle/>
          <a:p>
            <a:r>
              <a:rPr lang="en-US" sz="4800" b="1" kern="100" dirty="0">
                <a:effectLst/>
                <a:latin typeface="Aptos" panose="020B0004020202020204" pitchFamily="34" charset="0"/>
                <a:ea typeface="Aptos" panose="020B0004020202020204" pitchFamily="34" charset="0"/>
                <a:cs typeface="Times New Roman" panose="02020603050405020304" pitchFamily="18" charset="0"/>
              </a:rPr>
              <a:t>SITUATIONAL UPDATE (Khyber Pakhtunkhwa)</a:t>
            </a:r>
            <a:endParaRPr lang="en-US" dirty="0"/>
          </a:p>
        </p:txBody>
      </p:sp>
      <p:sp>
        <p:nvSpPr>
          <p:cNvPr id="3" name="Content Placeholder 2">
            <a:extLst>
              <a:ext uri="{FF2B5EF4-FFF2-40B4-BE49-F238E27FC236}">
                <a16:creationId xmlns:a16="http://schemas.microsoft.com/office/drawing/2014/main" id="{93364CEC-85D5-35B7-53C7-B46B66909719}"/>
              </a:ext>
            </a:extLst>
          </p:cNvPr>
          <p:cNvSpPr>
            <a:spLocks noGrp="1"/>
          </p:cNvSpPr>
          <p:nvPr>
            <p:ph idx="1"/>
          </p:nvPr>
        </p:nvSpPr>
        <p:spPr/>
        <p:txBody>
          <a:bodyPr>
            <a:normAutofit fontScale="70000" lnSpcReduction="20000"/>
          </a:bodyPr>
          <a:lstStyle/>
          <a:p>
            <a:r>
              <a:rPr lang="en-US" sz="2800" kern="100" dirty="0">
                <a:effectLst/>
                <a:latin typeface="Aptos" panose="020B0004020202020204" pitchFamily="34" charset="0"/>
                <a:ea typeface="Aptos" panose="020B0004020202020204" pitchFamily="34" charset="0"/>
                <a:cs typeface="Times New Roman" panose="02020603050405020304" pitchFamily="18" charset="0"/>
              </a:rPr>
              <a:t>From July 1 to August 16, 2024, experienced significant impacts due to heavy rainfall and flooding. </a:t>
            </a:r>
          </a:p>
          <a:p>
            <a:r>
              <a:rPr lang="en-US" sz="2800" kern="100" dirty="0">
                <a:effectLst/>
                <a:latin typeface="Aptos" panose="020B0004020202020204" pitchFamily="34" charset="0"/>
                <a:ea typeface="Aptos" panose="020B0004020202020204" pitchFamily="34" charset="0"/>
                <a:cs typeface="Times New Roman" panose="02020603050405020304" pitchFamily="18" charset="0"/>
              </a:rPr>
              <a:t>PDMA reported 64 people lost their lives and 48 injured, while 139 animals perished, while 217 houses were damaged and 562 were partially damaged. </a:t>
            </a:r>
          </a:p>
          <a:p>
            <a:r>
              <a:rPr lang="en-US" sz="2800" kern="100" dirty="0">
                <a:effectLst/>
                <a:latin typeface="Aptos" panose="020B0004020202020204" pitchFamily="34" charset="0"/>
                <a:ea typeface="Aptos" panose="020B0004020202020204" pitchFamily="34" charset="0"/>
                <a:cs typeface="Times New Roman" panose="02020603050405020304" pitchFamily="18" charset="0"/>
              </a:rPr>
              <a:t>Reportedly, seven schools were partially damaged and 70 other buildings were damaged. </a:t>
            </a:r>
          </a:p>
          <a:p>
            <a:r>
              <a:rPr lang="en-US" sz="2800" kern="100" dirty="0">
                <a:effectLst/>
                <a:latin typeface="Aptos" panose="020B0004020202020204" pitchFamily="34" charset="0"/>
                <a:ea typeface="Aptos" panose="020B0004020202020204" pitchFamily="34" charset="0"/>
                <a:cs typeface="Times New Roman" panose="02020603050405020304" pitchFamily="18" charset="0"/>
              </a:rPr>
              <a:t>Recently, river flooding inundated a portion of Pawer village in </a:t>
            </a:r>
            <a:r>
              <a:rPr lang="en-US" sz="2800" kern="100" dirty="0" err="1">
                <a:effectLst/>
                <a:latin typeface="Aptos" panose="020B0004020202020204" pitchFamily="34" charset="0"/>
                <a:ea typeface="Aptos" panose="020B0004020202020204" pitchFamily="34" charset="0"/>
                <a:cs typeface="Times New Roman" panose="02020603050405020304" pitchFamily="18" charset="0"/>
              </a:rPr>
              <a:t>Yarkhun</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valley Upper Chitral, where 16 houses were affected due to inundation. </a:t>
            </a:r>
          </a:p>
          <a:p>
            <a:r>
              <a:rPr lang="en-US" sz="2800" kern="100" dirty="0">
                <a:effectLst/>
                <a:latin typeface="Aptos" panose="020B0004020202020204" pitchFamily="34" charset="0"/>
                <a:ea typeface="Aptos" panose="020B0004020202020204" pitchFamily="34" charset="0"/>
                <a:cs typeface="Times New Roman" panose="02020603050405020304" pitchFamily="18" charset="0"/>
              </a:rPr>
              <a:t>The district administrations of Upper and Lower Kohistan, and Shangla have implemented disaster preparedness measures ahead of the monsoon season that helped in mitigating the impact of the floods. </a:t>
            </a:r>
          </a:p>
          <a:p>
            <a:r>
              <a:rPr lang="en-US" sz="2800" kern="100" dirty="0">
                <a:effectLst/>
                <a:latin typeface="Aptos" panose="020B0004020202020204" pitchFamily="34" charset="0"/>
                <a:ea typeface="Aptos" panose="020B0004020202020204" pitchFamily="34" charset="0"/>
                <a:cs typeface="Times New Roman" panose="02020603050405020304" pitchFamily="18" charset="0"/>
              </a:rPr>
              <a:t>In Upper Kohistan, emergency supplies, including tents, kitchen sets, plastic sheets, mats, and other non-food items, were prepositioned. </a:t>
            </a:r>
          </a:p>
          <a:p>
            <a:r>
              <a:rPr lang="en-US" sz="2800" kern="100" dirty="0">
                <a:effectLst/>
                <a:latin typeface="Aptos" panose="020B0004020202020204" pitchFamily="34" charset="0"/>
                <a:ea typeface="Aptos" panose="020B0004020202020204" pitchFamily="34" charset="0"/>
                <a:cs typeface="Times New Roman" panose="02020603050405020304" pitchFamily="18" charset="0"/>
              </a:rPr>
              <a:t>In Lower Kohistan, the deputy commissioner imposed a one-month ban on waterborne timber collection.</a:t>
            </a:r>
          </a:p>
          <a:p>
            <a:endParaRPr lang="en-US" dirty="0"/>
          </a:p>
        </p:txBody>
      </p:sp>
    </p:spTree>
    <p:extLst>
      <p:ext uri="{BB962C8B-B14F-4D97-AF65-F5344CB8AC3E}">
        <p14:creationId xmlns:p14="http://schemas.microsoft.com/office/powerpoint/2010/main" val="43722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CCF7-AAE5-F7E3-23E3-D3E2E2088EED}"/>
              </a:ext>
            </a:extLst>
          </p:cNvPr>
          <p:cNvSpPr>
            <a:spLocks noGrp="1"/>
          </p:cNvSpPr>
          <p:nvPr>
            <p:ph type="title"/>
          </p:nvPr>
        </p:nvSpPr>
        <p:spPr/>
        <p:txBody>
          <a:bodyPr>
            <a:normAutofit/>
          </a:bodyPr>
          <a:lstStyle/>
          <a:p>
            <a:r>
              <a:rPr lang="en-US" sz="4800" b="1" kern="100" dirty="0">
                <a:effectLst/>
                <a:latin typeface="Aptos" panose="020B0004020202020204" pitchFamily="34" charset="0"/>
                <a:ea typeface="Aptos" panose="020B0004020202020204" pitchFamily="34" charset="0"/>
                <a:cs typeface="Times New Roman" panose="02020603050405020304" pitchFamily="18" charset="0"/>
              </a:rPr>
              <a:t>SITUATIONAL UPDATE (Punjab)</a:t>
            </a:r>
            <a:endParaRPr lang="en-US" dirty="0"/>
          </a:p>
        </p:txBody>
      </p:sp>
      <p:sp>
        <p:nvSpPr>
          <p:cNvPr id="3" name="Content Placeholder 2">
            <a:extLst>
              <a:ext uri="{FF2B5EF4-FFF2-40B4-BE49-F238E27FC236}">
                <a16:creationId xmlns:a16="http://schemas.microsoft.com/office/drawing/2014/main" id="{321BCB2D-39A9-C2EC-ED38-C04E1E094447}"/>
              </a:ext>
            </a:extLst>
          </p:cNvPr>
          <p:cNvSpPr>
            <a:spLocks noGrp="1"/>
          </p:cNvSpPr>
          <p:nvPr>
            <p:ph idx="1"/>
          </p:nvPr>
        </p:nvSpPr>
        <p:spPr/>
        <p:txBody>
          <a:bodyPr/>
          <a:lstStyle/>
          <a:p>
            <a:r>
              <a:rPr lang="en-US" b="0" i="0" dirty="0">
                <a:solidFill>
                  <a:srgbClr val="444444"/>
                </a:solidFill>
                <a:effectLst/>
                <a:latin typeface="Roboto" panose="02000000000000000000" pitchFamily="2" charset="0"/>
              </a:rPr>
              <a:t>PDMA has issued a warning of a medium-level flood risk in the hill torrents of Dera Ghazi Khan. </a:t>
            </a:r>
          </a:p>
          <a:p>
            <a:r>
              <a:rPr lang="en-US" b="0" i="0" dirty="0">
                <a:solidFill>
                  <a:srgbClr val="444444"/>
                </a:solidFill>
                <a:effectLst/>
                <a:latin typeface="Roboto" panose="02000000000000000000" pitchFamily="2" charset="0"/>
              </a:rPr>
              <a:t>According to the District Administration, a flood wave of 32,000 cusecs of water passed </a:t>
            </a:r>
            <a:r>
              <a:rPr lang="en-US" b="0" i="0" dirty="0" err="1">
                <a:solidFill>
                  <a:srgbClr val="444444"/>
                </a:solidFill>
                <a:effectLst/>
                <a:latin typeface="Roboto" panose="02000000000000000000" pitchFamily="2" charset="0"/>
              </a:rPr>
              <a:t>Sakhi</a:t>
            </a:r>
            <a:r>
              <a:rPr lang="en-US" b="0" i="0" dirty="0">
                <a:solidFill>
                  <a:srgbClr val="444444"/>
                </a:solidFill>
                <a:effectLst/>
                <a:latin typeface="Roboto" panose="02000000000000000000" pitchFamily="2" charset="0"/>
              </a:rPr>
              <a:t> Sarwar yesterday. </a:t>
            </a:r>
          </a:p>
          <a:p>
            <a:r>
              <a:rPr lang="en-US" b="0" i="0" dirty="0">
                <a:solidFill>
                  <a:srgbClr val="444444"/>
                </a:solidFill>
                <a:effectLst/>
                <a:latin typeface="Roboto" panose="02000000000000000000" pitchFamily="2" charset="0"/>
              </a:rPr>
              <a:t>Rescue operations are already underway to evacuate residents and livestock from the affected areas.</a:t>
            </a:r>
            <a:endParaRPr lang="en-US" dirty="0"/>
          </a:p>
        </p:txBody>
      </p:sp>
    </p:spTree>
    <p:extLst>
      <p:ext uri="{BB962C8B-B14F-4D97-AF65-F5344CB8AC3E}">
        <p14:creationId xmlns:p14="http://schemas.microsoft.com/office/powerpoint/2010/main" val="1316311313"/>
      </p:ext>
    </p:extLst>
  </p:cSld>
  <p:clrMapOvr>
    <a:masterClrMapping/>
  </p:clrMapOvr>
</p:sld>
</file>

<file path=ppt/theme/theme1.xml><?xml version="1.0" encoding="utf-8"?>
<a:theme xmlns:a="http://schemas.openxmlformats.org/drawingml/2006/main" name="IOM Theme">
  <a:themeElements>
    <a:clrScheme name="IOM official">
      <a:dk1>
        <a:srgbClr val="000000"/>
      </a:dk1>
      <a:lt1>
        <a:srgbClr val="FFFFFF"/>
      </a:lt1>
      <a:dk2>
        <a:srgbClr val="0033A0"/>
      </a:dk2>
      <a:lt2>
        <a:srgbClr val="FFFFFF"/>
      </a:lt2>
      <a:accent1>
        <a:srgbClr val="0033A0"/>
      </a:accent1>
      <a:accent2>
        <a:srgbClr val="4663A8"/>
      </a:accent2>
      <a:accent3>
        <a:srgbClr val="C3CBE3"/>
      </a:accent3>
      <a:accent4>
        <a:srgbClr val="E9EBF6"/>
      </a:accent4>
      <a:accent5>
        <a:srgbClr val="5B92E5"/>
      </a:accent5>
      <a:accent6>
        <a:srgbClr val="6F9FD5"/>
      </a:accent6>
      <a:hlink>
        <a:srgbClr val="0033A0"/>
      </a:hlink>
      <a:folHlink>
        <a:srgbClr val="C3CB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M Theme" id="{183C997A-E161-49FE-B5C9-C40565894AD9}" vid="{EA0C734B-FD60-43F4-95F3-17D1F9CBAF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9970</TotalTime>
  <Words>920</Words>
  <Application>Microsoft Office PowerPoint</Application>
  <PresentationFormat>Widescreen</PresentationFormat>
  <Paragraphs>76</Paragraphs>
  <Slides>16</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Aptos</vt:lpstr>
      <vt:lpstr>Arial</vt:lpstr>
      <vt:lpstr>Arial Narrow</vt:lpstr>
      <vt:lpstr>Calibri</vt:lpstr>
      <vt:lpstr>Calibri Light</vt:lpstr>
      <vt:lpstr>Roboto</vt:lpstr>
      <vt:lpstr>Roboto Condensed</vt:lpstr>
      <vt:lpstr>Symbol</vt:lpstr>
      <vt:lpstr>IOM Theme</vt:lpstr>
      <vt:lpstr>Document</vt:lpstr>
      <vt:lpstr>  National Shelter NFI CCCM Sector Coordination Meeting 21 August 2024 </vt:lpstr>
      <vt:lpstr>Introduction  </vt:lpstr>
      <vt:lpstr>Agenda </vt:lpstr>
      <vt:lpstr>Highlights</vt:lpstr>
      <vt:lpstr>PowerPoint Presentation</vt:lpstr>
      <vt:lpstr>SITUATIONAL UPDATE (Sindh)</vt:lpstr>
      <vt:lpstr>SITUATIONAL UPDATE (Balochistan)</vt:lpstr>
      <vt:lpstr>SITUATIONAL UPDATE (Khyber Pakhtunkhwa)</vt:lpstr>
      <vt:lpstr>SITUATIONAL UPDATE (Punjab)</vt:lpstr>
      <vt:lpstr>PowerPoint Presentation</vt:lpstr>
      <vt:lpstr>PowerPoint Presentation</vt:lpstr>
      <vt:lpstr>Shelter/NFI and CCCM Sector Minimum Response Package</vt:lpstr>
      <vt:lpstr>5 Ws Matrix  update </vt:lpstr>
      <vt:lpstr>   Shelter NFI Stocks and capacity mapping     </vt:lpstr>
      <vt:lpstr>Updates from sector partners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National Referral Mechanism to Assist Vulnerable Migrants</dc:title>
  <dc:creator>AJAZ Sibgha</dc:creator>
  <cp:lastModifiedBy>IZHAR Sumera</cp:lastModifiedBy>
  <cp:revision>105</cp:revision>
  <cp:lastPrinted>2020-11-05T04:33:50Z</cp:lastPrinted>
  <dcterms:created xsi:type="dcterms:W3CDTF">2020-10-29T05:13:43Z</dcterms:created>
  <dcterms:modified xsi:type="dcterms:W3CDTF">2024-08-21T10:26:58Z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2020-10-29T05:47:03Z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630f1559-93b7-4ce8-81e3-ea2c3b9e7991</vt:lpwstr>
  </property>
  <property fmtid="{D5CDD505-2E9C-101B-9397-08002B2CF9AE}" pid="8" name="MSIP_Label_2059aa38-f392-4105-be92-628035578272_ContentBits">
    <vt:lpwstr>0</vt:lpwstr>
  </property>
</Properties>
</file>