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8" r:id="rId1"/>
  </p:sldMasterIdLst>
  <p:notesMasterIdLst>
    <p:notesMasterId r:id="rId14"/>
  </p:notesMasterIdLst>
  <p:handoutMasterIdLst>
    <p:handoutMasterId r:id="rId15"/>
  </p:handoutMasterIdLst>
  <p:sldIdLst>
    <p:sldId id="256" r:id="rId2"/>
    <p:sldId id="505" r:id="rId3"/>
    <p:sldId id="506" r:id="rId4"/>
    <p:sldId id="485" r:id="rId5"/>
    <p:sldId id="509" r:id="rId6"/>
    <p:sldId id="502" r:id="rId7"/>
    <p:sldId id="487" r:id="rId8"/>
    <p:sldId id="510" r:id="rId9"/>
    <p:sldId id="511" r:id="rId10"/>
    <p:sldId id="489" r:id="rId11"/>
    <p:sldId id="512" r:id="rId12"/>
    <p:sldId id="491" r:id="rId1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KLAR Suzana" initials="PS" lastIdx="4" clrIdx="0">
    <p:extLst>
      <p:ext uri="{19B8F6BF-5375-455C-9EA6-DF929625EA0E}">
        <p15:presenceInfo xmlns:p15="http://schemas.microsoft.com/office/powerpoint/2012/main" userId="S::spaklar@iom.int::452184ba-f160-4155-8cd7-03892f4358f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D2E2"/>
    <a:srgbClr val="94B6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095" autoAdjust="0"/>
  </p:normalViewPr>
  <p:slideViewPr>
    <p:cSldViewPr snapToGrid="0">
      <p:cViewPr varScale="1">
        <p:scale>
          <a:sx n="111" d="100"/>
          <a:sy n="111" d="100"/>
        </p:scale>
        <p:origin x="58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8A64D3B6-1160-4CE9-9BBD-FB69CA8FA1C3}" type="datetimeFigureOut">
              <a:rPr lang="en-US" smtClean="0"/>
              <a:t>10/5/2023</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B51FF4AA-66D2-45B0-8716-B48FB8BA6CAB}" type="slidenum">
              <a:rPr lang="en-US" smtClean="0"/>
              <a:t>‹#›</a:t>
            </a:fld>
            <a:endParaRPr lang="en-US" dirty="0"/>
          </a:p>
        </p:txBody>
      </p:sp>
    </p:spTree>
    <p:extLst>
      <p:ext uri="{BB962C8B-B14F-4D97-AF65-F5344CB8AC3E}">
        <p14:creationId xmlns:p14="http://schemas.microsoft.com/office/powerpoint/2010/main" val="30445749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E895D5A-A666-4752-8226-1EFF803DC759}" type="datetimeFigureOut">
              <a:rPr lang="en-US" smtClean="0"/>
              <a:t>10/5/2023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0F276A1-69AF-486A-A787-FD47F928371D}" type="slidenum">
              <a:rPr lang="en-US" smtClean="0"/>
              <a:t>‹#›</a:t>
            </a:fld>
            <a:endParaRPr lang="en-US" dirty="0"/>
          </a:p>
        </p:txBody>
      </p:sp>
    </p:spTree>
    <p:extLst>
      <p:ext uri="{BB962C8B-B14F-4D97-AF65-F5344CB8AC3E}">
        <p14:creationId xmlns:p14="http://schemas.microsoft.com/office/powerpoint/2010/main" val="814845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F276A1-69AF-486A-A787-FD47F928371D}" type="slidenum">
              <a:rPr lang="en-US" smtClean="0"/>
              <a:t>1</a:t>
            </a:fld>
            <a:endParaRPr lang="en-US" dirty="0"/>
          </a:p>
        </p:txBody>
      </p:sp>
    </p:spTree>
    <p:extLst>
      <p:ext uri="{BB962C8B-B14F-4D97-AF65-F5344CB8AC3E}">
        <p14:creationId xmlns:p14="http://schemas.microsoft.com/office/powerpoint/2010/main" val="4157045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789FD9-BF84-494D-8874-D27DAF1B7E07}" type="slidenum">
              <a:rPr lang="en-US" smtClean="0"/>
              <a:t>10</a:t>
            </a:fld>
            <a:endParaRPr lang="en-US" dirty="0"/>
          </a:p>
        </p:txBody>
      </p:sp>
    </p:spTree>
    <p:extLst>
      <p:ext uri="{BB962C8B-B14F-4D97-AF65-F5344CB8AC3E}">
        <p14:creationId xmlns:p14="http://schemas.microsoft.com/office/powerpoint/2010/main" val="2110777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789FD9-BF84-494D-8874-D27DAF1B7E07}" type="slidenum">
              <a:rPr lang="en-US" smtClean="0"/>
              <a:t>11</a:t>
            </a:fld>
            <a:endParaRPr lang="en-US" dirty="0"/>
          </a:p>
        </p:txBody>
      </p:sp>
    </p:spTree>
    <p:extLst>
      <p:ext uri="{BB962C8B-B14F-4D97-AF65-F5344CB8AC3E}">
        <p14:creationId xmlns:p14="http://schemas.microsoft.com/office/powerpoint/2010/main" val="3993960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789FD9-BF84-494D-8874-D27DAF1B7E07}" type="slidenum">
              <a:rPr lang="en-US" smtClean="0"/>
              <a:t>12</a:t>
            </a:fld>
            <a:endParaRPr lang="en-US" dirty="0"/>
          </a:p>
        </p:txBody>
      </p:sp>
    </p:spTree>
    <p:extLst>
      <p:ext uri="{BB962C8B-B14F-4D97-AF65-F5344CB8AC3E}">
        <p14:creationId xmlns:p14="http://schemas.microsoft.com/office/powerpoint/2010/main" val="2273176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789FD9-BF84-494D-8874-D27DAF1B7E07}" type="slidenum">
              <a:rPr lang="en-US" smtClean="0"/>
              <a:t>2</a:t>
            </a:fld>
            <a:endParaRPr lang="en-US" dirty="0"/>
          </a:p>
        </p:txBody>
      </p:sp>
    </p:spTree>
    <p:extLst>
      <p:ext uri="{BB962C8B-B14F-4D97-AF65-F5344CB8AC3E}">
        <p14:creationId xmlns:p14="http://schemas.microsoft.com/office/powerpoint/2010/main" val="2868977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789FD9-BF84-494D-8874-D27DAF1B7E07}" type="slidenum">
              <a:rPr lang="en-US" smtClean="0"/>
              <a:t>3</a:t>
            </a:fld>
            <a:endParaRPr lang="en-US" dirty="0"/>
          </a:p>
        </p:txBody>
      </p:sp>
    </p:spTree>
    <p:extLst>
      <p:ext uri="{BB962C8B-B14F-4D97-AF65-F5344CB8AC3E}">
        <p14:creationId xmlns:p14="http://schemas.microsoft.com/office/powerpoint/2010/main" val="1110847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789FD9-BF84-494D-8874-D27DAF1B7E07}" type="slidenum">
              <a:rPr lang="en-US" smtClean="0"/>
              <a:t>4</a:t>
            </a:fld>
            <a:endParaRPr lang="en-US" dirty="0"/>
          </a:p>
        </p:txBody>
      </p:sp>
    </p:spTree>
    <p:extLst>
      <p:ext uri="{BB962C8B-B14F-4D97-AF65-F5344CB8AC3E}">
        <p14:creationId xmlns:p14="http://schemas.microsoft.com/office/powerpoint/2010/main" val="3873497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789FD9-BF84-494D-8874-D27DAF1B7E07}" type="slidenum">
              <a:rPr lang="en-US" smtClean="0"/>
              <a:t>5</a:t>
            </a:fld>
            <a:endParaRPr lang="en-US" dirty="0"/>
          </a:p>
        </p:txBody>
      </p:sp>
    </p:spTree>
    <p:extLst>
      <p:ext uri="{BB962C8B-B14F-4D97-AF65-F5344CB8AC3E}">
        <p14:creationId xmlns:p14="http://schemas.microsoft.com/office/powerpoint/2010/main" val="737760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789FD9-BF84-494D-8874-D27DAF1B7E07}" type="slidenum">
              <a:rPr lang="en-US" smtClean="0"/>
              <a:t>6</a:t>
            </a:fld>
            <a:endParaRPr lang="en-US" dirty="0"/>
          </a:p>
        </p:txBody>
      </p:sp>
    </p:spTree>
    <p:extLst>
      <p:ext uri="{BB962C8B-B14F-4D97-AF65-F5344CB8AC3E}">
        <p14:creationId xmlns:p14="http://schemas.microsoft.com/office/powerpoint/2010/main" val="888239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789FD9-BF84-494D-8874-D27DAF1B7E07}" type="slidenum">
              <a:rPr lang="en-US" smtClean="0"/>
              <a:t>7</a:t>
            </a:fld>
            <a:endParaRPr lang="en-US" dirty="0"/>
          </a:p>
        </p:txBody>
      </p:sp>
    </p:spTree>
    <p:extLst>
      <p:ext uri="{BB962C8B-B14F-4D97-AF65-F5344CB8AC3E}">
        <p14:creationId xmlns:p14="http://schemas.microsoft.com/office/powerpoint/2010/main" val="399396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789FD9-BF84-494D-8874-D27DAF1B7E07}" type="slidenum">
              <a:rPr lang="en-US" smtClean="0"/>
              <a:t>8</a:t>
            </a:fld>
            <a:endParaRPr lang="en-US" dirty="0"/>
          </a:p>
        </p:txBody>
      </p:sp>
    </p:spTree>
    <p:extLst>
      <p:ext uri="{BB962C8B-B14F-4D97-AF65-F5344CB8AC3E}">
        <p14:creationId xmlns:p14="http://schemas.microsoft.com/office/powerpoint/2010/main" val="918356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789FD9-BF84-494D-8874-D27DAF1B7E07}" type="slidenum">
              <a:rPr lang="en-US" smtClean="0"/>
              <a:t>9</a:t>
            </a:fld>
            <a:endParaRPr lang="en-US" dirty="0"/>
          </a:p>
        </p:txBody>
      </p:sp>
    </p:spTree>
    <p:extLst>
      <p:ext uri="{BB962C8B-B14F-4D97-AF65-F5344CB8AC3E}">
        <p14:creationId xmlns:p14="http://schemas.microsoft.com/office/powerpoint/2010/main" val="36179256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D60755E3-E38A-7746-B350-B2B27EB51D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65455" y="5826436"/>
            <a:ext cx="1752872" cy="874062"/>
          </a:xfrm>
          <a:prstGeom prst="rect">
            <a:avLst/>
          </a:prstGeom>
        </p:spPr>
      </p:pic>
      <p:sp>
        <p:nvSpPr>
          <p:cNvPr id="13" name="Titre 1">
            <a:extLst>
              <a:ext uri="{FF2B5EF4-FFF2-40B4-BE49-F238E27FC236}">
                <a16:creationId xmlns:a16="http://schemas.microsoft.com/office/drawing/2014/main" id="{482996B8-7758-924F-95A7-EA63DDAB75B5}"/>
              </a:ext>
            </a:extLst>
          </p:cNvPr>
          <p:cNvSpPr>
            <a:spLocks noGrp="1"/>
          </p:cNvSpPr>
          <p:nvPr>
            <p:ph type="title" hasCustomPrompt="1"/>
          </p:nvPr>
        </p:nvSpPr>
        <p:spPr>
          <a:xfrm>
            <a:off x="1111146" y="1031563"/>
            <a:ext cx="9969708" cy="1325563"/>
          </a:xfrm>
          <a:prstGeom prst="rect">
            <a:avLst/>
          </a:prstGeom>
        </p:spPr>
        <p:txBody>
          <a:bodyPr>
            <a:normAutofit/>
          </a:bodyPr>
          <a:lstStyle>
            <a:lvl1pPr algn="ctr">
              <a:defRPr sz="6000">
                <a:solidFill>
                  <a:schemeClr val="bg1"/>
                </a:solidFill>
                <a:latin typeface="+mj-lt"/>
              </a:defRPr>
            </a:lvl1pPr>
          </a:lstStyle>
          <a:p>
            <a:r>
              <a:rPr lang="fr-FR" dirty="0"/>
              <a:t>TITLE</a:t>
            </a:r>
          </a:p>
        </p:txBody>
      </p:sp>
      <p:sp>
        <p:nvSpPr>
          <p:cNvPr id="14" name="Espace réservé du texte 2">
            <a:extLst>
              <a:ext uri="{FF2B5EF4-FFF2-40B4-BE49-F238E27FC236}">
                <a16:creationId xmlns:a16="http://schemas.microsoft.com/office/drawing/2014/main" id="{9FD3C252-914E-9945-8B43-6C3ECB129EBD}"/>
              </a:ext>
            </a:extLst>
          </p:cNvPr>
          <p:cNvSpPr>
            <a:spLocks noGrp="1"/>
          </p:cNvSpPr>
          <p:nvPr>
            <p:ph type="body" idx="1" hasCustomPrompt="1"/>
          </p:nvPr>
        </p:nvSpPr>
        <p:spPr>
          <a:xfrm>
            <a:off x="1111146" y="2357126"/>
            <a:ext cx="9969708" cy="1500187"/>
          </a:xfrm>
          <a:prstGeom prst="rect">
            <a:avLst/>
          </a:prstGeom>
        </p:spPr>
        <p:txBody>
          <a:bodyPr>
            <a:normAutofit/>
          </a:bodyPr>
          <a:lstStyle>
            <a:lvl1pPr marL="0" indent="0" algn="ctr">
              <a:buNone/>
              <a:defRPr sz="2400" i="1">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Modifier les styles du texte du masque </a:t>
            </a:r>
          </a:p>
        </p:txBody>
      </p:sp>
    </p:spTree>
    <p:extLst>
      <p:ext uri="{BB962C8B-B14F-4D97-AF65-F5344CB8AC3E}">
        <p14:creationId xmlns:p14="http://schemas.microsoft.com/office/powerpoint/2010/main" val="794724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ULL IMAGE + TEXT BO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e l’image 2">
            <a:extLst>
              <a:ext uri="{FF2B5EF4-FFF2-40B4-BE49-F238E27FC236}">
                <a16:creationId xmlns:a16="http://schemas.microsoft.com/office/drawing/2014/main" id="{51EDBEE3-1D5B-2B4B-BCBA-5CCA6F6ACC5A}"/>
              </a:ext>
            </a:extLst>
          </p:cNvPr>
          <p:cNvSpPr>
            <a:spLocks noGrp="1"/>
          </p:cNvSpPr>
          <p:nvPr>
            <p:ph type="pic" idx="1"/>
          </p:nvPr>
        </p:nvSpPr>
        <p:spPr>
          <a:xfrm>
            <a:off x="0" y="11875"/>
            <a:ext cx="12192000" cy="617026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fr-FR" dirty="0"/>
          </a:p>
        </p:txBody>
      </p:sp>
      <p:sp>
        <p:nvSpPr>
          <p:cNvPr id="5" name="Titre 1">
            <a:extLst>
              <a:ext uri="{FF2B5EF4-FFF2-40B4-BE49-F238E27FC236}">
                <a16:creationId xmlns:a16="http://schemas.microsoft.com/office/drawing/2014/main" id="{4CAA1689-C07E-BF4E-A678-768B607FEC35}"/>
              </a:ext>
            </a:extLst>
          </p:cNvPr>
          <p:cNvSpPr>
            <a:spLocks noGrp="1"/>
          </p:cNvSpPr>
          <p:nvPr>
            <p:ph type="title" hasCustomPrompt="1"/>
          </p:nvPr>
        </p:nvSpPr>
        <p:spPr>
          <a:xfrm>
            <a:off x="0" y="0"/>
            <a:ext cx="3375374" cy="1530625"/>
          </a:xfrm>
          <a:prstGeom prst="rect">
            <a:avLst/>
          </a:prstGeom>
          <a:solidFill>
            <a:srgbClr val="00196D">
              <a:alpha val="69804"/>
            </a:srgbClr>
          </a:solidFill>
        </p:spPr>
        <p:txBody>
          <a:bodyPr lIns="288000" tIns="288000" rIns="288000" bIns="288000" anchor="ctr"/>
          <a:lstStyle>
            <a:lvl1pPr>
              <a:defRPr sz="3200">
                <a:solidFill>
                  <a:schemeClr val="bg1"/>
                </a:solidFill>
              </a:defRPr>
            </a:lvl1pPr>
          </a:lstStyle>
          <a:p>
            <a:r>
              <a:rPr lang="fr-FR" dirty="0"/>
              <a:t>MODIFIEZ LE STYLE DU TITRE</a:t>
            </a:r>
          </a:p>
        </p:txBody>
      </p:sp>
      <p:sp>
        <p:nvSpPr>
          <p:cNvPr id="6" name="Espace réservé du texte 3">
            <a:extLst>
              <a:ext uri="{FF2B5EF4-FFF2-40B4-BE49-F238E27FC236}">
                <a16:creationId xmlns:a16="http://schemas.microsoft.com/office/drawing/2014/main" id="{A100D752-4660-364F-8192-DAEA4BED2085}"/>
              </a:ext>
            </a:extLst>
          </p:cNvPr>
          <p:cNvSpPr>
            <a:spLocks noGrp="1"/>
          </p:cNvSpPr>
          <p:nvPr>
            <p:ph type="body" sz="half" idx="2"/>
          </p:nvPr>
        </p:nvSpPr>
        <p:spPr>
          <a:xfrm>
            <a:off x="0" y="1530626"/>
            <a:ext cx="3375374" cy="4651513"/>
          </a:xfrm>
          <a:prstGeom prst="rect">
            <a:avLst/>
          </a:prstGeom>
          <a:solidFill>
            <a:srgbClr val="00196D">
              <a:alpha val="70000"/>
            </a:srgbClr>
          </a:solidFill>
        </p:spPr>
        <p:txBody>
          <a:bodyPr lIns="288000" tIns="288000" rIns="288000" bIns="288000">
            <a:normAutofit/>
          </a:bodyPr>
          <a:lstStyle>
            <a:lvl1pPr marL="0" indent="0">
              <a:buNone/>
              <a:defRPr sz="2000">
                <a:solidFill>
                  <a:schemeClr val="bg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7" name="Image 6">
            <a:extLst>
              <a:ext uri="{FF2B5EF4-FFF2-40B4-BE49-F238E27FC236}">
                <a16:creationId xmlns:a16="http://schemas.microsoft.com/office/drawing/2014/main" id="{A5B43293-C0FA-2244-8FA3-75ADC8627E7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88984" y="6294329"/>
            <a:ext cx="1814032" cy="412808"/>
          </a:xfrm>
          <a:prstGeom prst="rect">
            <a:avLst/>
          </a:prstGeom>
        </p:spPr>
      </p:pic>
    </p:spTree>
    <p:extLst>
      <p:ext uri="{BB962C8B-B14F-4D97-AF65-F5344CB8AC3E}">
        <p14:creationId xmlns:p14="http://schemas.microsoft.com/office/powerpoint/2010/main" val="135768532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FULL IMAGE + TEXT BOX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e l’image 2">
            <a:extLst>
              <a:ext uri="{FF2B5EF4-FFF2-40B4-BE49-F238E27FC236}">
                <a16:creationId xmlns:a16="http://schemas.microsoft.com/office/drawing/2014/main" id="{51EDBEE3-1D5B-2B4B-BCBA-5CCA6F6ACC5A}"/>
              </a:ext>
            </a:extLst>
          </p:cNvPr>
          <p:cNvSpPr>
            <a:spLocks noGrp="1"/>
          </p:cNvSpPr>
          <p:nvPr>
            <p:ph type="pic" idx="1"/>
          </p:nvPr>
        </p:nvSpPr>
        <p:spPr>
          <a:xfrm>
            <a:off x="0" y="0"/>
            <a:ext cx="12192000" cy="618213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fr-FR" dirty="0"/>
          </a:p>
        </p:txBody>
      </p:sp>
      <p:sp>
        <p:nvSpPr>
          <p:cNvPr id="2" name="Titre 1">
            <a:extLst>
              <a:ext uri="{FF2B5EF4-FFF2-40B4-BE49-F238E27FC236}">
                <a16:creationId xmlns:a16="http://schemas.microsoft.com/office/drawing/2014/main" id="{1AEBCEEE-B9D7-A041-A698-B24DAEFAD864}"/>
              </a:ext>
            </a:extLst>
          </p:cNvPr>
          <p:cNvSpPr>
            <a:spLocks noGrp="1"/>
          </p:cNvSpPr>
          <p:nvPr>
            <p:ph type="title" hasCustomPrompt="1"/>
          </p:nvPr>
        </p:nvSpPr>
        <p:spPr>
          <a:xfrm>
            <a:off x="8816626" y="0"/>
            <a:ext cx="3375374" cy="1530625"/>
          </a:xfrm>
          <a:prstGeom prst="rect">
            <a:avLst/>
          </a:prstGeom>
          <a:solidFill>
            <a:srgbClr val="00196D">
              <a:alpha val="69804"/>
            </a:srgbClr>
          </a:solidFill>
        </p:spPr>
        <p:txBody>
          <a:bodyPr lIns="288000" tIns="288000" rIns="288000" bIns="288000" anchor="ctr"/>
          <a:lstStyle>
            <a:lvl1pPr>
              <a:defRPr sz="3200">
                <a:solidFill>
                  <a:schemeClr val="bg1"/>
                </a:solidFill>
              </a:defRPr>
            </a:lvl1pPr>
          </a:lstStyle>
          <a:p>
            <a:r>
              <a:rPr lang="fr-FR" dirty="0"/>
              <a:t>MODIFIEZ LE STYLE DU TITRE</a:t>
            </a:r>
          </a:p>
        </p:txBody>
      </p:sp>
      <p:sp>
        <p:nvSpPr>
          <p:cNvPr id="4" name="Espace réservé du texte 3">
            <a:extLst>
              <a:ext uri="{FF2B5EF4-FFF2-40B4-BE49-F238E27FC236}">
                <a16:creationId xmlns:a16="http://schemas.microsoft.com/office/drawing/2014/main" id="{EDD27815-B906-634D-BA9B-42B8F7265967}"/>
              </a:ext>
            </a:extLst>
          </p:cNvPr>
          <p:cNvSpPr>
            <a:spLocks noGrp="1"/>
          </p:cNvSpPr>
          <p:nvPr>
            <p:ph type="body" sz="half" idx="2"/>
          </p:nvPr>
        </p:nvSpPr>
        <p:spPr>
          <a:xfrm>
            <a:off x="8816626" y="1530626"/>
            <a:ext cx="3375374" cy="4651513"/>
          </a:xfrm>
          <a:prstGeom prst="rect">
            <a:avLst/>
          </a:prstGeom>
          <a:solidFill>
            <a:srgbClr val="00196D">
              <a:alpha val="70000"/>
            </a:srgbClr>
          </a:solidFill>
        </p:spPr>
        <p:txBody>
          <a:bodyPr lIns="288000" tIns="288000" rIns="288000" bIns="288000">
            <a:normAutofit/>
          </a:bodyPr>
          <a:lstStyle>
            <a:lvl1pPr marL="0" indent="0">
              <a:buNone/>
              <a:defRPr sz="2000">
                <a:solidFill>
                  <a:schemeClr val="bg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9" name="Image 8">
            <a:extLst>
              <a:ext uri="{FF2B5EF4-FFF2-40B4-BE49-F238E27FC236}">
                <a16:creationId xmlns:a16="http://schemas.microsoft.com/office/drawing/2014/main" id="{ACA406E9-BDBA-F242-811F-8BFC4DD3CD1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88984" y="6294329"/>
            <a:ext cx="1814032" cy="412808"/>
          </a:xfrm>
          <a:prstGeom prst="rect">
            <a:avLst/>
          </a:prstGeom>
        </p:spPr>
      </p:pic>
    </p:spTree>
    <p:extLst>
      <p:ext uri="{BB962C8B-B14F-4D97-AF65-F5344CB8AC3E}">
        <p14:creationId xmlns:p14="http://schemas.microsoft.com/office/powerpoint/2010/main" val="971539897"/>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EMPTY SLIDE">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8DF5BA7-04D4-DF48-9230-5E261088FD0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88984" y="6294329"/>
            <a:ext cx="1814032" cy="412808"/>
          </a:xfrm>
          <a:prstGeom prst="rect">
            <a:avLst/>
          </a:prstGeom>
        </p:spPr>
      </p:pic>
    </p:spTree>
    <p:extLst>
      <p:ext uri="{BB962C8B-B14F-4D97-AF65-F5344CB8AC3E}">
        <p14:creationId xmlns:p14="http://schemas.microsoft.com/office/powerpoint/2010/main" val="25747671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013800"/>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81192" y="2180496"/>
            <a:ext cx="11029615" cy="3678303"/>
          </a:xfrm>
        </p:spPr>
        <p:txBody>
          <a:bodyPr/>
          <a:lstStyle>
            <a:lvl1pPr>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B5CCDC0-2525-4A8C-B06F-8C6F83A60A3A}" type="datetimeFigureOut">
              <a:rPr lang="en-US" smtClean="0"/>
              <a:t>10/5/2023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C94AE560-169C-4AA0-84F0-E41F48A403AC}" type="slidenum">
              <a:rPr lang="en-US" smtClean="0"/>
              <a:t>‹#›</a:t>
            </a:fld>
            <a:endParaRPr lang="en-US" dirty="0"/>
          </a:p>
        </p:txBody>
      </p:sp>
      <p:pic>
        <p:nvPicPr>
          <p:cNvPr id="11" name="Image 5">
            <a:extLst>
              <a:ext uri="{FF2B5EF4-FFF2-40B4-BE49-F238E27FC236}">
                <a16:creationId xmlns:a16="http://schemas.microsoft.com/office/drawing/2014/main" id="{C65EEDD1-FD16-489F-9EE8-5807D0704B0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71362" y="6294329"/>
            <a:ext cx="1814032" cy="412808"/>
          </a:xfrm>
          <a:prstGeom prst="rect">
            <a:avLst/>
          </a:prstGeom>
        </p:spPr>
      </p:pic>
    </p:spTree>
    <p:extLst>
      <p:ext uri="{BB962C8B-B14F-4D97-AF65-F5344CB8AC3E}">
        <p14:creationId xmlns:p14="http://schemas.microsoft.com/office/powerpoint/2010/main" val="509308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ABLE OF CONTEN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7DAAE9EE-5CC9-1E49-8C69-38DC128B571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88984" y="6294329"/>
            <a:ext cx="1814032" cy="412809"/>
          </a:xfrm>
          <a:prstGeom prst="rect">
            <a:avLst/>
          </a:prstGeom>
        </p:spPr>
      </p:pic>
      <p:sp>
        <p:nvSpPr>
          <p:cNvPr id="5" name="Espace réservé du contenu 3">
            <a:extLst>
              <a:ext uri="{FF2B5EF4-FFF2-40B4-BE49-F238E27FC236}">
                <a16:creationId xmlns:a16="http://schemas.microsoft.com/office/drawing/2014/main" id="{F71DDF9B-7F04-BD4A-B0B7-0ED76E378ADB}"/>
              </a:ext>
            </a:extLst>
          </p:cNvPr>
          <p:cNvSpPr>
            <a:spLocks noGrp="1"/>
          </p:cNvSpPr>
          <p:nvPr>
            <p:ph sz="half" idx="2"/>
          </p:nvPr>
        </p:nvSpPr>
        <p:spPr>
          <a:xfrm>
            <a:off x="839788" y="2291938"/>
            <a:ext cx="5157787" cy="3897725"/>
          </a:xfrm>
          <a:prstGeom prst="rect">
            <a:avLst/>
          </a:prstGeom>
        </p:spPr>
        <p:txBody>
          <a:bodyPr/>
          <a:lstStyle>
            <a:lvl1pPr>
              <a:defRPr>
                <a:solidFill>
                  <a:schemeClr val="bg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6" name="Espace réservé du contenu 5">
            <a:extLst>
              <a:ext uri="{FF2B5EF4-FFF2-40B4-BE49-F238E27FC236}">
                <a16:creationId xmlns:a16="http://schemas.microsoft.com/office/drawing/2014/main" id="{EBE99B60-6C3E-9D4A-A88B-B459B2ED81D2}"/>
              </a:ext>
            </a:extLst>
          </p:cNvPr>
          <p:cNvSpPr>
            <a:spLocks noGrp="1"/>
          </p:cNvSpPr>
          <p:nvPr>
            <p:ph sz="quarter" idx="4"/>
          </p:nvPr>
        </p:nvSpPr>
        <p:spPr>
          <a:xfrm>
            <a:off x="6172200" y="2291938"/>
            <a:ext cx="5183188" cy="3897725"/>
          </a:xfrm>
          <a:prstGeom prst="rect">
            <a:avLst/>
          </a:prstGeom>
        </p:spPr>
        <p:txBody>
          <a:bodyPr/>
          <a:lstStyle>
            <a:lvl1pPr>
              <a:defRPr>
                <a:solidFill>
                  <a:schemeClr val="bg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7" name="Titre 1">
            <a:extLst>
              <a:ext uri="{FF2B5EF4-FFF2-40B4-BE49-F238E27FC236}">
                <a16:creationId xmlns:a16="http://schemas.microsoft.com/office/drawing/2014/main" id="{EE0A582B-5D35-2D4E-913F-8ADA140BB06D}"/>
              </a:ext>
            </a:extLst>
          </p:cNvPr>
          <p:cNvSpPr>
            <a:spLocks noGrp="1"/>
          </p:cNvSpPr>
          <p:nvPr>
            <p:ph type="title" hasCustomPrompt="1"/>
          </p:nvPr>
        </p:nvSpPr>
        <p:spPr>
          <a:xfrm>
            <a:off x="838200" y="365125"/>
            <a:ext cx="10515600" cy="1325563"/>
          </a:xfrm>
          <a:prstGeom prst="rect">
            <a:avLst/>
          </a:prstGeom>
        </p:spPr>
        <p:txBody>
          <a:bodyPr/>
          <a:lstStyle>
            <a:lvl1pPr>
              <a:defRPr>
                <a:solidFill>
                  <a:schemeClr val="bg1"/>
                </a:solidFill>
              </a:defRPr>
            </a:lvl1pPr>
          </a:lstStyle>
          <a:p>
            <a:r>
              <a:rPr lang="fr-FR" dirty="0"/>
              <a:t>MODIFIEZ LE STYLE DU TITRE</a:t>
            </a:r>
          </a:p>
        </p:txBody>
      </p:sp>
    </p:spTree>
    <p:extLst>
      <p:ext uri="{BB962C8B-B14F-4D97-AF65-F5344CB8AC3E}">
        <p14:creationId xmlns:p14="http://schemas.microsoft.com/office/powerpoint/2010/main" val="4182526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TITL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2C1BB9-6455-E145-91B9-D4B2B698F54F}"/>
              </a:ext>
            </a:extLst>
          </p:cNvPr>
          <p:cNvSpPr>
            <a:spLocks noGrp="1"/>
          </p:cNvSpPr>
          <p:nvPr>
            <p:ph type="title" hasCustomPrompt="1"/>
          </p:nvPr>
        </p:nvSpPr>
        <p:spPr>
          <a:xfrm>
            <a:off x="831850" y="1709738"/>
            <a:ext cx="10515600" cy="2852737"/>
          </a:xfrm>
          <a:prstGeom prst="rect">
            <a:avLst/>
          </a:prstGeom>
        </p:spPr>
        <p:txBody>
          <a:bodyPr anchor="b">
            <a:normAutofit/>
          </a:bodyPr>
          <a:lstStyle>
            <a:lvl1pPr>
              <a:defRPr sz="4800">
                <a:solidFill>
                  <a:srgbClr val="0033A0"/>
                </a:solidFill>
              </a:defRPr>
            </a:lvl1pPr>
          </a:lstStyle>
          <a:p>
            <a:r>
              <a:rPr lang="fr-FR" dirty="0"/>
              <a:t>MODIFIEZ LE STYLE DU TITRE</a:t>
            </a:r>
          </a:p>
        </p:txBody>
      </p:sp>
      <p:sp>
        <p:nvSpPr>
          <p:cNvPr id="3" name="Espace réservé du texte 2">
            <a:extLst>
              <a:ext uri="{FF2B5EF4-FFF2-40B4-BE49-F238E27FC236}">
                <a16:creationId xmlns:a16="http://schemas.microsoft.com/office/drawing/2014/main" id="{3F2C7FD4-33D8-3648-BA68-32730B136248}"/>
              </a:ext>
            </a:extLst>
          </p:cNvPr>
          <p:cNvSpPr>
            <a:spLocks noGrp="1"/>
          </p:cNvSpPr>
          <p:nvPr>
            <p:ph type="body" idx="1"/>
          </p:nvPr>
        </p:nvSpPr>
        <p:spPr>
          <a:xfrm>
            <a:off x="831850" y="4589463"/>
            <a:ext cx="10515600" cy="1500187"/>
          </a:xfrm>
          <a:prstGeom prst="rect">
            <a:avLst/>
          </a:prstGeom>
        </p:spPr>
        <p:txBody>
          <a:bodyPr>
            <a:normAutofit/>
          </a:bodyPr>
          <a:lstStyle>
            <a:lvl1pPr marL="0" indent="0">
              <a:buNone/>
              <a:defRPr sz="2400" i="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7" name="Image 6">
            <a:extLst>
              <a:ext uri="{FF2B5EF4-FFF2-40B4-BE49-F238E27FC236}">
                <a16:creationId xmlns:a16="http://schemas.microsoft.com/office/drawing/2014/main" id="{17137189-CEDA-0547-8741-371F77C2298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88984" y="6294329"/>
            <a:ext cx="1814032" cy="412808"/>
          </a:xfrm>
          <a:prstGeom prst="rect">
            <a:avLst/>
          </a:prstGeom>
        </p:spPr>
      </p:pic>
    </p:spTree>
    <p:extLst>
      <p:ext uri="{BB962C8B-B14F-4D97-AF65-F5344CB8AC3E}">
        <p14:creationId xmlns:p14="http://schemas.microsoft.com/office/powerpoint/2010/main" val="2444207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 COLOMNS BULLET POINT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42C321-3E99-214E-B3C1-D7EA7969B134}"/>
              </a:ext>
            </a:extLst>
          </p:cNvPr>
          <p:cNvSpPr>
            <a:spLocks noGrp="1"/>
          </p:cNvSpPr>
          <p:nvPr>
            <p:ph type="title" hasCustomPrompt="1"/>
          </p:nvPr>
        </p:nvSpPr>
        <p:spPr>
          <a:xfrm>
            <a:off x="839788" y="365125"/>
            <a:ext cx="10515600" cy="1325563"/>
          </a:xfrm>
          <a:prstGeom prst="rect">
            <a:avLst/>
          </a:prstGeom>
        </p:spPr>
        <p:txBody>
          <a:bodyPr/>
          <a:lstStyle/>
          <a:p>
            <a:r>
              <a:rPr lang="fr-FR" dirty="0"/>
              <a:t>MODIFIEZ LE STYLE DU TITRE</a:t>
            </a:r>
          </a:p>
        </p:txBody>
      </p:sp>
      <p:sp>
        <p:nvSpPr>
          <p:cNvPr id="3" name="Espace réservé du texte 2">
            <a:extLst>
              <a:ext uri="{FF2B5EF4-FFF2-40B4-BE49-F238E27FC236}">
                <a16:creationId xmlns:a16="http://schemas.microsoft.com/office/drawing/2014/main" id="{30AFD6D3-5F3F-0C4B-BB45-EA233823B7BD}"/>
              </a:ext>
            </a:extLst>
          </p:cNvPr>
          <p:cNvSpPr>
            <a:spLocks noGrp="1"/>
          </p:cNvSpPr>
          <p:nvPr>
            <p:ph type="body" idx="1" hasCustomPrompt="1"/>
          </p:nvPr>
        </p:nvSpPr>
        <p:spPr>
          <a:xfrm>
            <a:off x="839788" y="1802747"/>
            <a:ext cx="4858485" cy="823912"/>
          </a:xfrm>
          <a:prstGeom prst="rect">
            <a:avLst/>
          </a:prstGeom>
        </p:spPr>
        <p:txBody>
          <a:bodyPr anchor="b"/>
          <a:lstStyle>
            <a:lvl1pPr marL="0" indent="0">
              <a:buNone/>
              <a:defRPr sz="2400" b="0">
                <a:solidFill>
                  <a:srgbClr val="0033A0"/>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pic>
        <p:nvPicPr>
          <p:cNvPr id="10" name="Image 9">
            <a:extLst>
              <a:ext uri="{FF2B5EF4-FFF2-40B4-BE49-F238E27FC236}">
                <a16:creationId xmlns:a16="http://schemas.microsoft.com/office/drawing/2014/main" id="{A446C5D8-65A7-074E-97F5-7C728DA96C4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88984" y="6294329"/>
            <a:ext cx="1814032" cy="412808"/>
          </a:xfrm>
          <a:prstGeom prst="rect">
            <a:avLst/>
          </a:prstGeom>
        </p:spPr>
      </p:pic>
      <p:sp>
        <p:nvSpPr>
          <p:cNvPr id="8" name="Espace réservé du contenu 2">
            <a:extLst>
              <a:ext uri="{FF2B5EF4-FFF2-40B4-BE49-F238E27FC236}">
                <a16:creationId xmlns:a16="http://schemas.microsoft.com/office/drawing/2014/main" id="{8673CAF2-56B5-5E40-9BAF-D3D120DCCCC2}"/>
              </a:ext>
            </a:extLst>
          </p:cNvPr>
          <p:cNvSpPr>
            <a:spLocks noGrp="1"/>
          </p:cNvSpPr>
          <p:nvPr>
            <p:ph sz="half" idx="10"/>
          </p:nvPr>
        </p:nvSpPr>
        <p:spPr>
          <a:xfrm>
            <a:off x="838200" y="2738717"/>
            <a:ext cx="4860073" cy="343824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9" name="Espace réservé du texte 2">
            <a:extLst>
              <a:ext uri="{FF2B5EF4-FFF2-40B4-BE49-F238E27FC236}">
                <a16:creationId xmlns:a16="http://schemas.microsoft.com/office/drawing/2014/main" id="{B189EC70-CD90-A243-9D22-146F01B2DEA4}"/>
              </a:ext>
            </a:extLst>
          </p:cNvPr>
          <p:cNvSpPr>
            <a:spLocks noGrp="1"/>
          </p:cNvSpPr>
          <p:nvPr>
            <p:ph type="body" idx="11" hasCustomPrompt="1"/>
          </p:nvPr>
        </p:nvSpPr>
        <p:spPr>
          <a:xfrm>
            <a:off x="6493456" y="1802747"/>
            <a:ext cx="4858485" cy="823912"/>
          </a:xfrm>
          <a:prstGeom prst="rect">
            <a:avLst/>
          </a:prstGeom>
        </p:spPr>
        <p:txBody>
          <a:bodyPr anchor="b"/>
          <a:lstStyle>
            <a:lvl1pPr marL="0" indent="0">
              <a:buNone/>
              <a:defRPr sz="2400" b="0">
                <a:solidFill>
                  <a:srgbClr val="0033A0"/>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11" name="Espace réservé du contenu 2">
            <a:extLst>
              <a:ext uri="{FF2B5EF4-FFF2-40B4-BE49-F238E27FC236}">
                <a16:creationId xmlns:a16="http://schemas.microsoft.com/office/drawing/2014/main" id="{D4949B8A-D5C6-534C-9C33-C53B816160D0}"/>
              </a:ext>
            </a:extLst>
          </p:cNvPr>
          <p:cNvSpPr>
            <a:spLocks noGrp="1"/>
          </p:cNvSpPr>
          <p:nvPr>
            <p:ph sz="half" idx="12"/>
          </p:nvPr>
        </p:nvSpPr>
        <p:spPr>
          <a:xfrm>
            <a:off x="6491868" y="2738717"/>
            <a:ext cx="4860073" cy="343824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Tree>
    <p:extLst>
      <p:ext uri="{BB962C8B-B14F-4D97-AF65-F5344CB8AC3E}">
        <p14:creationId xmlns:p14="http://schemas.microsoft.com/office/powerpoint/2010/main" val="4217474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 COLOMNS TEXT/IMAGE/INFOGRAPHIC">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42C321-3E99-214E-B3C1-D7EA7969B134}"/>
              </a:ext>
            </a:extLst>
          </p:cNvPr>
          <p:cNvSpPr>
            <a:spLocks noGrp="1"/>
          </p:cNvSpPr>
          <p:nvPr>
            <p:ph type="title" hasCustomPrompt="1"/>
          </p:nvPr>
        </p:nvSpPr>
        <p:spPr>
          <a:xfrm>
            <a:off x="839788" y="365125"/>
            <a:ext cx="10515600" cy="1325563"/>
          </a:xfrm>
          <a:prstGeom prst="rect">
            <a:avLst/>
          </a:prstGeom>
        </p:spPr>
        <p:txBody>
          <a:bodyPr/>
          <a:lstStyle/>
          <a:p>
            <a:r>
              <a:rPr lang="fr-FR" dirty="0"/>
              <a:t>MODIFIEZ LE STYLE DU TITRE</a:t>
            </a:r>
          </a:p>
        </p:txBody>
      </p:sp>
      <p:sp>
        <p:nvSpPr>
          <p:cNvPr id="4" name="Espace réservé du contenu 3">
            <a:extLst>
              <a:ext uri="{FF2B5EF4-FFF2-40B4-BE49-F238E27FC236}">
                <a16:creationId xmlns:a16="http://schemas.microsoft.com/office/drawing/2014/main" id="{068BB469-0977-304C-A18C-69987FEC1167}"/>
              </a:ext>
            </a:extLst>
          </p:cNvPr>
          <p:cNvSpPr>
            <a:spLocks noGrp="1"/>
          </p:cNvSpPr>
          <p:nvPr>
            <p:ph sz="half" idx="2" hasCustomPrompt="1"/>
          </p:nvPr>
        </p:nvSpPr>
        <p:spPr>
          <a:xfrm>
            <a:off x="839788" y="1795354"/>
            <a:ext cx="5157787" cy="4394309"/>
          </a:xfrm>
          <a:prstGeom prst="rect">
            <a:avLst/>
          </a:prstGeom>
        </p:spPr>
        <p:txBody>
          <a:bodyPr/>
          <a:lstStyle>
            <a:lvl1pPr marL="0" indent="0" defTabSz="554400">
              <a:spcBef>
                <a:spcPts val="600"/>
              </a:spcBef>
              <a:spcAft>
                <a:spcPts val="1200"/>
              </a:spcAft>
              <a:buNone/>
              <a:defRPr b="0"/>
            </a:lvl1pPr>
            <a:lvl2pPr marL="0" indent="0" algn="just" defTabSz="554400">
              <a:spcBef>
                <a:spcPts val="600"/>
              </a:spcBef>
              <a:buNone/>
              <a:defRPr>
                <a:solidFill>
                  <a:srgbClr val="0033A0"/>
                </a:solidFill>
                <a:latin typeface="+mn-lt"/>
              </a:defRPr>
            </a:lvl2pPr>
            <a:lvl3pPr marL="0" indent="0" algn="just" defTabSz="554400">
              <a:spcBef>
                <a:spcPts val="600"/>
              </a:spcBef>
              <a:buNone/>
              <a:defRPr/>
            </a:lvl3pPr>
            <a:lvl4pPr marL="0" indent="0" algn="just" defTabSz="554400">
              <a:spcBef>
                <a:spcPts val="600"/>
              </a:spcBef>
              <a:buNone/>
              <a:defRPr/>
            </a:lvl4pPr>
            <a:lvl5pPr marL="0" indent="0" algn="just" defTabSz="554400">
              <a:spcBef>
                <a:spcPts val="600"/>
              </a:spcBef>
              <a:buNone/>
              <a:defRPr/>
            </a:lvl5pPr>
          </a:lstStyle>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10" name="Image 9">
            <a:extLst>
              <a:ext uri="{FF2B5EF4-FFF2-40B4-BE49-F238E27FC236}">
                <a16:creationId xmlns:a16="http://schemas.microsoft.com/office/drawing/2014/main" id="{A446C5D8-65A7-074E-97F5-7C728DA96C4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88984" y="6294329"/>
            <a:ext cx="1814032" cy="412808"/>
          </a:xfrm>
          <a:prstGeom prst="rect">
            <a:avLst/>
          </a:prstGeom>
        </p:spPr>
      </p:pic>
      <p:sp>
        <p:nvSpPr>
          <p:cNvPr id="8" name="Espace réservé du contenu 3">
            <a:extLst>
              <a:ext uri="{FF2B5EF4-FFF2-40B4-BE49-F238E27FC236}">
                <a16:creationId xmlns:a16="http://schemas.microsoft.com/office/drawing/2014/main" id="{6A7DB012-93D5-4848-B1BB-0AB59EFAE121}"/>
              </a:ext>
            </a:extLst>
          </p:cNvPr>
          <p:cNvSpPr>
            <a:spLocks noGrp="1"/>
          </p:cNvSpPr>
          <p:nvPr>
            <p:ph sz="half" idx="10" hasCustomPrompt="1"/>
          </p:nvPr>
        </p:nvSpPr>
        <p:spPr>
          <a:xfrm>
            <a:off x="6195559" y="1795354"/>
            <a:ext cx="5157787" cy="4394309"/>
          </a:xfrm>
          <a:prstGeom prst="rect">
            <a:avLst/>
          </a:prstGeom>
        </p:spPr>
        <p:txBody>
          <a:bodyPr/>
          <a:lstStyle>
            <a:lvl1pPr marL="0" indent="0" defTabSz="554400">
              <a:spcBef>
                <a:spcPts val="600"/>
              </a:spcBef>
              <a:spcAft>
                <a:spcPts val="1200"/>
              </a:spcAft>
              <a:buNone/>
              <a:defRPr b="0"/>
            </a:lvl1pPr>
            <a:lvl2pPr marL="0" indent="0" algn="just" defTabSz="554400">
              <a:spcBef>
                <a:spcPts val="600"/>
              </a:spcBef>
              <a:buNone/>
              <a:defRPr>
                <a:solidFill>
                  <a:srgbClr val="0033A0"/>
                </a:solidFill>
                <a:latin typeface="+mn-lt"/>
              </a:defRPr>
            </a:lvl2pPr>
            <a:lvl3pPr marL="0" indent="0" algn="just" defTabSz="554400">
              <a:spcBef>
                <a:spcPts val="600"/>
              </a:spcBef>
              <a:buNone/>
              <a:defRPr/>
            </a:lvl3pPr>
            <a:lvl4pPr marL="0" indent="0" algn="just" defTabSz="554400">
              <a:spcBef>
                <a:spcPts val="600"/>
              </a:spcBef>
              <a:buNone/>
              <a:defRPr/>
            </a:lvl4pPr>
            <a:lvl5pPr marL="0" indent="0" algn="just" defTabSz="554400">
              <a:spcBef>
                <a:spcPts val="600"/>
              </a:spcBef>
              <a:buNone/>
              <a:defRPr/>
            </a:lvl5pPr>
          </a:lstStyle>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1275335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LOMNS TEXT/IMAGE/INFOGRAPHIC ALT">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068BB469-0977-304C-A18C-69987FEC1167}"/>
              </a:ext>
            </a:extLst>
          </p:cNvPr>
          <p:cNvSpPr>
            <a:spLocks noGrp="1"/>
          </p:cNvSpPr>
          <p:nvPr>
            <p:ph sz="half" idx="2" hasCustomPrompt="1"/>
          </p:nvPr>
        </p:nvSpPr>
        <p:spPr>
          <a:xfrm>
            <a:off x="839788" y="365126"/>
            <a:ext cx="5157787" cy="5824538"/>
          </a:xfrm>
          <a:prstGeom prst="rect">
            <a:avLst/>
          </a:prstGeom>
        </p:spPr>
        <p:txBody>
          <a:bodyPr/>
          <a:lstStyle>
            <a:lvl1pPr marL="0" indent="0" defTabSz="554400">
              <a:spcBef>
                <a:spcPts val="600"/>
              </a:spcBef>
              <a:spcAft>
                <a:spcPts val="1200"/>
              </a:spcAft>
              <a:buNone/>
              <a:defRPr b="0">
                <a:solidFill>
                  <a:srgbClr val="0033A0"/>
                </a:solidFill>
                <a:latin typeface="+mn-lt"/>
              </a:defRPr>
            </a:lvl1pPr>
            <a:lvl2pPr marL="0" indent="0" defTabSz="554400">
              <a:spcBef>
                <a:spcPts val="600"/>
              </a:spcBef>
              <a:buNone/>
              <a:defRPr/>
            </a:lvl2pPr>
            <a:lvl3pPr marL="0" indent="0" defTabSz="554400">
              <a:spcBef>
                <a:spcPts val="600"/>
              </a:spcBef>
              <a:buNone/>
              <a:defRPr/>
            </a:lvl3pPr>
            <a:lvl4pPr marL="0" indent="0" defTabSz="554400">
              <a:spcBef>
                <a:spcPts val="600"/>
              </a:spcBef>
              <a:buNone/>
              <a:defRPr/>
            </a:lvl4pPr>
            <a:lvl5pPr marL="0" indent="0" defTabSz="554400">
              <a:spcBef>
                <a:spcPts val="600"/>
              </a:spcBef>
              <a:buNone/>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10" name="Image 9">
            <a:extLst>
              <a:ext uri="{FF2B5EF4-FFF2-40B4-BE49-F238E27FC236}">
                <a16:creationId xmlns:a16="http://schemas.microsoft.com/office/drawing/2014/main" id="{A446C5D8-65A7-074E-97F5-7C728DA96C4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88984" y="6294329"/>
            <a:ext cx="1814032" cy="412808"/>
          </a:xfrm>
          <a:prstGeom prst="rect">
            <a:avLst/>
          </a:prstGeom>
        </p:spPr>
      </p:pic>
      <p:sp>
        <p:nvSpPr>
          <p:cNvPr id="8" name="Espace réservé du contenu 3">
            <a:extLst>
              <a:ext uri="{FF2B5EF4-FFF2-40B4-BE49-F238E27FC236}">
                <a16:creationId xmlns:a16="http://schemas.microsoft.com/office/drawing/2014/main" id="{6A7DB012-93D5-4848-B1BB-0AB59EFAE121}"/>
              </a:ext>
            </a:extLst>
          </p:cNvPr>
          <p:cNvSpPr>
            <a:spLocks noGrp="1"/>
          </p:cNvSpPr>
          <p:nvPr>
            <p:ph sz="half" idx="10" hasCustomPrompt="1"/>
          </p:nvPr>
        </p:nvSpPr>
        <p:spPr>
          <a:xfrm>
            <a:off x="6195559" y="365126"/>
            <a:ext cx="5157787" cy="5824537"/>
          </a:xfrm>
          <a:prstGeom prst="rect">
            <a:avLst/>
          </a:prstGeom>
        </p:spPr>
        <p:txBody>
          <a:bodyPr/>
          <a:lstStyle>
            <a:lvl1pPr marL="0" indent="0" defTabSz="554400">
              <a:spcBef>
                <a:spcPts val="600"/>
              </a:spcBef>
              <a:spcAft>
                <a:spcPts val="1200"/>
              </a:spcAft>
              <a:buNone/>
              <a:defRPr b="0">
                <a:solidFill>
                  <a:srgbClr val="0033A0"/>
                </a:solidFill>
                <a:latin typeface="+mn-lt"/>
              </a:defRPr>
            </a:lvl1pPr>
            <a:lvl2pPr marL="0" indent="0" defTabSz="554400">
              <a:spcBef>
                <a:spcPts val="600"/>
              </a:spcBef>
              <a:buNone/>
              <a:defRPr/>
            </a:lvl2pPr>
            <a:lvl3pPr marL="0" indent="0" defTabSz="554400">
              <a:spcBef>
                <a:spcPts val="600"/>
              </a:spcBef>
              <a:buNone/>
              <a:defRPr/>
            </a:lvl3pPr>
            <a:lvl4pPr marL="0" indent="0" defTabSz="554400">
              <a:spcBef>
                <a:spcPts val="600"/>
              </a:spcBef>
              <a:buNone/>
              <a:defRPr/>
            </a:lvl4pPr>
            <a:lvl5pPr marL="0" indent="0" defTabSz="554400">
              <a:spcBef>
                <a:spcPts val="600"/>
              </a:spcBef>
              <a:buNone/>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98300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INFOGRAPHIC/IMAG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331CBA-B20B-3B44-92AD-C4C1538BE600}"/>
              </a:ext>
            </a:extLst>
          </p:cNvPr>
          <p:cNvSpPr>
            <a:spLocks noGrp="1"/>
          </p:cNvSpPr>
          <p:nvPr>
            <p:ph type="title" hasCustomPrompt="1"/>
          </p:nvPr>
        </p:nvSpPr>
        <p:spPr>
          <a:xfrm>
            <a:off x="838200" y="365126"/>
            <a:ext cx="10515600" cy="1106836"/>
          </a:xfrm>
          <a:prstGeom prst="rect">
            <a:avLst/>
          </a:prstGeom>
        </p:spPr>
        <p:txBody>
          <a:bodyPr/>
          <a:lstStyle>
            <a:lvl1pPr>
              <a:defRPr b="0"/>
            </a:lvl1pPr>
          </a:lstStyle>
          <a:p>
            <a:r>
              <a:rPr lang="fr-FR" dirty="0"/>
              <a:t>MODIFIEZ LE STYLE DU TITRE</a:t>
            </a:r>
          </a:p>
        </p:txBody>
      </p:sp>
      <p:pic>
        <p:nvPicPr>
          <p:cNvPr id="6" name="Image 5">
            <a:extLst>
              <a:ext uri="{FF2B5EF4-FFF2-40B4-BE49-F238E27FC236}">
                <a16:creationId xmlns:a16="http://schemas.microsoft.com/office/drawing/2014/main" id="{897FD40D-CD9E-B346-A121-7FD5CB4415F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571362" y="6294329"/>
            <a:ext cx="1814032" cy="412808"/>
          </a:xfrm>
          <a:prstGeom prst="rect">
            <a:avLst/>
          </a:prstGeom>
        </p:spPr>
      </p:pic>
      <p:sp>
        <p:nvSpPr>
          <p:cNvPr id="4" name="Espace réservé du contenu 3">
            <a:extLst>
              <a:ext uri="{FF2B5EF4-FFF2-40B4-BE49-F238E27FC236}">
                <a16:creationId xmlns:a16="http://schemas.microsoft.com/office/drawing/2014/main" id="{7F142FA6-4661-C647-8BD5-D71B25FDAD3B}"/>
              </a:ext>
            </a:extLst>
          </p:cNvPr>
          <p:cNvSpPr>
            <a:spLocks noGrp="1"/>
          </p:cNvSpPr>
          <p:nvPr>
            <p:ph sz="half" idx="10"/>
          </p:nvPr>
        </p:nvSpPr>
        <p:spPr>
          <a:xfrm>
            <a:off x="838199" y="1690688"/>
            <a:ext cx="10547195" cy="4397878"/>
          </a:xfrm>
          <a:prstGeom prst="rect">
            <a:avLst/>
          </a:prstGeom>
        </p:spPr>
        <p:txBody>
          <a:bodyPr/>
          <a:lstStyle>
            <a:lvl1pPr marL="0" indent="0">
              <a:buNone/>
              <a:defRPr/>
            </a:lvl1pPr>
          </a:lstStyle>
          <a:p>
            <a:pPr lvl="0"/>
            <a:r>
              <a:rPr lang="en-US"/>
              <a:t>Edit Master text styles</a:t>
            </a:r>
          </a:p>
        </p:txBody>
      </p:sp>
    </p:spTree>
    <p:extLst>
      <p:ext uri="{BB962C8B-B14F-4D97-AF65-F5344CB8AC3E}">
        <p14:creationId xmlns:p14="http://schemas.microsoft.com/office/powerpoint/2010/main" val="325942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 IMAGES 3 COLOMN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EBCEEE-B9D7-A041-A698-B24DAEFAD864}"/>
              </a:ext>
            </a:extLst>
          </p:cNvPr>
          <p:cNvSpPr>
            <a:spLocks noGrp="1"/>
          </p:cNvSpPr>
          <p:nvPr>
            <p:ph type="title" hasCustomPrompt="1"/>
          </p:nvPr>
        </p:nvSpPr>
        <p:spPr>
          <a:xfrm>
            <a:off x="839788" y="581890"/>
            <a:ext cx="10655526" cy="486889"/>
          </a:xfrm>
          <a:prstGeom prst="rect">
            <a:avLst/>
          </a:prstGeom>
        </p:spPr>
        <p:txBody>
          <a:bodyPr anchor="t">
            <a:noAutofit/>
          </a:bodyPr>
          <a:lstStyle>
            <a:lvl1pPr>
              <a:defRPr sz="3600">
                <a:solidFill>
                  <a:srgbClr val="0033A0"/>
                </a:solidFill>
              </a:defRPr>
            </a:lvl1pPr>
          </a:lstStyle>
          <a:p>
            <a:r>
              <a:rPr lang="fr-FR" dirty="0"/>
              <a:t>MODIFIEZ LE STYLE DU TITRE</a:t>
            </a:r>
          </a:p>
        </p:txBody>
      </p:sp>
      <p:sp>
        <p:nvSpPr>
          <p:cNvPr id="3" name="Espace réservé de l’image 2">
            <a:extLst>
              <a:ext uri="{FF2B5EF4-FFF2-40B4-BE49-F238E27FC236}">
                <a16:creationId xmlns:a16="http://schemas.microsoft.com/office/drawing/2014/main" id="{51EDBEE3-1D5B-2B4B-BCBA-5CCA6F6ACC5A}"/>
              </a:ext>
            </a:extLst>
          </p:cNvPr>
          <p:cNvSpPr>
            <a:spLocks noGrp="1"/>
          </p:cNvSpPr>
          <p:nvPr>
            <p:ph type="pic" idx="1"/>
          </p:nvPr>
        </p:nvSpPr>
        <p:spPr>
          <a:xfrm>
            <a:off x="839788" y="2266251"/>
            <a:ext cx="3265073" cy="220404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fr-FR" dirty="0"/>
          </a:p>
        </p:txBody>
      </p:sp>
      <p:sp>
        <p:nvSpPr>
          <p:cNvPr id="4" name="Espace réservé du texte 3">
            <a:extLst>
              <a:ext uri="{FF2B5EF4-FFF2-40B4-BE49-F238E27FC236}">
                <a16:creationId xmlns:a16="http://schemas.microsoft.com/office/drawing/2014/main" id="{EDD27815-B906-634D-BA9B-42B8F7265967}"/>
              </a:ext>
            </a:extLst>
          </p:cNvPr>
          <p:cNvSpPr>
            <a:spLocks noGrp="1"/>
          </p:cNvSpPr>
          <p:nvPr>
            <p:ph type="body" sz="half" idx="2"/>
          </p:nvPr>
        </p:nvSpPr>
        <p:spPr>
          <a:xfrm>
            <a:off x="839788" y="4719150"/>
            <a:ext cx="3265073" cy="1035731"/>
          </a:xfrm>
          <a:prstGeom prst="rect">
            <a:avLst/>
          </a:prstGeo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Image 7">
            <a:extLst>
              <a:ext uri="{FF2B5EF4-FFF2-40B4-BE49-F238E27FC236}">
                <a16:creationId xmlns:a16="http://schemas.microsoft.com/office/drawing/2014/main" id="{E09C59DD-81CC-D64B-B88B-C5A1B36645C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88984" y="6294329"/>
            <a:ext cx="1814032" cy="412808"/>
          </a:xfrm>
          <a:prstGeom prst="rect">
            <a:avLst/>
          </a:prstGeom>
        </p:spPr>
      </p:pic>
      <p:sp>
        <p:nvSpPr>
          <p:cNvPr id="11" name="Espace réservé du texte 3">
            <a:extLst>
              <a:ext uri="{FF2B5EF4-FFF2-40B4-BE49-F238E27FC236}">
                <a16:creationId xmlns:a16="http://schemas.microsoft.com/office/drawing/2014/main" id="{70CD4834-D61F-BE42-9FB3-AC0D67700F5A}"/>
              </a:ext>
            </a:extLst>
          </p:cNvPr>
          <p:cNvSpPr>
            <a:spLocks noGrp="1"/>
          </p:cNvSpPr>
          <p:nvPr>
            <p:ph type="body" sz="half" idx="10"/>
          </p:nvPr>
        </p:nvSpPr>
        <p:spPr>
          <a:xfrm>
            <a:off x="839788" y="1071356"/>
            <a:ext cx="10655526" cy="567439"/>
          </a:xfrm>
          <a:prstGeom prst="rect">
            <a:avLst/>
          </a:prstGeom>
        </p:spPr>
        <p:txBody>
          <a:bodyPr anchor="ct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3" name="Espace réservé du texte 3">
            <a:extLst>
              <a:ext uri="{FF2B5EF4-FFF2-40B4-BE49-F238E27FC236}">
                <a16:creationId xmlns:a16="http://schemas.microsoft.com/office/drawing/2014/main" id="{D36377A0-B2FC-254C-B4EF-774D513C878C}"/>
              </a:ext>
            </a:extLst>
          </p:cNvPr>
          <p:cNvSpPr>
            <a:spLocks noGrp="1"/>
          </p:cNvSpPr>
          <p:nvPr>
            <p:ph type="body" sz="half" idx="12"/>
          </p:nvPr>
        </p:nvSpPr>
        <p:spPr>
          <a:xfrm>
            <a:off x="4535014" y="4719150"/>
            <a:ext cx="3265073" cy="1035731"/>
          </a:xfrm>
          <a:prstGeom prst="rect">
            <a:avLst/>
          </a:prstGeo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8" name="Espace réservé du texte 3">
            <a:extLst>
              <a:ext uri="{FF2B5EF4-FFF2-40B4-BE49-F238E27FC236}">
                <a16:creationId xmlns:a16="http://schemas.microsoft.com/office/drawing/2014/main" id="{F356E3C4-9C77-D243-8888-15D21EA3F41E}"/>
              </a:ext>
            </a:extLst>
          </p:cNvPr>
          <p:cNvSpPr>
            <a:spLocks noGrp="1"/>
          </p:cNvSpPr>
          <p:nvPr>
            <p:ph type="body" sz="half" idx="15"/>
          </p:nvPr>
        </p:nvSpPr>
        <p:spPr>
          <a:xfrm>
            <a:off x="8230240" y="4719150"/>
            <a:ext cx="3336327" cy="1035731"/>
          </a:xfrm>
          <a:prstGeom prst="rect">
            <a:avLst/>
          </a:prstGeo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Espace réservé de l’image 2">
            <a:extLst>
              <a:ext uri="{FF2B5EF4-FFF2-40B4-BE49-F238E27FC236}">
                <a16:creationId xmlns:a16="http://schemas.microsoft.com/office/drawing/2014/main" id="{27317210-FA97-8749-A8C5-095DB53F4D60}"/>
              </a:ext>
            </a:extLst>
          </p:cNvPr>
          <p:cNvSpPr>
            <a:spLocks noGrp="1"/>
          </p:cNvSpPr>
          <p:nvPr>
            <p:ph type="pic" idx="16"/>
          </p:nvPr>
        </p:nvSpPr>
        <p:spPr>
          <a:xfrm>
            <a:off x="8230241" y="2266251"/>
            <a:ext cx="3265073" cy="220404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fr-FR" dirty="0"/>
          </a:p>
        </p:txBody>
      </p:sp>
      <p:sp>
        <p:nvSpPr>
          <p:cNvPr id="14" name="Espace réservé de l’image 2">
            <a:extLst>
              <a:ext uri="{FF2B5EF4-FFF2-40B4-BE49-F238E27FC236}">
                <a16:creationId xmlns:a16="http://schemas.microsoft.com/office/drawing/2014/main" id="{C858CE35-B425-0E4A-B5C1-C67DB99544F0}"/>
              </a:ext>
            </a:extLst>
          </p:cNvPr>
          <p:cNvSpPr>
            <a:spLocks noGrp="1"/>
          </p:cNvSpPr>
          <p:nvPr>
            <p:ph type="pic" idx="17"/>
          </p:nvPr>
        </p:nvSpPr>
        <p:spPr>
          <a:xfrm>
            <a:off x="4535014" y="2266251"/>
            <a:ext cx="3265073" cy="220404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fr-FR" dirty="0"/>
          </a:p>
        </p:txBody>
      </p:sp>
    </p:spTree>
    <p:extLst>
      <p:ext uri="{BB962C8B-B14F-4D97-AF65-F5344CB8AC3E}">
        <p14:creationId xmlns:p14="http://schemas.microsoft.com/office/powerpoint/2010/main" val="1503996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TEXT INFOGRAPHIC/IMAG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D938847E-E6A3-5343-8CEC-B52DD402032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88984" y="6294329"/>
            <a:ext cx="1814032" cy="412808"/>
          </a:xfrm>
          <a:prstGeom prst="rect">
            <a:avLst/>
          </a:prstGeom>
        </p:spPr>
      </p:pic>
      <p:sp>
        <p:nvSpPr>
          <p:cNvPr id="7" name="Espace réservé du contenu 3">
            <a:extLst>
              <a:ext uri="{FF2B5EF4-FFF2-40B4-BE49-F238E27FC236}">
                <a16:creationId xmlns:a16="http://schemas.microsoft.com/office/drawing/2014/main" id="{81105880-5E6B-6E4A-B5C9-CBC0DE9DFD0C}"/>
              </a:ext>
            </a:extLst>
          </p:cNvPr>
          <p:cNvSpPr>
            <a:spLocks noGrp="1"/>
          </p:cNvSpPr>
          <p:nvPr>
            <p:ph sz="half" idx="10"/>
          </p:nvPr>
        </p:nvSpPr>
        <p:spPr>
          <a:xfrm>
            <a:off x="4449337" y="702527"/>
            <a:ext cx="6936057" cy="5166461"/>
          </a:xfrm>
          <a:prstGeom prst="rect">
            <a:avLst/>
          </a:prstGeom>
        </p:spPr>
        <p:txBody>
          <a:bodyPr/>
          <a:lstStyle>
            <a:lvl1pPr marL="0" indent="0">
              <a:buNone/>
              <a:defRPr/>
            </a:lvl1pPr>
          </a:lstStyle>
          <a:p>
            <a:pPr lvl="0"/>
            <a:r>
              <a:rPr lang="en-US"/>
              <a:t>Edit Master text styles</a:t>
            </a:r>
          </a:p>
        </p:txBody>
      </p:sp>
      <p:sp>
        <p:nvSpPr>
          <p:cNvPr id="10" name="Titre 1">
            <a:extLst>
              <a:ext uri="{FF2B5EF4-FFF2-40B4-BE49-F238E27FC236}">
                <a16:creationId xmlns:a16="http://schemas.microsoft.com/office/drawing/2014/main" id="{43D1123D-9FE3-614F-B1DF-38815C374209}"/>
              </a:ext>
            </a:extLst>
          </p:cNvPr>
          <p:cNvSpPr>
            <a:spLocks noGrp="1"/>
          </p:cNvSpPr>
          <p:nvPr>
            <p:ph type="title" hasCustomPrompt="1"/>
          </p:nvPr>
        </p:nvSpPr>
        <p:spPr>
          <a:xfrm>
            <a:off x="839788" y="702527"/>
            <a:ext cx="3375374" cy="1137424"/>
          </a:xfrm>
          <a:prstGeom prst="rect">
            <a:avLst/>
          </a:prstGeom>
        </p:spPr>
        <p:txBody>
          <a:bodyPr anchor="ctr"/>
          <a:lstStyle>
            <a:lvl1pPr>
              <a:defRPr sz="3200">
                <a:solidFill>
                  <a:srgbClr val="0033A0"/>
                </a:solidFill>
              </a:defRPr>
            </a:lvl1pPr>
          </a:lstStyle>
          <a:p>
            <a:r>
              <a:rPr lang="fr-FR" dirty="0"/>
              <a:t>MODIFIEZ LE STYLE DU TITRE</a:t>
            </a:r>
          </a:p>
        </p:txBody>
      </p:sp>
      <p:sp>
        <p:nvSpPr>
          <p:cNvPr id="11" name="Espace réservé du texte 3">
            <a:extLst>
              <a:ext uri="{FF2B5EF4-FFF2-40B4-BE49-F238E27FC236}">
                <a16:creationId xmlns:a16="http://schemas.microsoft.com/office/drawing/2014/main" id="{802082E6-4899-044F-92CE-0470567E9E4C}"/>
              </a:ext>
            </a:extLst>
          </p:cNvPr>
          <p:cNvSpPr>
            <a:spLocks noGrp="1"/>
          </p:cNvSpPr>
          <p:nvPr>
            <p:ph type="body" sz="half" idx="2"/>
          </p:nvPr>
        </p:nvSpPr>
        <p:spPr>
          <a:xfrm>
            <a:off x="839789" y="2057400"/>
            <a:ext cx="3375374"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905662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EA85970F-249C-E843-9EEF-B8D3A87D13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Espace réservé du titre 7">
            <a:extLst>
              <a:ext uri="{FF2B5EF4-FFF2-40B4-BE49-F238E27FC236}">
                <a16:creationId xmlns:a16="http://schemas.microsoft.com/office/drawing/2014/main" id="{B98E281D-7976-CF46-98CA-4B5AAEEF0E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dirty="0"/>
              <a:t>MODIFIEZ LE STYLE DU TITRE</a:t>
            </a:r>
            <a:endParaRPr lang="en-US" dirty="0"/>
          </a:p>
        </p:txBody>
      </p:sp>
    </p:spTree>
    <p:extLst>
      <p:ext uri="{BB962C8B-B14F-4D97-AF65-F5344CB8AC3E}">
        <p14:creationId xmlns:p14="http://schemas.microsoft.com/office/powerpoint/2010/main" val="1071571952"/>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2" r:id="rId13"/>
  </p:sldLayoutIdLst>
  <p:txStyles>
    <p:titleStyle>
      <a:lvl1pPr algn="l" defTabSz="914400" rtl="0" eaLnBrk="1" latinLnBrk="0" hangingPunct="1">
        <a:lnSpc>
          <a:spcPct val="90000"/>
        </a:lnSpc>
        <a:spcBef>
          <a:spcPct val="0"/>
        </a:spcBef>
        <a:buNone/>
        <a:defRPr sz="4800" kern="1200">
          <a:solidFill>
            <a:srgbClr val="0033A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8.jpe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package" Target="../embeddings/Microsoft_Excel_Worksheet1.xlsx"/><Relationship Id="rId5" Type="http://schemas.openxmlformats.org/officeDocument/2006/relationships/image" Target="../media/image9.emf"/><Relationship Id="rId4" Type="http://schemas.openxmlformats.org/officeDocument/2006/relationships/package" Target="../embeddings/Microsoft_Excel_Worksheet.xlsx"/></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1146" y="1824819"/>
            <a:ext cx="9969708" cy="1325563"/>
          </a:xfrm>
        </p:spPr>
        <p:txBody>
          <a:bodyPr>
            <a:normAutofit fontScale="90000"/>
          </a:bodyPr>
          <a:lstStyle/>
          <a:p>
            <a:pPr algn="ctr"/>
            <a:br>
              <a:rPr lang="en-US" sz="3200" b="1" dirty="0">
                <a:solidFill>
                  <a:schemeClr val="accent1">
                    <a:lumMod val="50000"/>
                  </a:schemeClr>
                </a:solidFill>
              </a:rPr>
            </a:br>
            <a:br>
              <a:rPr lang="en-US" sz="3200" b="1" dirty="0">
                <a:solidFill>
                  <a:schemeClr val="bg1"/>
                </a:solidFill>
              </a:rPr>
            </a:br>
            <a:r>
              <a:rPr lang="en-US" sz="3200" b="1" dirty="0"/>
              <a:t>N</a:t>
            </a:r>
            <a:r>
              <a:rPr lang="en-US" sz="3200" b="1" dirty="0">
                <a:solidFill>
                  <a:schemeClr val="bg1"/>
                </a:solidFill>
              </a:rPr>
              <a:t>ational Shelter NFI CCCM Sector Coordination Meeting</a:t>
            </a:r>
            <a:br>
              <a:rPr lang="en-US" sz="3200" b="1" dirty="0">
                <a:solidFill>
                  <a:schemeClr val="bg1"/>
                </a:solidFill>
              </a:rPr>
            </a:br>
            <a:r>
              <a:rPr lang="en-US" sz="3200" b="1" dirty="0">
                <a:solidFill>
                  <a:schemeClr val="bg1"/>
                </a:solidFill>
              </a:rPr>
              <a:t>Thursday </a:t>
            </a:r>
            <a:r>
              <a:rPr lang="en-US" sz="3200" b="1" dirty="0"/>
              <a:t>4 October</a:t>
            </a:r>
            <a:r>
              <a:rPr lang="en-US" sz="3200" b="1" dirty="0">
                <a:solidFill>
                  <a:schemeClr val="bg1"/>
                </a:solidFill>
              </a:rPr>
              <a:t>2023</a:t>
            </a:r>
            <a:br>
              <a:rPr lang="en-US" sz="3200" b="1" dirty="0">
                <a:latin typeface="Calibri" panose="020F0502020204030204" pitchFamily="34" charset="0"/>
                <a:cs typeface="Calibri" panose="020F0502020204030204" pitchFamily="34" charset="0"/>
              </a:rPr>
            </a:br>
            <a:endParaRPr lang="en-US" sz="3200" b="1" dirty="0">
              <a:latin typeface="Calibri" panose="020F0502020204030204" pitchFamily="34" charset="0"/>
              <a:cs typeface="Calibri" panose="020F0502020204030204" pitchFamily="34" charset="0"/>
            </a:endParaRPr>
          </a:p>
        </p:txBody>
      </p:sp>
      <p:sp>
        <p:nvSpPr>
          <p:cNvPr id="3" name="Subtitle 2"/>
          <p:cNvSpPr>
            <a:spLocks noGrp="1"/>
          </p:cNvSpPr>
          <p:nvPr>
            <p:ph type="body" idx="1"/>
          </p:nvPr>
        </p:nvSpPr>
        <p:spPr>
          <a:xfrm>
            <a:off x="1111146" y="3380383"/>
            <a:ext cx="9969708" cy="1500187"/>
          </a:xfrm>
        </p:spPr>
        <p:txBody>
          <a:bodyPr/>
          <a:lstStyle/>
          <a:p>
            <a:endParaRPr lang="en-US" dirty="0"/>
          </a:p>
          <a:p>
            <a:endParaRPr lang="en-US" dirty="0"/>
          </a:p>
          <a:p>
            <a:endParaRPr lang="en-US" dirty="0"/>
          </a:p>
          <a:p>
            <a:endParaRPr lang="en-US" dirty="0"/>
          </a:p>
        </p:txBody>
      </p:sp>
      <p:pic>
        <p:nvPicPr>
          <p:cNvPr id="4" name="Graphic 2">
            <a:extLst>
              <a:ext uri="{FF2B5EF4-FFF2-40B4-BE49-F238E27FC236}">
                <a16:creationId xmlns:a16="http://schemas.microsoft.com/office/drawing/2014/main" id="{0AD8D2B9-32D9-EC28-5FD5-3A6E3727763C}"/>
              </a:ext>
            </a:extLst>
          </p:cNvPr>
          <p:cNvPicPr>
            <a:picLocks noChangeAspect="1"/>
          </p:cNvPicPr>
          <p:nvPr/>
        </p:nvPicPr>
        <p:blipFill>
          <a:blip r:embed="rId3">
            <a:extLst>
              <a:ext uri="{28A0092B-C50C-407E-A947-70E740481C1C}">
                <a14:useLocalDpi xmlns:a14="http://schemas.microsoft.com/office/drawing/2010/main" val="0"/>
              </a:ext>
            </a:extLst>
          </a:blip>
          <a:srcRect l="-1613" t="-9267" r="-1714" b="-8109"/>
          <a:stretch>
            <a:fillRect/>
          </a:stretch>
        </p:blipFill>
        <p:spPr bwMode="auto">
          <a:xfrm>
            <a:off x="780770" y="6120372"/>
            <a:ext cx="1952625" cy="390525"/>
          </a:xfrm>
          <a:prstGeom prst="rect">
            <a:avLst/>
          </a:prstGeom>
          <a:noFill/>
          <a:ln>
            <a:noFill/>
          </a:ln>
        </p:spPr>
      </p:pic>
      <p:pic>
        <p:nvPicPr>
          <p:cNvPr id="6" name="Picture 5">
            <a:extLst>
              <a:ext uri="{FF2B5EF4-FFF2-40B4-BE49-F238E27FC236}">
                <a16:creationId xmlns:a16="http://schemas.microsoft.com/office/drawing/2014/main" id="{6713CE1E-EC61-F9AD-9156-A51080A73AE3}"/>
              </a:ext>
            </a:extLst>
          </p:cNvPr>
          <p:cNvPicPr>
            <a:picLocks noChangeAspect="1"/>
          </p:cNvPicPr>
          <p:nvPr/>
        </p:nvPicPr>
        <p:blipFill>
          <a:blip r:embed="rId4"/>
          <a:stretch>
            <a:fillRect/>
          </a:stretch>
        </p:blipFill>
        <p:spPr>
          <a:xfrm>
            <a:off x="2733395" y="6140822"/>
            <a:ext cx="1731030" cy="423742"/>
          </a:xfrm>
          <a:prstGeom prst="rect">
            <a:avLst/>
          </a:prstGeom>
        </p:spPr>
      </p:pic>
    </p:spTree>
    <p:extLst>
      <p:ext uri="{BB962C8B-B14F-4D97-AF65-F5344CB8AC3E}">
        <p14:creationId xmlns:p14="http://schemas.microsoft.com/office/powerpoint/2010/main" val="28641831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62384" y="2268071"/>
            <a:ext cx="11029616" cy="1862417"/>
          </a:xfrm>
        </p:spPr>
        <p:txBody>
          <a:bodyPr>
            <a:normAutofit fontScale="90000"/>
          </a:bodyPr>
          <a:lstStyle/>
          <a:p>
            <a:pPr algn="ctr"/>
            <a:br>
              <a:rPr lang="en-US" sz="3200" b="1" dirty="0">
                <a:effectLst/>
                <a:latin typeface="Calibri" panose="020F0502020204030204" pitchFamily="34" charset="0"/>
                <a:ea typeface="Times New Roman" panose="02020603050405020304" pitchFamily="18" charset="0"/>
              </a:rPr>
            </a:br>
            <a:br>
              <a:rPr lang="en-US" sz="3200" b="1" dirty="0">
                <a:effectLst/>
                <a:latin typeface="Calibri" panose="020F0502020204030204" pitchFamily="34" charset="0"/>
                <a:ea typeface="Times New Roman" panose="02020603050405020304" pitchFamily="18" charset="0"/>
              </a:rPr>
            </a:br>
            <a:br>
              <a:rPr lang="en-US" sz="3200" b="1" dirty="0">
                <a:effectLst/>
                <a:latin typeface="Calibri" panose="020F0502020204030204" pitchFamily="34" charset="0"/>
                <a:ea typeface="Times New Roman" panose="02020603050405020304" pitchFamily="18" charset="0"/>
              </a:rPr>
            </a:br>
            <a:br>
              <a:rPr lang="en-US" sz="3200" b="1" dirty="0">
                <a:effectLst/>
                <a:latin typeface="Calibri" panose="020F0502020204030204" pitchFamily="34" charset="0"/>
                <a:ea typeface="Times New Roman" panose="02020603050405020304" pitchFamily="18" charset="0"/>
              </a:rPr>
            </a:br>
            <a:br>
              <a:rPr lang="en-US" sz="3200" b="1" dirty="0">
                <a:effectLst/>
                <a:latin typeface="Calibri" panose="020F0502020204030204" pitchFamily="34" charset="0"/>
                <a:ea typeface="Times New Roman" panose="02020603050405020304" pitchFamily="18" charset="0"/>
              </a:rPr>
            </a:br>
            <a:r>
              <a:rPr lang="en-US" sz="5300" b="1" dirty="0">
                <a:effectLst/>
                <a:latin typeface="Calibri" panose="020F0502020204030204" pitchFamily="34" charset="0"/>
                <a:ea typeface="Times New Roman" panose="02020603050405020304" pitchFamily="18" charset="0"/>
              </a:rPr>
              <a:t>Housing and Recovery shelters in Sindh-Update from SHRRP</a:t>
            </a:r>
            <a:br>
              <a:rPr lang="en-US" sz="5300" b="1" dirty="0">
                <a:effectLst/>
                <a:latin typeface="Calibri" panose="020F0502020204030204" pitchFamily="34" charset="0"/>
                <a:ea typeface="Times New Roman" panose="02020603050405020304" pitchFamily="18" charset="0"/>
              </a:rPr>
            </a:br>
            <a:br>
              <a:rPr lang="en-US" sz="3200" b="1" dirty="0">
                <a:effectLst/>
                <a:latin typeface="Calibri" panose="020F0502020204030204" pitchFamily="34" charset="0"/>
                <a:ea typeface="Times New Roman" panose="02020603050405020304" pitchFamily="18" charset="0"/>
              </a:rPr>
            </a:br>
            <a:br>
              <a:rPr lang="en-US" sz="3200" b="1" dirty="0">
                <a:effectLst/>
                <a:latin typeface="Calibri" panose="020F0502020204030204" pitchFamily="34" charset="0"/>
                <a:ea typeface="Calibri" panose="020F0502020204030204" pitchFamily="34" charset="0"/>
              </a:rPr>
            </a:br>
            <a:br>
              <a:rPr lang="en-US" sz="3200" b="1" dirty="0">
                <a:effectLst/>
                <a:latin typeface="Calibri" panose="020F0502020204030204" pitchFamily="34" charset="0"/>
                <a:ea typeface="Calibri" panose="020F0502020204030204" pitchFamily="34" charset="0"/>
              </a:rPr>
            </a:br>
            <a:br>
              <a:rPr lang="en-US" sz="3200" b="1" dirty="0">
                <a:effectLst/>
                <a:latin typeface="Calibri" panose="020F0502020204030204" pitchFamily="34" charset="0"/>
                <a:ea typeface="Calibri" panose="020F0502020204030204" pitchFamily="34" charset="0"/>
              </a:rPr>
            </a:br>
            <a:br>
              <a:rPr lang="en-US" sz="4800" b="1" dirty="0">
                <a:effectLst/>
                <a:latin typeface="Calibri" panose="020F0502020204030204" pitchFamily="34" charset="0"/>
                <a:ea typeface="Calibri" panose="020F0502020204030204" pitchFamily="34" charset="0"/>
              </a:rPr>
            </a:br>
            <a:r>
              <a:rPr lang="en-US" b="1" dirty="0"/>
              <a:t> </a:t>
            </a:r>
          </a:p>
        </p:txBody>
      </p:sp>
      <p:pic>
        <p:nvPicPr>
          <p:cNvPr id="2" name="Graphic 2">
            <a:extLst>
              <a:ext uri="{FF2B5EF4-FFF2-40B4-BE49-F238E27FC236}">
                <a16:creationId xmlns:a16="http://schemas.microsoft.com/office/drawing/2014/main" id="{BEEB19B4-726A-75B1-E9B6-ECC3219CEE17}"/>
              </a:ext>
            </a:extLst>
          </p:cNvPr>
          <p:cNvPicPr>
            <a:picLocks noChangeAspect="1"/>
          </p:cNvPicPr>
          <p:nvPr/>
        </p:nvPicPr>
        <p:blipFill>
          <a:blip r:embed="rId3">
            <a:extLst>
              <a:ext uri="{28A0092B-C50C-407E-A947-70E740481C1C}">
                <a14:useLocalDpi xmlns:a14="http://schemas.microsoft.com/office/drawing/2010/main" val="0"/>
              </a:ext>
            </a:extLst>
          </a:blip>
          <a:srcRect l="-1613" t="-9267" r="-1714" b="-8109"/>
          <a:stretch>
            <a:fillRect/>
          </a:stretch>
        </p:blipFill>
        <p:spPr bwMode="auto">
          <a:xfrm>
            <a:off x="628369" y="6300175"/>
            <a:ext cx="1952625" cy="390525"/>
          </a:xfrm>
          <a:prstGeom prst="rect">
            <a:avLst/>
          </a:prstGeom>
          <a:noFill/>
          <a:ln>
            <a:noFill/>
          </a:ln>
        </p:spPr>
      </p:pic>
      <p:pic>
        <p:nvPicPr>
          <p:cNvPr id="3" name="Picture 2">
            <a:extLst>
              <a:ext uri="{FF2B5EF4-FFF2-40B4-BE49-F238E27FC236}">
                <a16:creationId xmlns:a16="http://schemas.microsoft.com/office/drawing/2014/main" id="{7DA84841-9718-2082-CB52-82C97B89473F}"/>
              </a:ext>
            </a:extLst>
          </p:cNvPr>
          <p:cNvPicPr>
            <a:picLocks noChangeAspect="1"/>
          </p:cNvPicPr>
          <p:nvPr/>
        </p:nvPicPr>
        <p:blipFill>
          <a:blip r:embed="rId4"/>
          <a:stretch>
            <a:fillRect/>
          </a:stretch>
        </p:blipFill>
        <p:spPr>
          <a:xfrm>
            <a:off x="2580995" y="6295875"/>
            <a:ext cx="1731030" cy="423742"/>
          </a:xfrm>
          <a:prstGeom prst="rect">
            <a:avLst/>
          </a:prstGeom>
        </p:spPr>
      </p:pic>
    </p:spTree>
    <p:extLst>
      <p:ext uri="{BB962C8B-B14F-4D97-AF65-F5344CB8AC3E}">
        <p14:creationId xmlns:p14="http://schemas.microsoft.com/office/powerpoint/2010/main" val="922346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7155" y="167300"/>
            <a:ext cx="11029616" cy="685455"/>
          </a:xfrm>
        </p:spPr>
        <p:txBody>
          <a:bodyPr>
            <a:normAutofit fontScale="90000"/>
          </a:bodyPr>
          <a:lstStyle/>
          <a:p>
            <a:br>
              <a:rPr lang="en-US" sz="3200" b="1" dirty="0">
                <a:effectLst/>
                <a:latin typeface="Calibri" panose="020F0502020204030204" pitchFamily="34" charset="0"/>
                <a:ea typeface="Times New Roman" panose="02020603050405020304" pitchFamily="18" charset="0"/>
              </a:rPr>
            </a:br>
            <a:r>
              <a:rPr lang="en-US" sz="3200" b="1" dirty="0">
                <a:effectLst/>
                <a:latin typeface="Calibri" panose="020F0502020204030204" pitchFamily="34" charset="0"/>
                <a:ea typeface="Times New Roman" panose="02020603050405020304" pitchFamily="18" charset="0"/>
              </a:rPr>
              <a:t>CCCM updates</a:t>
            </a:r>
            <a:br>
              <a:rPr lang="en-US" sz="4800" b="1" dirty="0">
                <a:effectLst/>
                <a:latin typeface="Calibri" panose="020F0502020204030204" pitchFamily="34" charset="0"/>
                <a:ea typeface="Calibri" panose="020F0502020204030204" pitchFamily="34" charset="0"/>
              </a:rPr>
            </a:br>
            <a:r>
              <a:rPr lang="en-US" b="1" dirty="0"/>
              <a:t> </a:t>
            </a:r>
            <a:endParaRPr lang="en-US" sz="3100" b="1" dirty="0">
              <a:solidFill>
                <a:schemeClr val="tx1"/>
              </a:solidFill>
            </a:endParaRPr>
          </a:p>
        </p:txBody>
      </p:sp>
      <p:pic>
        <p:nvPicPr>
          <p:cNvPr id="2" name="Graphic 2">
            <a:extLst>
              <a:ext uri="{FF2B5EF4-FFF2-40B4-BE49-F238E27FC236}">
                <a16:creationId xmlns:a16="http://schemas.microsoft.com/office/drawing/2014/main" id="{BEEB19B4-726A-75B1-E9B6-ECC3219CEE17}"/>
              </a:ext>
            </a:extLst>
          </p:cNvPr>
          <p:cNvPicPr>
            <a:picLocks noChangeAspect="1"/>
          </p:cNvPicPr>
          <p:nvPr/>
        </p:nvPicPr>
        <p:blipFill>
          <a:blip r:embed="rId3">
            <a:extLst>
              <a:ext uri="{28A0092B-C50C-407E-A947-70E740481C1C}">
                <a14:useLocalDpi xmlns:a14="http://schemas.microsoft.com/office/drawing/2010/main" val="0"/>
              </a:ext>
            </a:extLst>
          </a:blip>
          <a:srcRect l="-1613" t="-9267" r="-1714" b="-8109"/>
          <a:stretch>
            <a:fillRect/>
          </a:stretch>
        </p:blipFill>
        <p:spPr bwMode="auto">
          <a:xfrm>
            <a:off x="628369" y="6300175"/>
            <a:ext cx="1952625" cy="390525"/>
          </a:xfrm>
          <a:prstGeom prst="rect">
            <a:avLst/>
          </a:prstGeom>
          <a:noFill/>
          <a:ln>
            <a:noFill/>
          </a:ln>
        </p:spPr>
      </p:pic>
      <p:sp>
        <p:nvSpPr>
          <p:cNvPr id="6" name="TextBox 5">
            <a:extLst>
              <a:ext uri="{FF2B5EF4-FFF2-40B4-BE49-F238E27FC236}">
                <a16:creationId xmlns:a16="http://schemas.microsoft.com/office/drawing/2014/main" id="{EE954669-BBA6-E66D-E46A-257F6DA6FDDF}"/>
              </a:ext>
            </a:extLst>
          </p:cNvPr>
          <p:cNvSpPr txBox="1"/>
          <p:nvPr/>
        </p:nvSpPr>
        <p:spPr>
          <a:xfrm>
            <a:off x="788894" y="1972708"/>
            <a:ext cx="6096000" cy="656462"/>
          </a:xfrm>
          <a:prstGeom prst="rect">
            <a:avLst/>
          </a:prstGeom>
          <a:noFill/>
        </p:spPr>
        <p:txBody>
          <a:bodyPr wrap="square">
            <a:spAutoFit/>
          </a:bodyPr>
          <a:lstStyle/>
          <a:p>
            <a:pPr marL="1045210" marR="0" indent="-347980">
              <a:lnSpc>
                <a:spcPct val="150000"/>
              </a:lnSpc>
              <a:spcBef>
                <a:spcPts val="355"/>
              </a:spcBef>
              <a:spcAft>
                <a:spcPts val="0"/>
              </a:spcAft>
              <a:buFont typeface="Wingdings" panose="05000000000000000000" pitchFamily="2" charset="2"/>
              <a:buChar char="§"/>
            </a:pPr>
            <a:endParaRPr lang="en-US" sz="2800" b="1" dirty="0">
              <a:latin typeface="Arial Narrow" panose="020B0606020202030204" pitchFamily="34" charset="0"/>
              <a:ea typeface="Arial Narrow" panose="020B0606020202030204" pitchFamily="34" charset="0"/>
              <a:cs typeface="Arial Narrow" panose="020B0606020202030204" pitchFamily="34" charset="0"/>
            </a:endParaRPr>
          </a:p>
        </p:txBody>
      </p:sp>
      <p:sp>
        <p:nvSpPr>
          <p:cNvPr id="3" name="TextBox 1">
            <a:extLst>
              <a:ext uri="{FF2B5EF4-FFF2-40B4-BE49-F238E27FC236}">
                <a16:creationId xmlns:a16="http://schemas.microsoft.com/office/drawing/2014/main" id="{392CC49F-21DD-1541-3CDF-C0BE8E1053E4}"/>
              </a:ext>
            </a:extLst>
          </p:cNvPr>
          <p:cNvSpPr txBox="1"/>
          <p:nvPr/>
        </p:nvSpPr>
        <p:spPr>
          <a:xfrm>
            <a:off x="365545" y="676938"/>
            <a:ext cx="11198086" cy="5482014"/>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en-PH" sz="2000" b="1" kern="100" dirty="0">
                <a:ea typeface="Calibri" panose="020F0502020204030204" pitchFamily="34" charset="0"/>
                <a:cs typeface="Times New Roman" panose="02020603050405020304" pitchFamily="18" charset="0"/>
              </a:rPr>
              <a:t>Second Phase of Site Improvement Activities through Cash for Work</a:t>
            </a:r>
            <a:r>
              <a:rPr lang="en-PH" sz="2000" kern="100" dirty="0">
                <a:ea typeface="Calibri" panose="020F0502020204030204" pitchFamily="34" charset="0"/>
                <a:cs typeface="Times New Roman" panose="02020603050405020304" pitchFamily="18" charset="0"/>
              </a:rPr>
              <a:t>: </a:t>
            </a:r>
          </a:p>
          <a:p>
            <a:pPr marL="342900" indent="-342900" algn="just">
              <a:buFont typeface="Arial" panose="020B0604020202020204" pitchFamily="34" charset="0"/>
              <a:buChar char="•"/>
            </a:pPr>
            <a:r>
              <a:rPr lang="en-PH" sz="2000" kern="100" dirty="0">
                <a:ea typeface="Calibri" panose="020F0502020204030204" pitchFamily="34" charset="0"/>
                <a:cs typeface="Times New Roman" panose="02020603050405020304" pitchFamily="18" charset="0"/>
              </a:rPr>
              <a:t>Total 18 villages (8 </a:t>
            </a:r>
            <a:r>
              <a:rPr lang="en-PH" sz="2000" kern="100" dirty="0" err="1">
                <a:ea typeface="Calibri" panose="020F0502020204030204" pitchFamily="34" charset="0"/>
                <a:cs typeface="Times New Roman" panose="02020603050405020304" pitchFamily="18" charset="0"/>
              </a:rPr>
              <a:t>Umerkot</a:t>
            </a:r>
            <a:r>
              <a:rPr lang="en-PH" sz="2000" kern="100" dirty="0">
                <a:ea typeface="Calibri" panose="020F0502020204030204" pitchFamily="34" charset="0"/>
                <a:cs typeface="Times New Roman" panose="02020603050405020304" pitchFamily="18" charset="0"/>
              </a:rPr>
              <a:t> and 10 Khairpur). </a:t>
            </a:r>
          </a:p>
          <a:p>
            <a:pPr marL="342900" indent="-342900" algn="just">
              <a:buFont typeface="Arial" panose="020B0604020202020204" pitchFamily="34" charset="0"/>
              <a:buChar char="•"/>
            </a:pPr>
            <a:r>
              <a:rPr lang="en-PH" sz="2000" kern="100" dirty="0">
                <a:ea typeface="Calibri" panose="020F0502020204030204" pitchFamily="34" charset="0"/>
                <a:cs typeface="Times New Roman" panose="02020603050405020304" pitchFamily="18" charset="0"/>
              </a:rPr>
              <a:t>725 beneficiaries (Female </a:t>
            </a:r>
            <a:r>
              <a:rPr lang="en-US" sz="2000" dirty="0">
                <a:solidFill>
                  <a:srgbClr val="000000"/>
                </a:solidFill>
                <a:effectLst/>
                <a:ea typeface="Calibri" panose="020F0502020204030204" pitchFamily="34" charset="0"/>
              </a:rPr>
              <a:t>155</a:t>
            </a:r>
            <a:r>
              <a:rPr lang="en-PH" sz="2000" kern="100" dirty="0">
                <a:ea typeface="Calibri" panose="020F0502020204030204" pitchFamily="34" charset="0"/>
                <a:cs typeface="Times New Roman" panose="02020603050405020304" pitchFamily="18" charset="0"/>
              </a:rPr>
              <a:t> and Male 570) as of end of September 2023. </a:t>
            </a:r>
          </a:p>
          <a:p>
            <a:pPr marL="342900" indent="-342900" algn="just">
              <a:buFont typeface="Arial" panose="020B0604020202020204" pitchFamily="34" charset="0"/>
              <a:buChar char="•"/>
            </a:pPr>
            <a:r>
              <a:rPr lang="en-PH" sz="2000" kern="100" dirty="0">
                <a:ea typeface="Calibri" panose="020F0502020204030204" pitchFamily="34" charset="0"/>
                <a:cs typeface="Times New Roman" panose="02020603050405020304" pitchFamily="18" charset="0"/>
              </a:rPr>
              <a:t>Activities in 7 villages have been completed so far (5 in </a:t>
            </a:r>
            <a:r>
              <a:rPr lang="en-PH" sz="2000" kern="100" dirty="0" err="1">
                <a:ea typeface="Calibri" panose="020F0502020204030204" pitchFamily="34" charset="0"/>
                <a:cs typeface="Times New Roman" panose="02020603050405020304" pitchFamily="18" charset="0"/>
              </a:rPr>
              <a:t>Umerkot</a:t>
            </a:r>
            <a:r>
              <a:rPr lang="en-PH" sz="2000" kern="100" dirty="0">
                <a:ea typeface="Calibri" panose="020F0502020204030204" pitchFamily="34" charset="0"/>
                <a:cs typeface="Times New Roman" panose="02020603050405020304" pitchFamily="18" charset="0"/>
              </a:rPr>
              <a:t> and 2 in Khairpur).</a:t>
            </a:r>
            <a:endParaRPr lang="en-PH" sz="2000" kern="100" dirty="0">
              <a:highlight>
                <a:srgbClr val="FFFF00"/>
              </a:highlight>
              <a:ea typeface="Calibri" panose="020F0502020204030204" pitchFamily="34" charset="0"/>
              <a:cs typeface="Times New Roman" panose="02020603050405020304" pitchFamily="18" charset="0"/>
            </a:endParaRPr>
          </a:p>
          <a:p>
            <a:pPr marL="800100" lvl="1" indent="-342900" algn="just">
              <a:buFont typeface="Arial" panose="020B0604020202020204" pitchFamily="34" charset="0"/>
              <a:buChar char="•"/>
            </a:pPr>
            <a:endParaRPr lang="en-PH" sz="2000" kern="100" dirty="0">
              <a:ea typeface="+mn-lt"/>
              <a:cs typeface="Times New Roman" panose="02020603050405020304" pitchFamily="18" charset="0"/>
            </a:endParaRPr>
          </a:p>
          <a:p>
            <a:r>
              <a:rPr lang="en-US" sz="2000" b="1" dirty="0">
                <a:ea typeface="+mn-lt"/>
                <a:cs typeface="+mn-lt"/>
              </a:rPr>
              <a:t>Camp Coordination and Camp Management Capacity Building Activities</a:t>
            </a:r>
            <a:r>
              <a:rPr lang="en-US" sz="2000" dirty="0">
                <a:ea typeface="+mn-lt"/>
                <a:cs typeface="+mn-lt"/>
              </a:rPr>
              <a:t>: </a:t>
            </a:r>
          </a:p>
          <a:p>
            <a:pPr marL="342900" indent="-342900">
              <a:buFont typeface="Wingdings" panose="05000000000000000000" pitchFamily="2" charset="2"/>
              <a:buChar char="§"/>
            </a:pPr>
            <a:r>
              <a:rPr lang="en-US" sz="2000" dirty="0">
                <a:ea typeface="+mn-lt"/>
                <a:cs typeface="+mn-lt"/>
              </a:rPr>
              <a:t>In coordination with PDMA Sindh, </a:t>
            </a:r>
            <a:r>
              <a:rPr lang="en-US" sz="2000" dirty="0" err="1">
                <a:ea typeface="+mn-lt"/>
                <a:cs typeface="+mn-lt"/>
              </a:rPr>
              <a:t>Balochistan</a:t>
            </a:r>
            <a:r>
              <a:rPr lang="en-US" sz="2000" dirty="0">
                <a:ea typeface="+mn-lt"/>
                <a:cs typeface="+mn-lt"/>
              </a:rPr>
              <a:t> and Khyber Pakhtunkhwa, 3 CCCM capacity building training events were organized in August and September 2023.</a:t>
            </a:r>
          </a:p>
          <a:p>
            <a:pPr marL="342900" indent="-342900">
              <a:buFont typeface="Wingdings" panose="05000000000000000000" pitchFamily="2" charset="2"/>
              <a:buChar char="§"/>
            </a:pPr>
            <a:r>
              <a:rPr lang="en-US" sz="2000" dirty="0">
                <a:ea typeface="+mn-lt"/>
                <a:cs typeface="+mn-lt"/>
              </a:rPr>
              <a:t>These training sessions were attended by </a:t>
            </a:r>
            <a:r>
              <a:rPr lang="en-US" sz="2000" kern="100" dirty="0">
                <a:effectLst/>
                <a:ea typeface="Calibri" panose="020F0502020204030204" pitchFamily="34" charset="0"/>
                <a:cs typeface="Times New Roman" panose="02020603050405020304" pitchFamily="18" charset="0"/>
              </a:rPr>
              <a:t>56 (Male 40- Female 16) participants from the government departments and local humanitarian organizations to increase the response capacity to improve displacement management in potential future emergencies</a:t>
            </a:r>
            <a:r>
              <a:rPr lang="en-US" sz="2000" kern="100" dirty="0">
                <a:ea typeface="Calibri" panose="020F0502020204030204" pitchFamily="34" charset="0"/>
                <a:cs typeface="Times New Roman" panose="02020603050405020304" pitchFamily="18" charset="0"/>
              </a:rPr>
              <a:t>.</a:t>
            </a:r>
            <a:endParaRPr lang="en-PH" sz="2000" kern="100" dirty="0">
              <a:effectLst/>
              <a:ea typeface="Calibri" panose="020F0502020204030204" pitchFamily="34" charset="0"/>
              <a:cs typeface="Times New Roman" panose="02020603050405020304" pitchFamily="18" charset="0"/>
            </a:endParaRPr>
          </a:p>
          <a:p>
            <a:pPr algn="just"/>
            <a:endParaRPr lang="en-PH" sz="2000" kern="100" dirty="0">
              <a:ea typeface="+mn-lt"/>
              <a:cs typeface="Times New Roman" panose="02020603050405020304" pitchFamily="18" charset="0"/>
            </a:endParaRPr>
          </a:p>
          <a:p>
            <a:pPr algn="just"/>
            <a:r>
              <a:rPr lang="en-US" sz="2000" b="1" dirty="0">
                <a:ea typeface="+mn-lt"/>
                <a:cs typeface="+mn-lt"/>
              </a:rPr>
              <a:t>CCCM Working Group Coordination Meetings: </a:t>
            </a:r>
          </a:p>
          <a:p>
            <a:pPr marL="285750" indent="-285750" algn="just">
              <a:buFont typeface="Wingdings" panose="05000000000000000000" pitchFamily="2" charset="2"/>
              <a:buChar char="§"/>
            </a:pPr>
            <a:r>
              <a:rPr lang="en-US" sz="2000">
                <a:ea typeface="+mn-lt"/>
                <a:cs typeface="+mn-lt"/>
              </a:rPr>
              <a:t>CCCM is </a:t>
            </a:r>
            <a:r>
              <a:rPr lang="en-US" sz="2000" dirty="0">
                <a:ea typeface="+mn-lt"/>
                <a:cs typeface="+mn-lt"/>
              </a:rPr>
              <a:t>embedded within the S/NFI sector these meetings are ongoing in Hyderabad and Sukkur covering the adjoining districts</a:t>
            </a:r>
            <a:r>
              <a:rPr lang="en-US" sz="2000">
                <a:ea typeface="+mn-lt"/>
                <a:cs typeface="+mn-lt"/>
              </a:rPr>
              <a:t>. </a:t>
            </a:r>
          </a:p>
          <a:p>
            <a:pPr marL="285750" indent="-285750" algn="just">
              <a:buFont typeface="Wingdings" panose="05000000000000000000" pitchFamily="2" charset="2"/>
              <a:buChar char="§"/>
            </a:pPr>
            <a:r>
              <a:rPr lang="en-US" sz="2000">
                <a:ea typeface="+mn-lt"/>
                <a:cs typeface="+mn-lt"/>
              </a:rPr>
              <a:t>There </a:t>
            </a:r>
            <a:r>
              <a:rPr lang="en-US" sz="2000" dirty="0">
                <a:ea typeface="+mn-lt"/>
                <a:cs typeface="+mn-lt"/>
              </a:rPr>
              <a:t>were 8 WG meetings conducted during the month of August and September 2023.</a:t>
            </a:r>
            <a:endParaRPr lang="en-US" sz="2000" dirty="0"/>
          </a:p>
          <a:p>
            <a:pPr marL="697230" algn="just">
              <a:lnSpc>
                <a:spcPct val="150000"/>
              </a:lnSpc>
              <a:spcBef>
                <a:spcPts val="355"/>
              </a:spcBef>
            </a:pPr>
            <a:endParaRPr lang="en-US" sz="2000" b="1" dirty="0">
              <a:ea typeface="Arial Narrow" panose="020B0606020202030204" pitchFamily="34" charset="0"/>
              <a:cs typeface="Calibri" panose="020F0502020204030204"/>
            </a:endParaRPr>
          </a:p>
        </p:txBody>
      </p:sp>
      <p:pic>
        <p:nvPicPr>
          <p:cNvPr id="5" name="Graphic 3" descr="A picture containing text&#10;&#10;Description automatically generated">
            <a:extLst>
              <a:ext uri="{FF2B5EF4-FFF2-40B4-BE49-F238E27FC236}">
                <a16:creationId xmlns:a16="http://schemas.microsoft.com/office/drawing/2014/main" id="{7242FD7D-25E0-3FB2-D368-27DB618CAC3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42088" y="6300175"/>
            <a:ext cx="1107824" cy="397257"/>
          </a:xfrm>
          <a:prstGeom prst="rect">
            <a:avLst/>
          </a:prstGeom>
          <a:noFill/>
        </p:spPr>
      </p:pic>
    </p:spTree>
    <p:extLst>
      <p:ext uri="{BB962C8B-B14F-4D97-AF65-F5344CB8AC3E}">
        <p14:creationId xmlns:p14="http://schemas.microsoft.com/office/powerpoint/2010/main" val="1527728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76902" y="2623630"/>
            <a:ext cx="11029616" cy="1013800"/>
          </a:xfrm>
        </p:spPr>
        <p:txBody>
          <a:bodyPr>
            <a:normAutofit fontScale="90000"/>
          </a:bodyPr>
          <a:lstStyle/>
          <a:p>
            <a:pPr algn="ctr"/>
            <a:br>
              <a:rPr lang="en-US" sz="3200" b="1" dirty="0">
                <a:effectLst/>
                <a:latin typeface="Calibri" panose="020F0502020204030204" pitchFamily="34" charset="0"/>
                <a:ea typeface="Times New Roman" panose="02020603050405020304" pitchFamily="18" charset="0"/>
              </a:rPr>
            </a:br>
            <a:br>
              <a:rPr lang="en-US" sz="3200" b="1" dirty="0">
                <a:effectLst/>
                <a:latin typeface="Calibri" panose="020F0502020204030204" pitchFamily="34" charset="0"/>
                <a:ea typeface="Times New Roman" panose="02020603050405020304" pitchFamily="18" charset="0"/>
              </a:rPr>
            </a:br>
            <a:br>
              <a:rPr lang="en-US" sz="3200" b="1" dirty="0">
                <a:effectLst/>
                <a:latin typeface="Calibri" panose="020F0502020204030204" pitchFamily="34" charset="0"/>
                <a:ea typeface="Times New Roman" panose="02020603050405020304" pitchFamily="18" charset="0"/>
              </a:rPr>
            </a:br>
            <a:br>
              <a:rPr lang="en-US" sz="3200" b="1" dirty="0">
                <a:effectLst/>
                <a:latin typeface="Calibri" panose="020F0502020204030204" pitchFamily="34" charset="0"/>
                <a:ea typeface="Times New Roman" panose="02020603050405020304" pitchFamily="18" charset="0"/>
              </a:rPr>
            </a:br>
            <a:br>
              <a:rPr lang="en-US" sz="3200" b="1" dirty="0">
                <a:effectLst/>
                <a:latin typeface="Calibri" panose="020F0502020204030204" pitchFamily="34" charset="0"/>
                <a:ea typeface="Times New Roman" panose="02020603050405020304" pitchFamily="18" charset="0"/>
              </a:rPr>
            </a:br>
            <a:r>
              <a:rPr lang="en-US" sz="3200" b="1" dirty="0" err="1">
                <a:effectLst/>
                <a:latin typeface="Calibri" panose="020F0502020204030204" pitchFamily="34" charset="0"/>
                <a:ea typeface="Times New Roman" panose="02020603050405020304" pitchFamily="18" charset="0"/>
              </a:rPr>
              <a:t>AoB</a:t>
            </a:r>
            <a:br>
              <a:rPr lang="en-US" sz="3200" b="1" dirty="0">
                <a:effectLst/>
                <a:latin typeface="Calibri" panose="020F0502020204030204" pitchFamily="34" charset="0"/>
                <a:ea typeface="Calibri" panose="020F0502020204030204" pitchFamily="34" charset="0"/>
              </a:rPr>
            </a:br>
            <a:br>
              <a:rPr lang="en-US" sz="3200" b="1" dirty="0">
                <a:effectLst/>
                <a:latin typeface="Calibri" panose="020F0502020204030204" pitchFamily="34" charset="0"/>
                <a:ea typeface="Calibri" panose="020F0502020204030204" pitchFamily="34" charset="0"/>
              </a:rPr>
            </a:br>
            <a:br>
              <a:rPr lang="en-US" sz="3200" b="1" dirty="0">
                <a:effectLst/>
                <a:latin typeface="Calibri" panose="020F0502020204030204" pitchFamily="34" charset="0"/>
                <a:ea typeface="Calibri" panose="020F0502020204030204" pitchFamily="34" charset="0"/>
              </a:rPr>
            </a:br>
            <a:br>
              <a:rPr lang="en-US" sz="4800" b="1" dirty="0">
                <a:effectLst/>
                <a:latin typeface="Calibri" panose="020F0502020204030204" pitchFamily="34" charset="0"/>
                <a:ea typeface="Calibri" panose="020F0502020204030204" pitchFamily="34" charset="0"/>
              </a:rPr>
            </a:br>
            <a:r>
              <a:rPr lang="en-US" b="1" dirty="0"/>
              <a:t> </a:t>
            </a:r>
          </a:p>
        </p:txBody>
      </p:sp>
      <p:pic>
        <p:nvPicPr>
          <p:cNvPr id="2" name="Graphic 2">
            <a:extLst>
              <a:ext uri="{FF2B5EF4-FFF2-40B4-BE49-F238E27FC236}">
                <a16:creationId xmlns:a16="http://schemas.microsoft.com/office/drawing/2014/main" id="{BEEB19B4-726A-75B1-E9B6-ECC3219CEE17}"/>
              </a:ext>
            </a:extLst>
          </p:cNvPr>
          <p:cNvPicPr>
            <a:picLocks noChangeAspect="1"/>
          </p:cNvPicPr>
          <p:nvPr/>
        </p:nvPicPr>
        <p:blipFill>
          <a:blip r:embed="rId3">
            <a:extLst>
              <a:ext uri="{28A0092B-C50C-407E-A947-70E740481C1C}">
                <a14:useLocalDpi xmlns:a14="http://schemas.microsoft.com/office/drawing/2010/main" val="0"/>
              </a:ext>
            </a:extLst>
          </a:blip>
          <a:srcRect l="-1613" t="-9267" r="-1714" b="-8109"/>
          <a:stretch>
            <a:fillRect/>
          </a:stretch>
        </p:blipFill>
        <p:spPr bwMode="auto">
          <a:xfrm>
            <a:off x="628369" y="6300175"/>
            <a:ext cx="1952625" cy="390525"/>
          </a:xfrm>
          <a:prstGeom prst="rect">
            <a:avLst/>
          </a:prstGeom>
          <a:noFill/>
          <a:ln>
            <a:noFill/>
          </a:ln>
        </p:spPr>
      </p:pic>
      <p:pic>
        <p:nvPicPr>
          <p:cNvPr id="3" name="Picture 2">
            <a:extLst>
              <a:ext uri="{FF2B5EF4-FFF2-40B4-BE49-F238E27FC236}">
                <a16:creationId xmlns:a16="http://schemas.microsoft.com/office/drawing/2014/main" id="{A7C8CA9B-D012-6B6C-A8E1-5D3DE9429405}"/>
              </a:ext>
            </a:extLst>
          </p:cNvPr>
          <p:cNvPicPr>
            <a:picLocks noChangeAspect="1"/>
          </p:cNvPicPr>
          <p:nvPr/>
        </p:nvPicPr>
        <p:blipFill>
          <a:blip r:embed="rId4"/>
          <a:stretch>
            <a:fillRect/>
          </a:stretch>
        </p:blipFill>
        <p:spPr>
          <a:xfrm>
            <a:off x="2580995" y="6295875"/>
            <a:ext cx="1731030" cy="423742"/>
          </a:xfrm>
          <a:prstGeom prst="rect">
            <a:avLst/>
          </a:prstGeom>
        </p:spPr>
      </p:pic>
    </p:spTree>
    <p:extLst>
      <p:ext uri="{BB962C8B-B14F-4D97-AF65-F5344CB8AC3E}">
        <p14:creationId xmlns:p14="http://schemas.microsoft.com/office/powerpoint/2010/main" val="3754507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7155" y="167300"/>
            <a:ext cx="11029616" cy="1013800"/>
          </a:xfrm>
        </p:spPr>
        <p:txBody>
          <a:bodyPr>
            <a:normAutofit/>
          </a:bodyPr>
          <a:lstStyle/>
          <a:p>
            <a:r>
              <a:rPr lang="en-US" dirty="0"/>
              <a:t>Introduction </a:t>
            </a:r>
            <a:r>
              <a:rPr lang="en-US" b="1" dirty="0"/>
              <a:t> </a:t>
            </a:r>
          </a:p>
        </p:txBody>
      </p:sp>
      <p:pic>
        <p:nvPicPr>
          <p:cNvPr id="2" name="Graphic 2">
            <a:extLst>
              <a:ext uri="{FF2B5EF4-FFF2-40B4-BE49-F238E27FC236}">
                <a16:creationId xmlns:a16="http://schemas.microsoft.com/office/drawing/2014/main" id="{BEEB19B4-726A-75B1-E9B6-ECC3219CEE17}"/>
              </a:ext>
            </a:extLst>
          </p:cNvPr>
          <p:cNvPicPr>
            <a:picLocks noChangeAspect="1"/>
          </p:cNvPicPr>
          <p:nvPr/>
        </p:nvPicPr>
        <p:blipFill>
          <a:blip r:embed="rId3">
            <a:extLst>
              <a:ext uri="{28A0092B-C50C-407E-A947-70E740481C1C}">
                <a14:useLocalDpi xmlns:a14="http://schemas.microsoft.com/office/drawing/2010/main" val="0"/>
              </a:ext>
            </a:extLst>
          </a:blip>
          <a:srcRect l="-1613" t="-9267" r="-1714" b="-8109"/>
          <a:stretch>
            <a:fillRect/>
          </a:stretch>
        </p:blipFill>
        <p:spPr bwMode="auto">
          <a:xfrm>
            <a:off x="628369" y="6300175"/>
            <a:ext cx="1952625" cy="390525"/>
          </a:xfrm>
          <a:prstGeom prst="rect">
            <a:avLst/>
          </a:prstGeom>
          <a:noFill/>
          <a:ln>
            <a:noFill/>
          </a:ln>
        </p:spPr>
      </p:pic>
      <p:sp>
        <p:nvSpPr>
          <p:cNvPr id="6" name="TextBox 5">
            <a:extLst>
              <a:ext uri="{FF2B5EF4-FFF2-40B4-BE49-F238E27FC236}">
                <a16:creationId xmlns:a16="http://schemas.microsoft.com/office/drawing/2014/main" id="{9C9A2152-64D2-976A-4077-C895FC4B84C9}"/>
              </a:ext>
            </a:extLst>
          </p:cNvPr>
          <p:cNvSpPr txBox="1"/>
          <p:nvPr/>
        </p:nvSpPr>
        <p:spPr>
          <a:xfrm>
            <a:off x="967567" y="1246842"/>
            <a:ext cx="10256865" cy="3820726"/>
          </a:xfrm>
          <a:prstGeom prst="rect">
            <a:avLst/>
          </a:prstGeom>
          <a:noFill/>
        </p:spPr>
        <p:txBody>
          <a:bodyPr wrap="square">
            <a:spAutoFit/>
          </a:bodyPr>
          <a:lstStyle/>
          <a:p>
            <a:pPr marL="342900" marR="0" lvl="0" indent="-342900">
              <a:lnSpc>
                <a:spcPct val="150000"/>
              </a:lnSpc>
              <a:spcBef>
                <a:spcPts val="0"/>
              </a:spcBef>
              <a:spcAft>
                <a:spcPts val="0"/>
              </a:spcAft>
              <a:buFont typeface="Calibri" panose="020F0502020204030204" pitchFamily="34" charset="0"/>
              <a:buChar char="-"/>
            </a:pPr>
            <a:r>
              <a:rPr lang="en-US" sz="2800" dirty="0">
                <a:latin typeface="Calibri" panose="020F0502020204030204" pitchFamily="34" charset="0"/>
                <a:ea typeface="Calibri" panose="020F0502020204030204" pitchFamily="34" charset="0"/>
              </a:rPr>
              <a:t>Online please type in Chat box</a:t>
            </a:r>
          </a:p>
          <a:p>
            <a:pPr marL="800100" lvl="1" indent="-342900">
              <a:lnSpc>
                <a:spcPct val="150000"/>
              </a:lnSpc>
              <a:buFont typeface="Calibri" panose="020F0502020204030204" pitchFamily="34" charset="0"/>
              <a:buChar char="-"/>
            </a:pPr>
            <a:r>
              <a:rPr lang="en-US" sz="2800" dirty="0">
                <a:effectLst/>
                <a:latin typeface="Calibri" panose="020F0502020204030204" pitchFamily="34" charset="0"/>
                <a:ea typeface="Calibri" panose="020F0502020204030204" pitchFamily="34" charset="0"/>
              </a:rPr>
              <a:t>You</a:t>
            </a:r>
            <a:r>
              <a:rPr lang="en-US" sz="2800" dirty="0">
                <a:latin typeface="Calibri" panose="020F0502020204030204" pitchFamily="34" charset="0"/>
                <a:ea typeface="Calibri" panose="020F0502020204030204" pitchFamily="34" charset="0"/>
              </a:rPr>
              <a:t>r Name </a:t>
            </a:r>
          </a:p>
          <a:p>
            <a:pPr marL="800100" lvl="1" indent="-342900">
              <a:lnSpc>
                <a:spcPct val="150000"/>
              </a:lnSpc>
              <a:buFont typeface="Calibri" panose="020F0502020204030204" pitchFamily="34" charset="0"/>
              <a:buChar char="-"/>
            </a:pPr>
            <a:r>
              <a:rPr lang="en-US" sz="2800" dirty="0">
                <a:latin typeface="Calibri" panose="020F0502020204030204" pitchFamily="34" charset="0"/>
                <a:ea typeface="Calibri" panose="020F0502020204030204" pitchFamily="34" charset="0"/>
              </a:rPr>
              <a:t>Organization</a:t>
            </a:r>
          </a:p>
          <a:p>
            <a:pPr marL="800100" lvl="1" indent="-342900">
              <a:lnSpc>
                <a:spcPct val="150000"/>
              </a:lnSpc>
              <a:buFont typeface="Calibri" panose="020F0502020204030204" pitchFamily="34" charset="0"/>
              <a:buChar char="-"/>
            </a:pPr>
            <a:r>
              <a:rPr lang="en-US" sz="2800" dirty="0">
                <a:effectLst/>
                <a:latin typeface="Calibri" panose="020F0502020204030204" pitchFamily="34" charset="0"/>
                <a:ea typeface="Calibri" panose="020F0502020204030204" pitchFamily="34" charset="0"/>
              </a:rPr>
              <a:t>Designation </a:t>
            </a:r>
          </a:p>
          <a:p>
            <a:pPr marL="800100" lvl="1" indent="-342900">
              <a:lnSpc>
                <a:spcPct val="150000"/>
              </a:lnSpc>
              <a:buFont typeface="Calibri" panose="020F0502020204030204" pitchFamily="34" charset="0"/>
              <a:buChar char="-"/>
            </a:pPr>
            <a:r>
              <a:rPr lang="en-US" sz="2800" dirty="0">
                <a:latin typeface="Calibri" panose="020F0502020204030204" pitchFamily="34" charset="0"/>
                <a:ea typeface="Calibri" panose="020F0502020204030204" pitchFamily="34" charset="0"/>
              </a:rPr>
              <a:t>Email ID</a:t>
            </a:r>
            <a:endParaRPr lang="en-US" sz="2800" dirty="0">
              <a:effectLst/>
              <a:latin typeface="Calibri" panose="020F0502020204030204" pitchFamily="34" charset="0"/>
              <a:ea typeface="Calibri" panose="020F0502020204030204" pitchFamily="34" charset="0"/>
            </a:endParaRPr>
          </a:p>
          <a:p>
            <a:pPr marL="800100" lvl="1" indent="-342900">
              <a:lnSpc>
                <a:spcPct val="150000"/>
              </a:lnSpc>
              <a:buFont typeface="Calibri" panose="020F0502020204030204" pitchFamily="34" charset="0"/>
              <a:buChar char="-"/>
            </a:pPr>
            <a:endParaRPr lang="en-US" sz="2400" b="1" dirty="0">
              <a:effectLst/>
              <a:latin typeface="Calibri" panose="020F0502020204030204" pitchFamily="34" charset="0"/>
              <a:ea typeface="Calibri" panose="020F0502020204030204" pitchFamily="34" charset="0"/>
            </a:endParaRPr>
          </a:p>
        </p:txBody>
      </p:sp>
      <p:pic>
        <p:nvPicPr>
          <p:cNvPr id="5" name="Picture 4">
            <a:extLst>
              <a:ext uri="{FF2B5EF4-FFF2-40B4-BE49-F238E27FC236}">
                <a16:creationId xmlns:a16="http://schemas.microsoft.com/office/drawing/2014/main" id="{3C8569A6-75A2-3E7E-A163-E7953AD7845C}"/>
              </a:ext>
            </a:extLst>
          </p:cNvPr>
          <p:cNvPicPr>
            <a:picLocks noChangeAspect="1"/>
          </p:cNvPicPr>
          <p:nvPr/>
        </p:nvPicPr>
        <p:blipFill>
          <a:blip r:embed="rId4"/>
          <a:stretch>
            <a:fillRect/>
          </a:stretch>
        </p:blipFill>
        <p:spPr>
          <a:xfrm>
            <a:off x="2580995" y="6295875"/>
            <a:ext cx="1731030" cy="423742"/>
          </a:xfrm>
          <a:prstGeom prst="rect">
            <a:avLst/>
          </a:prstGeom>
        </p:spPr>
      </p:pic>
    </p:spTree>
    <p:extLst>
      <p:ext uri="{BB962C8B-B14F-4D97-AF65-F5344CB8AC3E}">
        <p14:creationId xmlns:p14="http://schemas.microsoft.com/office/powerpoint/2010/main" val="3060439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7155" y="167300"/>
            <a:ext cx="11029616" cy="1013800"/>
          </a:xfrm>
        </p:spPr>
        <p:txBody>
          <a:bodyPr>
            <a:normAutofit/>
          </a:bodyPr>
          <a:lstStyle/>
          <a:p>
            <a:r>
              <a:rPr lang="en-US" dirty="0"/>
              <a:t>Agenda </a:t>
            </a:r>
          </a:p>
        </p:txBody>
      </p:sp>
      <p:pic>
        <p:nvPicPr>
          <p:cNvPr id="2" name="Graphic 2">
            <a:extLst>
              <a:ext uri="{FF2B5EF4-FFF2-40B4-BE49-F238E27FC236}">
                <a16:creationId xmlns:a16="http://schemas.microsoft.com/office/drawing/2014/main" id="{BEEB19B4-726A-75B1-E9B6-ECC3219CEE17}"/>
              </a:ext>
            </a:extLst>
          </p:cNvPr>
          <p:cNvPicPr>
            <a:picLocks noChangeAspect="1"/>
          </p:cNvPicPr>
          <p:nvPr/>
        </p:nvPicPr>
        <p:blipFill>
          <a:blip r:embed="rId3">
            <a:extLst>
              <a:ext uri="{28A0092B-C50C-407E-A947-70E740481C1C}">
                <a14:useLocalDpi xmlns:a14="http://schemas.microsoft.com/office/drawing/2010/main" val="0"/>
              </a:ext>
            </a:extLst>
          </a:blip>
          <a:srcRect l="-1613" t="-9267" r="-1714" b="-8109"/>
          <a:stretch>
            <a:fillRect/>
          </a:stretch>
        </p:blipFill>
        <p:spPr bwMode="auto">
          <a:xfrm>
            <a:off x="628369" y="6300175"/>
            <a:ext cx="1952625" cy="390525"/>
          </a:xfrm>
          <a:prstGeom prst="rect">
            <a:avLst/>
          </a:prstGeom>
          <a:noFill/>
          <a:ln>
            <a:noFill/>
          </a:ln>
        </p:spPr>
      </p:pic>
      <p:sp>
        <p:nvSpPr>
          <p:cNvPr id="6" name="TextBox 5">
            <a:extLst>
              <a:ext uri="{FF2B5EF4-FFF2-40B4-BE49-F238E27FC236}">
                <a16:creationId xmlns:a16="http://schemas.microsoft.com/office/drawing/2014/main" id="{9C9A2152-64D2-976A-4077-C895FC4B84C9}"/>
              </a:ext>
            </a:extLst>
          </p:cNvPr>
          <p:cNvSpPr txBox="1"/>
          <p:nvPr/>
        </p:nvSpPr>
        <p:spPr>
          <a:xfrm>
            <a:off x="967567" y="1195471"/>
            <a:ext cx="10256865" cy="3913059"/>
          </a:xfrm>
          <a:prstGeom prst="rect">
            <a:avLst/>
          </a:prstGeom>
          <a:noFill/>
        </p:spPr>
        <p:txBody>
          <a:bodyPr wrap="square">
            <a:spAutoFit/>
          </a:bodyPr>
          <a:lstStyle/>
          <a:p>
            <a:pPr marL="342900" marR="0" lvl="0" indent="-342900">
              <a:lnSpc>
                <a:spcPct val="150000"/>
              </a:lnSpc>
              <a:spcBef>
                <a:spcPts val="0"/>
              </a:spcBef>
              <a:spcAft>
                <a:spcPts val="0"/>
              </a:spcAft>
              <a:buFont typeface="Calibri" panose="020F0502020204030204" pitchFamily="34" charset="0"/>
              <a:buChar char="-"/>
            </a:pPr>
            <a:r>
              <a:rPr lang="en-US" sz="2400" dirty="0">
                <a:effectLst/>
                <a:latin typeface="Calibri" panose="020F0502020204030204" pitchFamily="34" charset="0"/>
                <a:ea typeface="Times New Roman" panose="02020603050405020304" pitchFamily="18" charset="0"/>
              </a:rPr>
              <a:t>One Year On- Shelter NFI CCCM Sector Pakistan achievements. </a:t>
            </a:r>
          </a:p>
          <a:p>
            <a:pPr marL="342900" marR="0" lvl="0" indent="-342900">
              <a:lnSpc>
                <a:spcPct val="150000"/>
              </a:lnSpc>
              <a:spcBef>
                <a:spcPts val="0"/>
              </a:spcBef>
              <a:spcAft>
                <a:spcPts val="0"/>
              </a:spcAft>
              <a:buFont typeface="Calibri" panose="020F0502020204030204" pitchFamily="34" charset="0"/>
              <a:buChar char="-"/>
            </a:pPr>
            <a:r>
              <a:rPr lang="en-US" sz="2400" dirty="0">
                <a:effectLst/>
                <a:latin typeface="Calibri" panose="020F0502020204030204" pitchFamily="34" charset="0"/>
                <a:ea typeface="Times New Roman" panose="02020603050405020304" pitchFamily="18" charset="0"/>
              </a:rPr>
              <a:t>Winterization 2023.</a:t>
            </a:r>
          </a:p>
          <a:p>
            <a:pPr marL="342900" marR="0" lvl="0" indent="-342900">
              <a:lnSpc>
                <a:spcPct val="150000"/>
              </a:lnSpc>
              <a:spcBef>
                <a:spcPts val="0"/>
              </a:spcBef>
              <a:spcAft>
                <a:spcPts val="0"/>
              </a:spcAft>
              <a:buFont typeface="Calibri" panose="020F0502020204030204" pitchFamily="34" charset="0"/>
              <a:buChar char="-"/>
            </a:pPr>
            <a:r>
              <a:rPr lang="en-US" sz="2400" dirty="0">
                <a:latin typeface="Calibri" panose="020F0502020204030204" pitchFamily="34" charset="0"/>
                <a:ea typeface="Times New Roman" panose="02020603050405020304" pitchFamily="18" charset="0"/>
              </a:rPr>
              <a:t>IOM Common pipeline </a:t>
            </a:r>
            <a:r>
              <a:rPr lang="en-US" sz="2400" dirty="0">
                <a:effectLst/>
                <a:latin typeface="Calibri" panose="020F0502020204030204" pitchFamily="34" charset="0"/>
                <a:ea typeface="Times New Roman" panose="02020603050405020304" pitchFamily="18" charset="0"/>
              </a:rPr>
              <a:t> system. </a:t>
            </a:r>
          </a:p>
          <a:p>
            <a:pPr marL="342900" marR="0" lvl="0" indent="-342900">
              <a:lnSpc>
                <a:spcPct val="150000"/>
              </a:lnSpc>
              <a:spcBef>
                <a:spcPts val="0"/>
              </a:spcBef>
              <a:spcAft>
                <a:spcPts val="0"/>
              </a:spcAft>
              <a:buFont typeface="Calibri" panose="020F0502020204030204" pitchFamily="34" charset="0"/>
              <a:buChar char="-"/>
            </a:pPr>
            <a:r>
              <a:rPr lang="en-US" sz="2400" dirty="0">
                <a:effectLst/>
                <a:latin typeface="Calibri" panose="020F0502020204030204" pitchFamily="34" charset="0"/>
                <a:ea typeface="Times New Roman" panose="02020603050405020304" pitchFamily="18" charset="0"/>
              </a:rPr>
              <a:t>Housing and Recovery shelters in Sindh-Update from SHRRP</a:t>
            </a:r>
          </a:p>
          <a:p>
            <a:pPr marL="342900" marR="0" lvl="0" indent="-342900">
              <a:lnSpc>
                <a:spcPct val="150000"/>
              </a:lnSpc>
              <a:spcBef>
                <a:spcPts val="0"/>
              </a:spcBef>
              <a:spcAft>
                <a:spcPts val="0"/>
              </a:spcAft>
              <a:buFont typeface="Calibri" panose="020F0502020204030204" pitchFamily="34" charset="0"/>
              <a:buChar char="-"/>
            </a:pPr>
            <a:r>
              <a:rPr lang="en-US" sz="2400" dirty="0">
                <a:effectLst/>
                <a:latin typeface="Calibri" panose="020F0502020204030204" pitchFamily="34" charset="0"/>
                <a:ea typeface="Times New Roman" panose="02020603050405020304" pitchFamily="18" charset="0"/>
              </a:rPr>
              <a:t>CCCM updates</a:t>
            </a:r>
          </a:p>
          <a:p>
            <a:pPr marL="342900" indent="-342900">
              <a:lnSpc>
                <a:spcPct val="150000"/>
              </a:lnSpc>
              <a:buFont typeface="Calibri" panose="020F0502020204030204" pitchFamily="34" charset="0"/>
              <a:buChar char="-"/>
            </a:pPr>
            <a:r>
              <a:rPr lang="en-US" sz="2400" dirty="0">
                <a:effectLst/>
                <a:latin typeface="Calibri" panose="020F0502020204030204" pitchFamily="34" charset="0"/>
                <a:ea typeface="Times New Roman" panose="02020603050405020304" pitchFamily="18" charset="0"/>
              </a:rPr>
              <a:t>Shelter NFI Project-King Salman Humanitarian Aid and Relief Center.</a:t>
            </a:r>
          </a:p>
          <a:p>
            <a:pPr marL="342900" marR="0" lvl="0" indent="-342900">
              <a:lnSpc>
                <a:spcPct val="150000"/>
              </a:lnSpc>
              <a:spcBef>
                <a:spcPts val="0"/>
              </a:spcBef>
              <a:spcAft>
                <a:spcPts val="0"/>
              </a:spcAft>
              <a:buFont typeface="Calibri" panose="020F0502020204030204" pitchFamily="34" charset="0"/>
              <a:buChar char="-"/>
            </a:pPr>
            <a:r>
              <a:rPr lang="en-US" sz="2400" dirty="0" err="1">
                <a:effectLst/>
                <a:latin typeface="Calibri" panose="020F0502020204030204" pitchFamily="34" charset="0"/>
                <a:ea typeface="Times New Roman" panose="02020603050405020304" pitchFamily="18" charset="0"/>
              </a:rPr>
              <a:t>AoB</a:t>
            </a:r>
            <a:endParaRPr lang="en-US" sz="2400" dirty="0">
              <a:effectLst/>
              <a:latin typeface="Calibri" panose="020F0502020204030204" pitchFamily="34" charset="0"/>
              <a:ea typeface="Times New Roman" panose="02020603050405020304" pitchFamily="18" charset="0"/>
            </a:endParaRPr>
          </a:p>
        </p:txBody>
      </p:sp>
      <p:pic>
        <p:nvPicPr>
          <p:cNvPr id="3" name="Picture 2">
            <a:extLst>
              <a:ext uri="{FF2B5EF4-FFF2-40B4-BE49-F238E27FC236}">
                <a16:creationId xmlns:a16="http://schemas.microsoft.com/office/drawing/2014/main" id="{B85EA9C0-ADF4-AA09-6CBE-55A0AAD350AF}"/>
              </a:ext>
            </a:extLst>
          </p:cNvPr>
          <p:cNvPicPr>
            <a:picLocks noChangeAspect="1"/>
          </p:cNvPicPr>
          <p:nvPr/>
        </p:nvPicPr>
        <p:blipFill>
          <a:blip r:embed="rId4"/>
          <a:stretch>
            <a:fillRect/>
          </a:stretch>
        </p:blipFill>
        <p:spPr>
          <a:xfrm>
            <a:off x="2580995" y="6295875"/>
            <a:ext cx="1731030" cy="423742"/>
          </a:xfrm>
          <a:prstGeom prst="rect">
            <a:avLst/>
          </a:prstGeom>
        </p:spPr>
      </p:pic>
    </p:spTree>
    <p:extLst>
      <p:ext uri="{BB962C8B-B14F-4D97-AF65-F5344CB8AC3E}">
        <p14:creationId xmlns:p14="http://schemas.microsoft.com/office/powerpoint/2010/main" val="1553234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7155" y="167300"/>
            <a:ext cx="11029616" cy="1013800"/>
          </a:xfrm>
        </p:spPr>
        <p:txBody>
          <a:bodyPr>
            <a:normAutofit fontScale="90000"/>
          </a:bodyPr>
          <a:lstStyle/>
          <a:p>
            <a:br>
              <a:rPr lang="en-US" sz="3100" dirty="0">
                <a:effectLst/>
                <a:latin typeface="Calibri" panose="020F0502020204030204" pitchFamily="34" charset="0"/>
                <a:ea typeface="Times New Roman" panose="02020603050405020304" pitchFamily="18" charset="0"/>
              </a:rPr>
            </a:br>
            <a:r>
              <a:rPr lang="en-US" sz="3100" dirty="0">
                <a:effectLst/>
                <a:latin typeface="Calibri" panose="020F0502020204030204" pitchFamily="34" charset="0"/>
                <a:ea typeface="Times New Roman" panose="02020603050405020304" pitchFamily="18" charset="0"/>
              </a:rPr>
              <a:t>One Year On- Shelter NFI CCCM Sector Pakistan achievements. </a:t>
            </a:r>
            <a:br>
              <a:rPr lang="en-US" sz="3100" b="1" dirty="0">
                <a:effectLst/>
                <a:latin typeface="Calibri" panose="020F0502020204030204" pitchFamily="34" charset="0"/>
                <a:ea typeface="Times New Roman" panose="02020603050405020304" pitchFamily="18" charset="0"/>
              </a:rPr>
            </a:br>
            <a:br>
              <a:rPr lang="en-US" sz="4800" b="1" dirty="0">
                <a:effectLst/>
                <a:latin typeface="Calibri" panose="020F0502020204030204" pitchFamily="34" charset="0"/>
                <a:ea typeface="Calibri" panose="020F0502020204030204" pitchFamily="34" charset="0"/>
              </a:rPr>
            </a:br>
            <a:r>
              <a:rPr lang="en-US" b="1" dirty="0"/>
              <a:t> </a:t>
            </a:r>
          </a:p>
        </p:txBody>
      </p:sp>
      <p:pic>
        <p:nvPicPr>
          <p:cNvPr id="2" name="Graphic 2">
            <a:extLst>
              <a:ext uri="{FF2B5EF4-FFF2-40B4-BE49-F238E27FC236}">
                <a16:creationId xmlns:a16="http://schemas.microsoft.com/office/drawing/2014/main" id="{BEEB19B4-726A-75B1-E9B6-ECC3219CEE17}"/>
              </a:ext>
            </a:extLst>
          </p:cNvPr>
          <p:cNvPicPr>
            <a:picLocks noChangeAspect="1"/>
          </p:cNvPicPr>
          <p:nvPr/>
        </p:nvPicPr>
        <p:blipFill>
          <a:blip r:embed="rId3">
            <a:extLst>
              <a:ext uri="{28A0092B-C50C-407E-A947-70E740481C1C}">
                <a14:useLocalDpi xmlns:a14="http://schemas.microsoft.com/office/drawing/2010/main" val="0"/>
              </a:ext>
            </a:extLst>
          </a:blip>
          <a:srcRect l="-1613" t="-9267" r="-1714" b="-8109"/>
          <a:stretch>
            <a:fillRect/>
          </a:stretch>
        </p:blipFill>
        <p:spPr bwMode="auto">
          <a:xfrm>
            <a:off x="628369" y="6300175"/>
            <a:ext cx="1952625" cy="390525"/>
          </a:xfrm>
          <a:prstGeom prst="rect">
            <a:avLst/>
          </a:prstGeom>
          <a:noFill/>
          <a:ln>
            <a:noFill/>
          </a:ln>
        </p:spPr>
      </p:pic>
      <p:pic>
        <p:nvPicPr>
          <p:cNvPr id="7" name="Picture 6">
            <a:extLst>
              <a:ext uri="{FF2B5EF4-FFF2-40B4-BE49-F238E27FC236}">
                <a16:creationId xmlns:a16="http://schemas.microsoft.com/office/drawing/2014/main" id="{9A0B7901-DA2E-03AF-7EC7-275E006F2CC7}"/>
              </a:ext>
            </a:extLst>
          </p:cNvPr>
          <p:cNvPicPr>
            <a:picLocks noChangeAspect="1"/>
          </p:cNvPicPr>
          <p:nvPr/>
        </p:nvPicPr>
        <p:blipFill>
          <a:blip r:embed="rId4"/>
          <a:stretch>
            <a:fillRect/>
          </a:stretch>
        </p:blipFill>
        <p:spPr>
          <a:xfrm>
            <a:off x="2580995" y="6295875"/>
            <a:ext cx="1731030" cy="423742"/>
          </a:xfrm>
          <a:prstGeom prst="rect">
            <a:avLst/>
          </a:prstGeom>
        </p:spPr>
      </p:pic>
      <p:graphicFrame>
        <p:nvGraphicFramePr>
          <p:cNvPr id="6" name="Table 5">
            <a:extLst>
              <a:ext uri="{FF2B5EF4-FFF2-40B4-BE49-F238E27FC236}">
                <a16:creationId xmlns:a16="http://schemas.microsoft.com/office/drawing/2014/main" id="{FCA7615E-6FAA-338E-EAC7-049FE1583843}"/>
              </a:ext>
            </a:extLst>
          </p:cNvPr>
          <p:cNvGraphicFramePr>
            <a:graphicFrameLocks noGrp="1"/>
          </p:cNvGraphicFramePr>
          <p:nvPr>
            <p:extLst>
              <p:ext uri="{D42A27DB-BD31-4B8C-83A1-F6EECF244321}">
                <p14:modId xmlns:p14="http://schemas.microsoft.com/office/powerpoint/2010/main" val="3718768476"/>
              </p:ext>
            </p:extLst>
          </p:nvPr>
        </p:nvGraphicFramePr>
        <p:xfrm>
          <a:off x="1820175" y="626930"/>
          <a:ext cx="6968785" cy="5644328"/>
        </p:xfrm>
        <a:graphic>
          <a:graphicData uri="http://schemas.openxmlformats.org/drawingml/2006/table">
            <a:tbl>
              <a:tblPr/>
              <a:tblGrid>
                <a:gridCol w="983148">
                  <a:extLst>
                    <a:ext uri="{9D8B030D-6E8A-4147-A177-3AD203B41FA5}">
                      <a16:colId xmlns:a16="http://schemas.microsoft.com/office/drawing/2014/main" val="4285929657"/>
                    </a:ext>
                  </a:extLst>
                </a:gridCol>
                <a:gridCol w="545276">
                  <a:extLst>
                    <a:ext uri="{9D8B030D-6E8A-4147-A177-3AD203B41FA5}">
                      <a16:colId xmlns:a16="http://schemas.microsoft.com/office/drawing/2014/main" val="4245390886"/>
                    </a:ext>
                  </a:extLst>
                </a:gridCol>
                <a:gridCol w="735295">
                  <a:extLst>
                    <a:ext uri="{9D8B030D-6E8A-4147-A177-3AD203B41FA5}">
                      <a16:colId xmlns:a16="http://schemas.microsoft.com/office/drawing/2014/main" val="2827773942"/>
                    </a:ext>
                  </a:extLst>
                </a:gridCol>
                <a:gridCol w="578322">
                  <a:extLst>
                    <a:ext uri="{9D8B030D-6E8A-4147-A177-3AD203B41FA5}">
                      <a16:colId xmlns:a16="http://schemas.microsoft.com/office/drawing/2014/main" val="3192869211"/>
                    </a:ext>
                  </a:extLst>
                </a:gridCol>
                <a:gridCol w="786931">
                  <a:extLst>
                    <a:ext uri="{9D8B030D-6E8A-4147-A177-3AD203B41FA5}">
                      <a16:colId xmlns:a16="http://schemas.microsoft.com/office/drawing/2014/main" val="44428666"/>
                    </a:ext>
                  </a:extLst>
                </a:gridCol>
                <a:gridCol w="735295">
                  <a:extLst>
                    <a:ext uri="{9D8B030D-6E8A-4147-A177-3AD203B41FA5}">
                      <a16:colId xmlns:a16="http://schemas.microsoft.com/office/drawing/2014/main" val="1375836844"/>
                    </a:ext>
                  </a:extLst>
                </a:gridCol>
                <a:gridCol w="669202">
                  <a:extLst>
                    <a:ext uri="{9D8B030D-6E8A-4147-A177-3AD203B41FA5}">
                      <a16:colId xmlns:a16="http://schemas.microsoft.com/office/drawing/2014/main" val="1453729784"/>
                    </a:ext>
                  </a:extLst>
                </a:gridCol>
                <a:gridCol w="371779">
                  <a:extLst>
                    <a:ext uri="{9D8B030D-6E8A-4147-A177-3AD203B41FA5}">
                      <a16:colId xmlns:a16="http://schemas.microsoft.com/office/drawing/2014/main" val="1013078425"/>
                    </a:ext>
                  </a:extLst>
                </a:gridCol>
                <a:gridCol w="776605">
                  <a:extLst>
                    <a:ext uri="{9D8B030D-6E8A-4147-A177-3AD203B41FA5}">
                      <a16:colId xmlns:a16="http://schemas.microsoft.com/office/drawing/2014/main" val="1534072014"/>
                    </a:ext>
                  </a:extLst>
                </a:gridCol>
                <a:gridCol w="371779">
                  <a:extLst>
                    <a:ext uri="{9D8B030D-6E8A-4147-A177-3AD203B41FA5}">
                      <a16:colId xmlns:a16="http://schemas.microsoft.com/office/drawing/2014/main" val="3929345496"/>
                    </a:ext>
                  </a:extLst>
                </a:gridCol>
                <a:gridCol w="415153">
                  <a:extLst>
                    <a:ext uri="{9D8B030D-6E8A-4147-A177-3AD203B41FA5}">
                      <a16:colId xmlns:a16="http://schemas.microsoft.com/office/drawing/2014/main" val="276075102"/>
                    </a:ext>
                  </a:extLst>
                </a:gridCol>
              </a:tblGrid>
              <a:tr h="639513">
                <a:tc>
                  <a:txBody>
                    <a:bodyPr/>
                    <a:lstStyle/>
                    <a:p>
                      <a:pPr algn="ctr" fontAlgn="ctr"/>
                      <a:r>
                        <a:rPr lang="en-US" sz="800" b="1" i="0" u="none" strike="noStrike" dirty="0">
                          <a:effectLst/>
                          <a:latin typeface="+mn-lt"/>
                        </a:rPr>
                        <a:t>Total </a:t>
                      </a:r>
                      <a:r>
                        <a:rPr lang="en-US" sz="800" b="1" i="0" u="none" strike="noStrike" dirty="0" err="1">
                          <a:effectLst/>
                          <a:latin typeface="+mn-lt"/>
                        </a:rPr>
                        <a:t>Sh</a:t>
                      </a:r>
                      <a:r>
                        <a:rPr lang="en-US" sz="800" b="1" i="0" u="none" strike="noStrike" dirty="0">
                          <a:effectLst/>
                          <a:latin typeface="+mn-lt"/>
                        </a:rPr>
                        <a:t>/NFI/CCCM Meetings Conducted</a:t>
                      </a:r>
                    </a:p>
                  </a:txBody>
                  <a:tcPr marL="4582" marR="4582" marT="4582" marB="2199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endParaRPr lang="en-US" sz="800" b="1" i="0" u="none" strike="noStrike">
                        <a:effectLst/>
                        <a:latin typeface="+mn-lt"/>
                      </a:endParaRPr>
                    </a:p>
                  </a:txBody>
                  <a:tcPr marL="4582" marR="4582" marT="4582" marB="2199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1" i="0" u="none" strike="noStrike">
                          <a:effectLst/>
                          <a:latin typeface="+mn-lt"/>
                        </a:rPr>
                        <a:t>National</a:t>
                      </a:r>
                    </a:p>
                  </a:txBody>
                  <a:tcPr marL="4582" marR="4582" marT="4582" marB="2199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endParaRPr lang="en-US" sz="800" b="1" i="0" u="none" strike="noStrike">
                        <a:effectLst/>
                        <a:latin typeface="+mn-lt"/>
                      </a:endParaRPr>
                    </a:p>
                  </a:txBody>
                  <a:tcPr marL="4582" marR="4582" marT="4582" marB="2199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pt-BR" sz="800" b="1" i="0" u="none" strike="noStrike">
                          <a:effectLst/>
                          <a:latin typeface="+mn-lt"/>
                        </a:rPr>
                        <a:t>Provincial</a:t>
                      </a:r>
                      <a:br>
                        <a:rPr lang="pt-BR" sz="800" b="1" i="0" u="none" strike="noStrike">
                          <a:effectLst/>
                          <a:latin typeface="+mn-lt"/>
                        </a:rPr>
                      </a:br>
                      <a:r>
                        <a:rPr lang="pt-BR" sz="800" b="1" i="0" u="none" strike="noStrike">
                          <a:effectLst/>
                          <a:latin typeface="+mn-lt"/>
                        </a:rPr>
                        <a:t>Sindh (Prov, Sukkar, H abd</a:t>
                      </a:r>
                    </a:p>
                  </a:txBody>
                  <a:tcPr marL="4582" marR="4582" marT="4582" marB="2199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800" b="1" i="0" u="none" strike="noStrike">
                          <a:effectLst/>
                          <a:latin typeface="+mn-lt"/>
                        </a:rPr>
                        <a:t>Provincial</a:t>
                      </a:r>
                      <a:br>
                        <a:rPr lang="en-US" sz="800" b="1" i="0" u="none" strike="noStrike">
                          <a:effectLst/>
                          <a:latin typeface="+mn-lt"/>
                        </a:rPr>
                      </a:br>
                      <a:r>
                        <a:rPr lang="en-US" sz="800" b="1" i="0" u="none" strike="noStrike">
                          <a:effectLst/>
                          <a:latin typeface="+mn-lt"/>
                        </a:rPr>
                        <a:t>Balochistan</a:t>
                      </a:r>
                    </a:p>
                  </a:txBody>
                  <a:tcPr marL="4582" marR="4582" marT="4582" marB="2199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800" b="1" i="0" u="none" strike="noStrike">
                          <a:effectLst/>
                          <a:latin typeface="+mn-lt"/>
                        </a:rPr>
                        <a:t>Provincial</a:t>
                      </a:r>
                      <a:br>
                        <a:rPr lang="en-US" sz="800" b="1" i="0" u="none" strike="noStrike">
                          <a:effectLst/>
                          <a:latin typeface="+mn-lt"/>
                        </a:rPr>
                      </a:br>
                      <a:r>
                        <a:rPr lang="en-US" sz="800" b="1" i="0" u="none" strike="noStrike">
                          <a:effectLst/>
                          <a:latin typeface="+mn-lt"/>
                        </a:rPr>
                        <a:t>KP</a:t>
                      </a:r>
                    </a:p>
                  </a:txBody>
                  <a:tcPr marL="4582" marR="4582" marT="4582" marB="2199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endParaRPr lang="en-US" sz="800" b="0" i="0" u="none" strike="noStrike">
                        <a:effectLst/>
                        <a:latin typeface="+mn-lt"/>
                      </a:endParaRPr>
                    </a:p>
                  </a:txBody>
                  <a:tcPr marL="4582" marR="4582" marT="4582" marB="2199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1" i="0" u="none" strike="noStrike">
                          <a:effectLst/>
                          <a:latin typeface="+mn-lt"/>
                        </a:rPr>
                        <a:t>CCCM (Sindh)</a:t>
                      </a:r>
                    </a:p>
                  </a:txBody>
                  <a:tcPr marL="4582" marR="4582" marT="4582" marB="2199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endParaRPr lang="en-US" sz="800" b="0" i="0" u="none" strike="noStrike">
                        <a:effectLst/>
                        <a:latin typeface="+mn-lt"/>
                      </a:endParaRPr>
                    </a:p>
                  </a:txBody>
                  <a:tcPr marL="4582" marR="4582" marT="4582" marB="21995"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800" b="0" i="0" u="none" strike="noStrike">
                        <a:effectLst/>
                        <a:latin typeface="+mn-lt"/>
                      </a:endParaRPr>
                    </a:p>
                  </a:txBody>
                  <a:tcPr marL="4582" marR="4582" marT="4582" marB="21995" anchor="b">
                    <a:lnL>
                      <a:noFill/>
                    </a:lnL>
                    <a:lnR>
                      <a:noFill/>
                    </a:lnR>
                    <a:lnT>
                      <a:noFill/>
                    </a:lnT>
                    <a:lnB>
                      <a:noFill/>
                    </a:lnB>
                  </a:tcPr>
                </a:tc>
                <a:extLst>
                  <a:ext uri="{0D108BD9-81ED-4DB2-BD59-A6C34878D82A}">
                    <a16:rowId xmlns:a16="http://schemas.microsoft.com/office/drawing/2014/main" val="907839750"/>
                  </a:ext>
                </a:extLst>
              </a:tr>
              <a:tr h="184666">
                <a:tc>
                  <a:txBody>
                    <a:bodyPr/>
                    <a:lstStyle/>
                    <a:p>
                      <a:pPr algn="ctr" fontAlgn="ctr"/>
                      <a:r>
                        <a:rPr lang="en-US" sz="800" b="1" i="0" u="none" strike="noStrike">
                          <a:effectLst/>
                          <a:latin typeface="+mn-lt"/>
                        </a:rPr>
                        <a:t>140 </a:t>
                      </a:r>
                    </a:p>
                  </a:txBody>
                  <a:tcPr marL="4582" marR="4582" marT="4582" marB="2199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800" b="1" i="0" u="none" strike="noStrike" dirty="0">
                        <a:effectLst/>
                        <a:latin typeface="+mn-lt"/>
                      </a:endParaRPr>
                    </a:p>
                  </a:txBody>
                  <a:tcPr marL="4582" marR="4582" marT="4582" marB="2199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1" i="0" u="none" strike="noStrike">
                          <a:effectLst/>
                          <a:latin typeface="+mn-lt"/>
                        </a:rPr>
                        <a:t> 15 </a:t>
                      </a:r>
                    </a:p>
                  </a:txBody>
                  <a:tcPr marL="4582" marR="4582" marT="4582" marB="2199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800" b="1" i="0" u="none" strike="noStrike">
                        <a:effectLst/>
                        <a:latin typeface="+mn-lt"/>
                      </a:endParaRPr>
                    </a:p>
                  </a:txBody>
                  <a:tcPr marL="4582" marR="4582" marT="4582" marB="2199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1" i="0" u="none" strike="noStrike">
                          <a:effectLst/>
                          <a:latin typeface="+mn-lt"/>
                        </a:rPr>
                        <a:t> 63 </a:t>
                      </a:r>
                    </a:p>
                  </a:txBody>
                  <a:tcPr marL="4582" marR="4582" marT="4582" marB="2199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effectLst/>
                          <a:latin typeface="+mn-lt"/>
                        </a:rPr>
                        <a:t> 10 </a:t>
                      </a:r>
                    </a:p>
                  </a:txBody>
                  <a:tcPr marL="4582" marR="4582" marT="4582" marB="2199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effectLst/>
                          <a:latin typeface="+mn-lt"/>
                        </a:rPr>
                        <a:t> 25 </a:t>
                      </a:r>
                    </a:p>
                  </a:txBody>
                  <a:tcPr marL="4582" marR="4582" marT="4582" marB="2199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800" b="0" i="0" u="none" strike="noStrike">
                        <a:effectLst/>
                        <a:latin typeface="+mn-lt"/>
                      </a:endParaRPr>
                    </a:p>
                  </a:txBody>
                  <a:tcPr marL="4582" marR="4582" marT="4582" marB="2199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1" i="0" u="none" strike="noStrike">
                          <a:effectLst/>
                          <a:latin typeface="+mn-lt"/>
                        </a:rPr>
                        <a:t> 27 </a:t>
                      </a:r>
                    </a:p>
                  </a:txBody>
                  <a:tcPr marL="4582" marR="4582" marT="4582" marB="2199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effectLst/>
                        <a:latin typeface="+mn-lt"/>
                      </a:endParaRPr>
                    </a:p>
                  </a:txBody>
                  <a:tcPr marL="4582" marR="4582" marT="4582" marB="21995"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800" b="0" i="0" u="none" strike="noStrike">
                        <a:effectLst/>
                        <a:latin typeface="+mn-lt"/>
                      </a:endParaRPr>
                    </a:p>
                  </a:txBody>
                  <a:tcPr marL="4582" marR="4582" marT="4582" marB="21995" anchor="b">
                    <a:lnL>
                      <a:noFill/>
                    </a:lnL>
                    <a:lnR>
                      <a:noFill/>
                    </a:lnR>
                    <a:lnT>
                      <a:noFill/>
                    </a:lnT>
                    <a:lnB>
                      <a:noFill/>
                    </a:lnB>
                  </a:tcPr>
                </a:tc>
                <a:extLst>
                  <a:ext uri="{0D108BD9-81ED-4DB2-BD59-A6C34878D82A}">
                    <a16:rowId xmlns:a16="http://schemas.microsoft.com/office/drawing/2014/main" val="3418761497"/>
                  </a:ext>
                </a:extLst>
              </a:tr>
              <a:tr h="136761">
                <a:tc>
                  <a:txBody>
                    <a:bodyPr/>
                    <a:lstStyle/>
                    <a:p>
                      <a:pPr algn="ctr" fontAlgn="b"/>
                      <a:endParaRPr lang="en-US" sz="800" b="0" i="0" u="none" strike="noStrike">
                        <a:effectLst/>
                        <a:latin typeface="+mn-lt"/>
                      </a:endParaRPr>
                    </a:p>
                  </a:txBody>
                  <a:tcPr marL="4582" marR="4582" marT="4582" marB="21995"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dirty="0">
                        <a:effectLst/>
                        <a:latin typeface="+mn-lt"/>
                      </a:endParaRPr>
                    </a:p>
                  </a:txBody>
                  <a:tcPr marL="4582" marR="4582" marT="4582" marB="21995" anchor="b">
                    <a:lnL>
                      <a:noFill/>
                    </a:lnL>
                    <a:lnR>
                      <a:noFill/>
                    </a:lnR>
                    <a:lnT>
                      <a:noFill/>
                    </a:lnT>
                    <a:lnB>
                      <a:noFill/>
                    </a:lnB>
                  </a:tcPr>
                </a:tc>
                <a:tc>
                  <a:txBody>
                    <a:bodyPr/>
                    <a:lstStyle/>
                    <a:p>
                      <a:pPr algn="ctr" fontAlgn="b"/>
                      <a:endParaRPr lang="en-US" sz="800" b="0" i="0" u="none" strike="noStrike">
                        <a:effectLst/>
                        <a:latin typeface="+mn-lt"/>
                      </a:endParaRPr>
                    </a:p>
                  </a:txBody>
                  <a:tcPr marL="4582" marR="4582" marT="4582" marB="21995"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a:effectLst/>
                        <a:latin typeface="+mn-lt"/>
                      </a:endParaRPr>
                    </a:p>
                  </a:txBody>
                  <a:tcPr marL="4582" marR="4582" marT="4582" marB="21995" anchor="b">
                    <a:lnL>
                      <a:noFill/>
                    </a:lnL>
                    <a:lnR>
                      <a:noFill/>
                    </a:lnR>
                    <a:lnT>
                      <a:noFill/>
                    </a:lnT>
                    <a:lnB>
                      <a:noFill/>
                    </a:lnB>
                  </a:tcPr>
                </a:tc>
                <a:tc>
                  <a:txBody>
                    <a:bodyPr/>
                    <a:lstStyle/>
                    <a:p>
                      <a:pPr algn="ctr" fontAlgn="b"/>
                      <a:endParaRPr lang="en-US" sz="800" b="0" i="0" u="none" strike="noStrike">
                        <a:effectLst/>
                        <a:latin typeface="+mn-lt"/>
                      </a:endParaRPr>
                    </a:p>
                  </a:txBody>
                  <a:tcPr marL="4582" marR="4582" marT="4582" marB="21995"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a:effectLst/>
                        <a:latin typeface="+mn-lt"/>
                      </a:endParaRPr>
                    </a:p>
                  </a:txBody>
                  <a:tcPr marL="4582" marR="4582" marT="4582" marB="21995"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a:effectLst/>
                        <a:latin typeface="+mn-lt"/>
                      </a:endParaRPr>
                    </a:p>
                  </a:txBody>
                  <a:tcPr marL="4582" marR="4582" marT="4582" marB="21995"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a:effectLst/>
                        <a:latin typeface="+mn-lt"/>
                      </a:endParaRPr>
                    </a:p>
                  </a:txBody>
                  <a:tcPr marL="4582" marR="4582" marT="4582" marB="21995" anchor="b">
                    <a:lnL>
                      <a:noFill/>
                    </a:lnL>
                    <a:lnR>
                      <a:noFill/>
                    </a:lnR>
                    <a:lnT>
                      <a:noFill/>
                    </a:lnT>
                    <a:lnB>
                      <a:noFill/>
                    </a:lnB>
                  </a:tcPr>
                </a:tc>
                <a:tc>
                  <a:txBody>
                    <a:bodyPr/>
                    <a:lstStyle/>
                    <a:p>
                      <a:pPr algn="ctr" fontAlgn="b"/>
                      <a:endParaRPr lang="en-US" sz="800" b="0" i="0" u="none" strike="noStrike">
                        <a:effectLst/>
                        <a:latin typeface="+mn-lt"/>
                      </a:endParaRPr>
                    </a:p>
                  </a:txBody>
                  <a:tcPr marL="4582" marR="4582" marT="4582" marB="21995"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a:effectLst/>
                        <a:latin typeface="+mn-lt"/>
                      </a:endParaRPr>
                    </a:p>
                  </a:txBody>
                  <a:tcPr marL="4582" marR="4582" marT="4582" marB="21995" anchor="b">
                    <a:lnL>
                      <a:noFill/>
                    </a:lnL>
                    <a:lnR>
                      <a:noFill/>
                    </a:lnR>
                    <a:lnT>
                      <a:noFill/>
                    </a:lnT>
                    <a:lnB>
                      <a:noFill/>
                    </a:lnB>
                  </a:tcPr>
                </a:tc>
                <a:tc>
                  <a:txBody>
                    <a:bodyPr/>
                    <a:lstStyle/>
                    <a:p>
                      <a:pPr algn="ctr" fontAlgn="b"/>
                      <a:endParaRPr lang="en-US" sz="800" b="0" i="0" u="none" strike="noStrike">
                        <a:effectLst/>
                        <a:latin typeface="+mn-lt"/>
                      </a:endParaRPr>
                    </a:p>
                  </a:txBody>
                  <a:tcPr marL="4582" marR="4582" marT="4582" marB="21995" anchor="b">
                    <a:lnL>
                      <a:noFill/>
                    </a:lnL>
                    <a:lnR>
                      <a:noFill/>
                    </a:lnR>
                    <a:lnT>
                      <a:noFill/>
                    </a:lnT>
                    <a:lnB>
                      <a:noFill/>
                    </a:lnB>
                  </a:tcPr>
                </a:tc>
                <a:extLst>
                  <a:ext uri="{0D108BD9-81ED-4DB2-BD59-A6C34878D82A}">
                    <a16:rowId xmlns:a16="http://schemas.microsoft.com/office/drawing/2014/main" val="3489155824"/>
                  </a:ext>
                </a:extLst>
              </a:tr>
              <a:tr h="136761">
                <a:tc>
                  <a:txBody>
                    <a:bodyPr/>
                    <a:lstStyle/>
                    <a:p>
                      <a:pPr algn="ctr" fontAlgn="b"/>
                      <a:endParaRPr lang="en-US" sz="800" b="0" i="0" u="none" strike="noStrike">
                        <a:effectLst/>
                        <a:latin typeface="+mn-lt"/>
                      </a:endParaRPr>
                    </a:p>
                  </a:txBody>
                  <a:tcPr marL="4582" marR="4582" marT="4582" marB="21995"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effectLst/>
                        <a:latin typeface="+mn-lt"/>
                      </a:endParaRPr>
                    </a:p>
                  </a:txBody>
                  <a:tcPr marL="4582" marR="4582" marT="4582" marB="21995" anchor="b">
                    <a:lnL>
                      <a:noFill/>
                    </a:lnL>
                    <a:lnR>
                      <a:noFill/>
                    </a:lnR>
                    <a:lnT>
                      <a:noFill/>
                    </a:lnT>
                    <a:lnB>
                      <a:noFill/>
                    </a:lnB>
                  </a:tcPr>
                </a:tc>
                <a:tc>
                  <a:txBody>
                    <a:bodyPr/>
                    <a:lstStyle/>
                    <a:p>
                      <a:pPr algn="ctr" fontAlgn="b"/>
                      <a:endParaRPr lang="en-US" sz="800" b="0" i="0" u="none" strike="noStrike">
                        <a:effectLst/>
                        <a:latin typeface="+mn-lt"/>
                      </a:endParaRPr>
                    </a:p>
                  </a:txBody>
                  <a:tcPr marL="4582" marR="4582" marT="4582" marB="21995"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effectLst/>
                        <a:latin typeface="+mn-lt"/>
                      </a:endParaRPr>
                    </a:p>
                  </a:txBody>
                  <a:tcPr marL="4582" marR="4582" marT="4582" marB="21995" anchor="b">
                    <a:lnL>
                      <a:noFill/>
                    </a:lnL>
                    <a:lnR>
                      <a:noFill/>
                    </a:lnR>
                    <a:lnT>
                      <a:noFill/>
                    </a:lnT>
                    <a:lnB>
                      <a:noFill/>
                    </a:lnB>
                  </a:tcPr>
                </a:tc>
                <a:tc>
                  <a:txBody>
                    <a:bodyPr/>
                    <a:lstStyle/>
                    <a:p>
                      <a:pPr algn="ctr" fontAlgn="b"/>
                      <a:endParaRPr lang="en-US" sz="800" b="0" i="0" u="none" strike="noStrike">
                        <a:effectLst/>
                        <a:latin typeface="+mn-lt"/>
                      </a:endParaRPr>
                    </a:p>
                  </a:txBody>
                  <a:tcPr marL="4582" marR="4582" marT="4582" marB="21995"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effectLst/>
                        <a:latin typeface="+mn-lt"/>
                      </a:endParaRPr>
                    </a:p>
                  </a:txBody>
                  <a:tcPr marL="4582" marR="4582" marT="4582" marB="21995" anchor="b">
                    <a:lnL>
                      <a:noFill/>
                    </a:lnL>
                    <a:lnR>
                      <a:noFill/>
                    </a:lnR>
                    <a:lnT>
                      <a:noFill/>
                    </a:lnT>
                    <a:lnB>
                      <a:noFill/>
                    </a:lnB>
                  </a:tcPr>
                </a:tc>
                <a:tc>
                  <a:txBody>
                    <a:bodyPr/>
                    <a:lstStyle/>
                    <a:p>
                      <a:pPr algn="ctr" fontAlgn="b"/>
                      <a:endParaRPr lang="en-US" sz="800" b="0" i="0" u="none" strike="noStrike">
                        <a:effectLst/>
                        <a:latin typeface="+mn-lt"/>
                      </a:endParaRPr>
                    </a:p>
                  </a:txBody>
                  <a:tcPr marL="4582" marR="4582" marT="4582" marB="21995" anchor="b">
                    <a:lnL>
                      <a:noFill/>
                    </a:lnL>
                    <a:lnR>
                      <a:noFill/>
                    </a:lnR>
                    <a:lnT>
                      <a:noFill/>
                    </a:lnT>
                    <a:lnB>
                      <a:noFill/>
                    </a:lnB>
                  </a:tcPr>
                </a:tc>
                <a:tc>
                  <a:txBody>
                    <a:bodyPr/>
                    <a:lstStyle/>
                    <a:p>
                      <a:pPr algn="ctr" fontAlgn="b"/>
                      <a:endParaRPr lang="en-US" sz="800" b="0" i="0" u="none" strike="noStrike">
                        <a:effectLst/>
                        <a:latin typeface="+mn-lt"/>
                      </a:endParaRPr>
                    </a:p>
                  </a:txBody>
                  <a:tcPr marL="4582" marR="4582" marT="4582" marB="21995" anchor="b">
                    <a:lnL>
                      <a:noFill/>
                    </a:lnL>
                    <a:lnR>
                      <a:noFill/>
                    </a:lnR>
                    <a:lnT>
                      <a:noFill/>
                    </a:lnT>
                    <a:lnB>
                      <a:noFill/>
                    </a:lnB>
                  </a:tcPr>
                </a:tc>
                <a:tc>
                  <a:txBody>
                    <a:bodyPr/>
                    <a:lstStyle/>
                    <a:p>
                      <a:pPr algn="ctr" fontAlgn="b"/>
                      <a:endParaRPr lang="en-US" sz="800" b="0" i="0" u="none" strike="noStrike">
                        <a:effectLst/>
                        <a:latin typeface="+mn-lt"/>
                      </a:endParaRPr>
                    </a:p>
                  </a:txBody>
                  <a:tcPr marL="4582" marR="4582" marT="4582" marB="21995" anchor="b">
                    <a:lnL>
                      <a:noFill/>
                    </a:lnL>
                    <a:lnR>
                      <a:noFill/>
                    </a:lnR>
                    <a:lnT>
                      <a:noFill/>
                    </a:lnT>
                    <a:lnB>
                      <a:noFill/>
                    </a:lnB>
                  </a:tcPr>
                </a:tc>
                <a:tc>
                  <a:txBody>
                    <a:bodyPr/>
                    <a:lstStyle/>
                    <a:p>
                      <a:pPr algn="ctr" fontAlgn="b"/>
                      <a:endParaRPr lang="en-US" sz="800" b="0" i="0" u="none" strike="noStrike">
                        <a:effectLst/>
                        <a:latin typeface="+mn-lt"/>
                      </a:endParaRPr>
                    </a:p>
                  </a:txBody>
                  <a:tcPr marL="4582" marR="4582" marT="4582" marB="21995" anchor="b">
                    <a:lnL>
                      <a:noFill/>
                    </a:lnL>
                    <a:lnR>
                      <a:noFill/>
                    </a:lnR>
                    <a:lnT>
                      <a:noFill/>
                    </a:lnT>
                    <a:lnB>
                      <a:noFill/>
                    </a:lnB>
                  </a:tcPr>
                </a:tc>
                <a:tc>
                  <a:txBody>
                    <a:bodyPr/>
                    <a:lstStyle/>
                    <a:p>
                      <a:pPr algn="ctr" fontAlgn="b"/>
                      <a:endParaRPr lang="en-US" sz="800" b="0" i="0" u="none" strike="noStrike">
                        <a:effectLst/>
                        <a:latin typeface="+mn-lt"/>
                      </a:endParaRPr>
                    </a:p>
                  </a:txBody>
                  <a:tcPr marL="4582" marR="4582" marT="4582" marB="21995" anchor="b">
                    <a:lnL>
                      <a:noFill/>
                    </a:lnL>
                    <a:lnR>
                      <a:noFill/>
                    </a:lnR>
                    <a:lnT>
                      <a:noFill/>
                    </a:lnT>
                    <a:lnB>
                      <a:noFill/>
                    </a:lnB>
                  </a:tcPr>
                </a:tc>
                <a:extLst>
                  <a:ext uri="{0D108BD9-81ED-4DB2-BD59-A6C34878D82A}">
                    <a16:rowId xmlns:a16="http://schemas.microsoft.com/office/drawing/2014/main" val="1044036714"/>
                  </a:ext>
                </a:extLst>
              </a:tr>
              <a:tr h="336281">
                <a:tc>
                  <a:txBody>
                    <a:bodyPr/>
                    <a:lstStyle/>
                    <a:p>
                      <a:pPr algn="ctr" fontAlgn="ctr"/>
                      <a:r>
                        <a:rPr lang="en-US" sz="800" b="1" i="0" u="none" strike="noStrike" dirty="0">
                          <a:effectLst/>
                          <a:latin typeface="+mn-lt"/>
                        </a:rPr>
                        <a:t>Overall, Shelter Coverage</a:t>
                      </a:r>
                    </a:p>
                  </a:txBody>
                  <a:tcPr marL="4582" marR="4582" marT="4582" marB="2199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endParaRPr lang="en-US" sz="800" b="1" i="0" u="none" strike="noStrike" dirty="0">
                        <a:effectLst/>
                        <a:latin typeface="+mn-lt"/>
                      </a:endParaRPr>
                    </a:p>
                  </a:txBody>
                  <a:tcPr marL="4582" marR="4582" marT="4582" marB="2199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1" i="0" u="none" strike="noStrike" dirty="0">
                          <a:effectLst/>
                          <a:latin typeface="+mn-lt"/>
                        </a:rPr>
                        <a:t>Tents</a:t>
                      </a:r>
                    </a:p>
                  </a:txBody>
                  <a:tcPr marL="4582" marR="4582" marT="4582" marB="2199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endParaRPr lang="en-US" sz="800" b="1" i="0" u="none" strike="noStrike">
                        <a:effectLst/>
                        <a:latin typeface="+mn-lt"/>
                      </a:endParaRPr>
                    </a:p>
                  </a:txBody>
                  <a:tcPr marL="4582" marR="4582" marT="4582" marB="2199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1" i="0" u="none" strike="noStrike">
                          <a:effectLst/>
                          <a:latin typeface="+mn-lt"/>
                        </a:rPr>
                        <a:t>Tarpaulins</a:t>
                      </a:r>
                    </a:p>
                  </a:txBody>
                  <a:tcPr marL="4582" marR="4582" marT="4582" marB="2199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endParaRPr lang="en-US" sz="800" b="0" i="0" u="none" strike="noStrike">
                        <a:effectLst/>
                        <a:latin typeface="+mn-lt"/>
                      </a:endParaRPr>
                    </a:p>
                  </a:txBody>
                  <a:tcPr marL="4582" marR="4582" marT="4582" marB="21995"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800" b="0" i="0" u="none" strike="noStrike">
                        <a:effectLst/>
                        <a:latin typeface="+mn-lt"/>
                      </a:endParaRPr>
                    </a:p>
                  </a:txBody>
                  <a:tcPr marL="4582" marR="4582" marT="4582" marB="21995" anchor="b">
                    <a:lnL>
                      <a:noFill/>
                    </a:lnL>
                    <a:lnR>
                      <a:noFill/>
                    </a:lnR>
                    <a:lnT>
                      <a:noFill/>
                    </a:lnT>
                    <a:lnB>
                      <a:noFill/>
                    </a:lnB>
                  </a:tcPr>
                </a:tc>
                <a:tc>
                  <a:txBody>
                    <a:bodyPr/>
                    <a:lstStyle/>
                    <a:p>
                      <a:pPr algn="ctr" fontAlgn="b"/>
                      <a:endParaRPr lang="en-US" sz="800" b="0" i="0" u="none" strike="noStrike">
                        <a:effectLst/>
                        <a:latin typeface="+mn-lt"/>
                      </a:endParaRPr>
                    </a:p>
                  </a:txBody>
                  <a:tcPr marL="4582" marR="4582" marT="4582" marB="21995" anchor="b">
                    <a:lnL>
                      <a:noFill/>
                    </a:lnL>
                    <a:lnR>
                      <a:noFill/>
                    </a:lnR>
                    <a:lnT>
                      <a:noFill/>
                    </a:lnT>
                    <a:lnB>
                      <a:noFill/>
                    </a:lnB>
                  </a:tcPr>
                </a:tc>
                <a:tc>
                  <a:txBody>
                    <a:bodyPr/>
                    <a:lstStyle/>
                    <a:p>
                      <a:pPr algn="ctr" fontAlgn="b"/>
                      <a:endParaRPr lang="en-US" sz="800" b="0" i="0" u="none" strike="noStrike">
                        <a:effectLst/>
                        <a:latin typeface="+mn-lt"/>
                      </a:endParaRPr>
                    </a:p>
                  </a:txBody>
                  <a:tcPr marL="4582" marR="4582" marT="4582" marB="21995" anchor="b">
                    <a:lnL>
                      <a:noFill/>
                    </a:lnL>
                    <a:lnR>
                      <a:noFill/>
                    </a:lnR>
                    <a:lnT>
                      <a:noFill/>
                    </a:lnT>
                    <a:lnB>
                      <a:noFill/>
                    </a:lnB>
                  </a:tcPr>
                </a:tc>
                <a:tc>
                  <a:txBody>
                    <a:bodyPr/>
                    <a:lstStyle/>
                    <a:p>
                      <a:pPr algn="ctr" fontAlgn="b"/>
                      <a:endParaRPr lang="en-US" sz="800" b="0" i="0" u="none" strike="noStrike">
                        <a:effectLst/>
                        <a:latin typeface="+mn-lt"/>
                      </a:endParaRPr>
                    </a:p>
                  </a:txBody>
                  <a:tcPr marL="4582" marR="4582" marT="4582" marB="21995" anchor="b">
                    <a:lnL>
                      <a:noFill/>
                    </a:lnL>
                    <a:lnR>
                      <a:noFill/>
                    </a:lnR>
                    <a:lnT>
                      <a:noFill/>
                    </a:lnT>
                    <a:lnB>
                      <a:noFill/>
                    </a:lnB>
                  </a:tcPr>
                </a:tc>
                <a:tc>
                  <a:txBody>
                    <a:bodyPr/>
                    <a:lstStyle/>
                    <a:p>
                      <a:pPr algn="ctr" fontAlgn="b"/>
                      <a:endParaRPr lang="en-US" sz="800" b="0" i="0" u="none" strike="noStrike">
                        <a:effectLst/>
                        <a:latin typeface="+mn-lt"/>
                      </a:endParaRPr>
                    </a:p>
                  </a:txBody>
                  <a:tcPr marL="4582" marR="4582" marT="4582" marB="21995" anchor="b">
                    <a:lnL>
                      <a:noFill/>
                    </a:lnL>
                    <a:lnR>
                      <a:noFill/>
                    </a:lnR>
                    <a:lnT>
                      <a:noFill/>
                    </a:lnT>
                    <a:lnB>
                      <a:noFill/>
                    </a:lnB>
                  </a:tcPr>
                </a:tc>
                <a:extLst>
                  <a:ext uri="{0D108BD9-81ED-4DB2-BD59-A6C34878D82A}">
                    <a16:rowId xmlns:a16="http://schemas.microsoft.com/office/drawing/2014/main" val="3996105079"/>
                  </a:ext>
                </a:extLst>
              </a:tr>
              <a:tr h="184666">
                <a:tc>
                  <a:txBody>
                    <a:bodyPr/>
                    <a:lstStyle/>
                    <a:p>
                      <a:pPr algn="ctr" fontAlgn="ctr"/>
                      <a:r>
                        <a:rPr lang="en-US" sz="800" b="1" i="0" u="none" strike="noStrike">
                          <a:effectLst/>
                          <a:latin typeface="+mn-lt"/>
                        </a:rPr>
                        <a:t>47%</a:t>
                      </a:r>
                    </a:p>
                  </a:txBody>
                  <a:tcPr marL="4582" marR="4582" marT="4582" marB="2199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1" i="0" u="none" strike="noStrike">
                        <a:effectLst/>
                        <a:latin typeface="+mn-lt"/>
                      </a:endParaRPr>
                    </a:p>
                  </a:txBody>
                  <a:tcPr marL="4582" marR="4582" marT="4582" marB="2199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1" i="0" u="none" strike="noStrike" dirty="0">
                          <a:effectLst/>
                          <a:latin typeface="+mn-lt"/>
                        </a:rPr>
                        <a:t>72,097 </a:t>
                      </a:r>
                    </a:p>
                  </a:txBody>
                  <a:tcPr marL="4582" marR="4582" marT="4582" marB="2199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1" i="0" u="none" strike="noStrike">
                        <a:effectLst/>
                        <a:latin typeface="+mn-lt"/>
                      </a:endParaRPr>
                    </a:p>
                  </a:txBody>
                  <a:tcPr marL="4582" marR="4582" marT="4582" marB="2199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1" i="0" u="none" strike="noStrike">
                          <a:effectLst/>
                          <a:latin typeface="+mn-lt"/>
                        </a:rPr>
                        <a:t> 313,582 </a:t>
                      </a:r>
                    </a:p>
                  </a:txBody>
                  <a:tcPr marL="4582" marR="4582" marT="4582" marB="2199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effectLst/>
                        <a:latin typeface="+mn-lt"/>
                      </a:endParaRPr>
                    </a:p>
                  </a:txBody>
                  <a:tcPr marL="4582" marR="4582" marT="4582" marB="21995"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800" b="0" i="0" u="none" strike="noStrike">
                        <a:effectLst/>
                        <a:latin typeface="+mn-lt"/>
                      </a:endParaRPr>
                    </a:p>
                  </a:txBody>
                  <a:tcPr marL="4582" marR="4582" marT="4582" marB="21995" anchor="b">
                    <a:lnL>
                      <a:noFill/>
                    </a:lnL>
                    <a:lnR>
                      <a:noFill/>
                    </a:lnR>
                    <a:lnT>
                      <a:noFill/>
                    </a:lnT>
                    <a:lnB>
                      <a:noFill/>
                    </a:lnB>
                  </a:tcPr>
                </a:tc>
                <a:tc>
                  <a:txBody>
                    <a:bodyPr/>
                    <a:lstStyle/>
                    <a:p>
                      <a:pPr algn="ctr" fontAlgn="b"/>
                      <a:endParaRPr lang="en-US" sz="800" b="0" i="0" u="none" strike="noStrike">
                        <a:effectLst/>
                        <a:latin typeface="+mn-lt"/>
                      </a:endParaRPr>
                    </a:p>
                  </a:txBody>
                  <a:tcPr marL="4582" marR="4582" marT="4582" marB="21995" anchor="b">
                    <a:lnL>
                      <a:noFill/>
                    </a:lnL>
                    <a:lnR>
                      <a:noFill/>
                    </a:lnR>
                    <a:lnT>
                      <a:noFill/>
                    </a:lnT>
                    <a:lnB>
                      <a:noFill/>
                    </a:lnB>
                  </a:tcPr>
                </a:tc>
                <a:tc>
                  <a:txBody>
                    <a:bodyPr/>
                    <a:lstStyle/>
                    <a:p>
                      <a:pPr algn="ctr" fontAlgn="b"/>
                      <a:endParaRPr lang="en-US" sz="800" b="0" i="0" u="none" strike="noStrike">
                        <a:effectLst/>
                        <a:latin typeface="+mn-lt"/>
                      </a:endParaRPr>
                    </a:p>
                  </a:txBody>
                  <a:tcPr marL="4582" marR="4582" marT="4582" marB="21995" anchor="b">
                    <a:lnL>
                      <a:noFill/>
                    </a:lnL>
                    <a:lnR>
                      <a:noFill/>
                    </a:lnR>
                    <a:lnT>
                      <a:noFill/>
                    </a:lnT>
                    <a:lnB>
                      <a:noFill/>
                    </a:lnB>
                  </a:tcPr>
                </a:tc>
                <a:tc>
                  <a:txBody>
                    <a:bodyPr/>
                    <a:lstStyle/>
                    <a:p>
                      <a:pPr algn="ctr" fontAlgn="b"/>
                      <a:endParaRPr lang="en-US" sz="800" b="0" i="0" u="none" strike="noStrike">
                        <a:effectLst/>
                        <a:latin typeface="+mn-lt"/>
                      </a:endParaRPr>
                    </a:p>
                  </a:txBody>
                  <a:tcPr marL="4582" marR="4582" marT="4582" marB="21995" anchor="b">
                    <a:lnL>
                      <a:noFill/>
                    </a:lnL>
                    <a:lnR>
                      <a:noFill/>
                    </a:lnR>
                    <a:lnT>
                      <a:noFill/>
                    </a:lnT>
                    <a:lnB>
                      <a:noFill/>
                    </a:lnB>
                  </a:tcPr>
                </a:tc>
                <a:tc>
                  <a:txBody>
                    <a:bodyPr/>
                    <a:lstStyle/>
                    <a:p>
                      <a:pPr algn="ctr" fontAlgn="b"/>
                      <a:endParaRPr lang="en-US" sz="800" b="0" i="0" u="none" strike="noStrike">
                        <a:effectLst/>
                        <a:latin typeface="+mn-lt"/>
                      </a:endParaRPr>
                    </a:p>
                  </a:txBody>
                  <a:tcPr marL="4582" marR="4582" marT="4582" marB="21995" anchor="b">
                    <a:lnL>
                      <a:noFill/>
                    </a:lnL>
                    <a:lnR>
                      <a:noFill/>
                    </a:lnR>
                    <a:lnT>
                      <a:noFill/>
                    </a:lnT>
                    <a:lnB>
                      <a:noFill/>
                    </a:lnB>
                  </a:tcPr>
                </a:tc>
                <a:extLst>
                  <a:ext uri="{0D108BD9-81ED-4DB2-BD59-A6C34878D82A}">
                    <a16:rowId xmlns:a16="http://schemas.microsoft.com/office/drawing/2014/main" val="418480535"/>
                  </a:ext>
                </a:extLst>
              </a:tr>
              <a:tr h="136761">
                <a:tc>
                  <a:txBody>
                    <a:bodyPr/>
                    <a:lstStyle/>
                    <a:p>
                      <a:pPr algn="ctr" fontAlgn="b"/>
                      <a:endParaRPr lang="en-US" sz="800" b="0" i="0" u="none" strike="noStrike">
                        <a:effectLst/>
                        <a:latin typeface="+mn-lt"/>
                      </a:endParaRPr>
                    </a:p>
                  </a:txBody>
                  <a:tcPr marL="4582" marR="4582" marT="4582" marB="21995"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a:effectLst/>
                        <a:latin typeface="+mn-lt"/>
                      </a:endParaRPr>
                    </a:p>
                  </a:txBody>
                  <a:tcPr marL="4582" marR="4582" marT="4582" marB="21995" anchor="b">
                    <a:lnL>
                      <a:noFill/>
                    </a:lnL>
                    <a:lnR>
                      <a:noFill/>
                    </a:lnR>
                    <a:lnT>
                      <a:noFill/>
                    </a:lnT>
                    <a:lnB>
                      <a:noFill/>
                    </a:lnB>
                  </a:tcPr>
                </a:tc>
                <a:tc>
                  <a:txBody>
                    <a:bodyPr/>
                    <a:lstStyle/>
                    <a:p>
                      <a:pPr algn="ctr" fontAlgn="b"/>
                      <a:endParaRPr lang="en-US" sz="800" b="0" i="0" u="none" strike="noStrike" dirty="0">
                        <a:effectLst/>
                        <a:latin typeface="+mn-lt"/>
                      </a:endParaRPr>
                    </a:p>
                  </a:txBody>
                  <a:tcPr marL="4582" marR="4582" marT="4582" marB="21995"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dirty="0">
                        <a:effectLst/>
                        <a:latin typeface="+mn-lt"/>
                      </a:endParaRPr>
                    </a:p>
                  </a:txBody>
                  <a:tcPr marL="4582" marR="4582" marT="4582" marB="21995" anchor="b">
                    <a:lnL>
                      <a:noFill/>
                    </a:lnL>
                    <a:lnR>
                      <a:noFill/>
                    </a:lnR>
                    <a:lnT>
                      <a:noFill/>
                    </a:lnT>
                    <a:lnB>
                      <a:noFill/>
                    </a:lnB>
                  </a:tcPr>
                </a:tc>
                <a:tc>
                  <a:txBody>
                    <a:bodyPr/>
                    <a:lstStyle/>
                    <a:p>
                      <a:pPr algn="ctr" fontAlgn="b"/>
                      <a:endParaRPr lang="en-US" sz="800" b="0" i="0" u="none" strike="noStrike">
                        <a:effectLst/>
                        <a:latin typeface="+mn-lt"/>
                      </a:endParaRPr>
                    </a:p>
                  </a:txBody>
                  <a:tcPr marL="4582" marR="4582" marT="4582" marB="21995"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a:effectLst/>
                        <a:latin typeface="+mn-lt"/>
                      </a:endParaRPr>
                    </a:p>
                  </a:txBody>
                  <a:tcPr marL="4582" marR="4582" marT="4582" marB="21995" anchor="b">
                    <a:lnL>
                      <a:noFill/>
                    </a:lnL>
                    <a:lnR>
                      <a:noFill/>
                    </a:lnR>
                    <a:lnT>
                      <a:noFill/>
                    </a:lnT>
                    <a:lnB>
                      <a:noFill/>
                    </a:lnB>
                  </a:tcPr>
                </a:tc>
                <a:tc>
                  <a:txBody>
                    <a:bodyPr/>
                    <a:lstStyle/>
                    <a:p>
                      <a:pPr algn="ctr" fontAlgn="b"/>
                      <a:endParaRPr lang="en-US" sz="800" b="0" i="0" u="none" strike="noStrike">
                        <a:effectLst/>
                        <a:latin typeface="+mn-lt"/>
                      </a:endParaRPr>
                    </a:p>
                  </a:txBody>
                  <a:tcPr marL="4582" marR="4582" marT="4582" marB="21995" anchor="b">
                    <a:lnL>
                      <a:noFill/>
                    </a:lnL>
                    <a:lnR>
                      <a:noFill/>
                    </a:lnR>
                    <a:lnT>
                      <a:noFill/>
                    </a:lnT>
                    <a:lnB>
                      <a:noFill/>
                    </a:lnB>
                  </a:tcPr>
                </a:tc>
                <a:tc>
                  <a:txBody>
                    <a:bodyPr/>
                    <a:lstStyle/>
                    <a:p>
                      <a:pPr algn="ctr" fontAlgn="b"/>
                      <a:endParaRPr lang="en-US" sz="800" b="0" i="0" u="none" strike="noStrike">
                        <a:effectLst/>
                        <a:latin typeface="+mn-lt"/>
                      </a:endParaRPr>
                    </a:p>
                  </a:txBody>
                  <a:tcPr marL="4582" marR="4582" marT="4582" marB="21995" anchor="b">
                    <a:lnL>
                      <a:noFill/>
                    </a:lnL>
                    <a:lnR>
                      <a:noFill/>
                    </a:lnR>
                    <a:lnT>
                      <a:noFill/>
                    </a:lnT>
                    <a:lnB>
                      <a:noFill/>
                    </a:lnB>
                  </a:tcPr>
                </a:tc>
                <a:tc>
                  <a:txBody>
                    <a:bodyPr/>
                    <a:lstStyle/>
                    <a:p>
                      <a:pPr algn="ctr" fontAlgn="b"/>
                      <a:endParaRPr lang="en-US" sz="800" b="0" i="0" u="none" strike="noStrike">
                        <a:effectLst/>
                        <a:latin typeface="+mn-lt"/>
                      </a:endParaRPr>
                    </a:p>
                  </a:txBody>
                  <a:tcPr marL="4582" marR="4582" marT="4582" marB="21995" anchor="b">
                    <a:lnL>
                      <a:noFill/>
                    </a:lnL>
                    <a:lnR>
                      <a:noFill/>
                    </a:lnR>
                    <a:lnT>
                      <a:noFill/>
                    </a:lnT>
                    <a:lnB>
                      <a:noFill/>
                    </a:lnB>
                  </a:tcPr>
                </a:tc>
                <a:tc>
                  <a:txBody>
                    <a:bodyPr/>
                    <a:lstStyle/>
                    <a:p>
                      <a:pPr algn="ctr" fontAlgn="b"/>
                      <a:endParaRPr lang="en-US" sz="800" b="0" i="0" u="none" strike="noStrike">
                        <a:effectLst/>
                        <a:latin typeface="+mn-lt"/>
                      </a:endParaRPr>
                    </a:p>
                  </a:txBody>
                  <a:tcPr marL="4582" marR="4582" marT="4582" marB="21995" anchor="b">
                    <a:lnL>
                      <a:noFill/>
                    </a:lnL>
                    <a:lnR>
                      <a:noFill/>
                    </a:lnR>
                    <a:lnT>
                      <a:noFill/>
                    </a:lnT>
                    <a:lnB>
                      <a:noFill/>
                    </a:lnB>
                  </a:tcPr>
                </a:tc>
                <a:tc>
                  <a:txBody>
                    <a:bodyPr/>
                    <a:lstStyle/>
                    <a:p>
                      <a:pPr algn="ctr" fontAlgn="b"/>
                      <a:endParaRPr lang="en-US" sz="800" b="0" i="0" u="none" strike="noStrike">
                        <a:effectLst/>
                        <a:latin typeface="+mn-lt"/>
                      </a:endParaRPr>
                    </a:p>
                  </a:txBody>
                  <a:tcPr marL="4582" marR="4582" marT="4582" marB="21995" anchor="b">
                    <a:lnL>
                      <a:noFill/>
                    </a:lnL>
                    <a:lnR>
                      <a:noFill/>
                    </a:lnR>
                    <a:lnT>
                      <a:noFill/>
                    </a:lnT>
                    <a:lnB>
                      <a:noFill/>
                    </a:lnB>
                  </a:tcPr>
                </a:tc>
                <a:extLst>
                  <a:ext uri="{0D108BD9-81ED-4DB2-BD59-A6C34878D82A}">
                    <a16:rowId xmlns:a16="http://schemas.microsoft.com/office/drawing/2014/main" val="2950743780"/>
                  </a:ext>
                </a:extLst>
              </a:tr>
              <a:tr h="136761">
                <a:tc>
                  <a:txBody>
                    <a:bodyPr/>
                    <a:lstStyle/>
                    <a:p>
                      <a:pPr algn="ctr" fontAlgn="b"/>
                      <a:endParaRPr lang="en-US" sz="800" b="0" i="0" u="none" strike="noStrike">
                        <a:effectLst/>
                        <a:latin typeface="+mn-lt"/>
                      </a:endParaRPr>
                    </a:p>
                  </a:txBody>
                  <a:tcPr marL="4582" marR="4582" marT="4582" marB="21995" anchor="b">
                    <a:lnL>
                      <a:noFill/>
                    </a:lnL>
                    <a:lnR>
                      <a:noFill/>
                    </a:lnR>
                    <a:lnT>
                      <a:noFill/>
                    </a:lnT>
                    <a:lnB>
                      <a:noFill/>
                    </a:lnB>
                  </a:tcPr>
                </a:tc>
                <a:tc>
                  <a:txBody>
                    <a:bodyPr/>
                    <a:lstStyle/>
                    <a:p>
                      <a:pPr algn="ctr" fontAlgn="b"/>
                      <a:endParaRPr lang="en-US" sz="800" b="0" i="0" u="none" strike="noStrike">
                        <a:effectLst/>
                        <a:latin typeface="+mn-lt"/>
                      </a:endParaRPr>
                    </a:p>
                  </a:txBody>
                  <a:tcPr marL="4582" marR="4582" marT="4582" marB="21995" anchor="b">
                    <a:lnL>
                      <a:noFill/>
                    </a:lnL>
                    <a:lnR>
                      <a:noFill/>
                    </a:lnR>
                    <a:lnT>
                      <a:noFill/>
                    </a:lnT>
                    <a:lnB>
                      <a:noFill/>
                    </a:lnB>
                  </a:tcPr>
                </a:tc>
                <a:tc>
                  <a:txBody>
                    <a:bodyPr/>
                    <a:lstStyle/>
                    <a:p>
                      <a:pPr algn="ctr" fontAlgn="b"/>
                      <a:endParaRPr lang="en-US" sz="800" b="0" i="0" u="none" strike="noStrike">
                        <a:effectLst/>
                        <a:latin typeface="+mn-lt"/>
                      </a:endParaRPr>
                    </a:p>
                  </a:txBody>
                  <a:tcPr marL="4582" marR="4582" marT="4582" marB="21995" anchor="b">
                    <a:lnL>
                      <a:noFill/>
                    </a:lnL>
                    <a:lnR>
                      <a:noFill/>
                    </a:lnR>
                    <a:lnT>
                      <a:noFill/>
                    </a:lnT>
                    <a:lnB>
                      <a:noFill/>
                    </a:lnB>
                  </a:tcPr>
                </a:tc>
                <a:tc>
                  <a:txBody>
                    <a:bodyPr/>
                    <a:lstStyle/>
                    <a:p>
                      <a:pPr algn="ctr" fontAlgn="b"/>
                      <a:endParaRPr lang="en-US" sz="800" b="0" i="0" u="none" strike="noStrike">
                        <a:effectLst/>
                        <a:latin typeface="+mn-lt"/>
                      </a:endParaRPr>
                    </a:p>
                  </a:txBody>
                  <a:tcPr marL="4582" marR="4582" marT="4582" marB="21995" anchor="b">
                    <a:lnL>
                      <a:noFill/>
                    </a:lnL>
                    <a:lnR>
                      <a:noFill/>
                    </a:lnR>
                    <a:lnT>
                      <a:noFill/>
                    </a:lnT>
                    <a:lnB>
                      <a:noFill/>
                    </a:lnB>
                  </a:tcPr>
                </a:tc>
                <a:tc>
                  <a:txBody>
                    <a:bodyPr/>
                    <a:lstStyle/>
                    <a:p>
                      <a:pPr algn="ctr" fontAlgn="b"/>
                      <a:endParaRPr lang="en-US" sz="800" b="0" i="0" u="none" strike="noStrike">
                        <a:effectLst/>
                        <a:latin typeface="+mn-lt"/>
                      </a:endParaRPr>
                    </a:p>
                  </a:txBody>
                  <a:tcPr marL="4582" marR="4582" marT="4582" marB="21995" anchor="b">
                    <a:lnL>
                      <a:noFill/>
                    </a:lnL>
                    <a:lnR>
                      <a:noFill/>
                    </a:lnR>
                    <a:lnT>
                      <a:noFill/>
                    </a:lnT>
                    <a:lnB>
                      <a:noFill/>
                    </a:lnB>
                  </a:tcPr>
                </a:tc>
                <a:tc>
                  <a:txBody>
                    <a:bodyPr/>
                    <a:lstStyle/>
                    <a:p>
                      <a:pPr algn="ctr" fontAlgn="b"/>
                      <a:endParaRPr lang="en-US" sz="800" b="0" i="0" u="none" strike="noStrike">
                        <a:effectLst/>
                        <a:latin typeface="+mn-lt"/>
                      </a:endParaRPr>
                    </a:p>
                  </a:txBody>
                  <a:tcPr marL="4582" marR="4582" marT="4582" marB="21995" anchor="b">
                    <a:lnL>
                      <a:noFill/>
                    </a:lnL>
                    <a:lnR>
                      <a:noFill/>
                    </a:lnR>
                    <a:lnT>
                      <a:noFill/>
                    </a:lnT>
                    <a:lnB>
                      <a:noFill/>
                    </a:lnB>
                  </a:tcPr>
                </a:tc>
                <a:tc>
                  <a:txBody>
                    <a:bodyPr/>
                    <a:lstStyle/>
                    <a:p>
                      <a:pPr algn="ctr" fontAlgn="b"/>
                      <a:endParaRPr lang="en-US" sz="800" b="0" i="0" u="none" strike="noStrike">
                        <a:effectLst/>
                        <a:latin typeface="+mn-lt"/>
                      </a:endParaRPr>
                    </a:p>
                  </a:txBody>
                  <a:tcPr marL="4582" marR="4582" marT="4582" marB="21995" anchor="b">
                    <a:lnL>
                      <a:noFill/>
                    </a:lnL>
                    <a:lnR>
                      <a:noFill/>
                    </a:lnR>
                    <a:lnT>
                      <a:noFill/>
                    </a:lnT>
                    <a:lnB>
                      <a:noFill/>
                    </a:lnB>
                  </a:tcPr>
                </a:tc>
                <a:tc>
                  <a:txBody>
                    <a:bodyPr/>
                    <a:lstStyle/>
                    <a:p>
                      <a:pPr algn="ctr" fontAlgn="b"/>
                      <a:endParaRPr lang="en-US" sz="800" b="0" i="0" u="none" strike="noStrike">
                        <a:effectLst/>
                        <a:latin typeface="+mn-lt"/>
                      </a:endParaRPr>
                    </a:p>
                  </a:txBody>
                  <a:tcPr marL="4582" marR="4582" marT="4582" marB="21995" anchor="b">
                    <a:lnL>
                      <a:noFill/>
                    </a:lnL>
                    <a:lnR>
                      <a:noFill/>
                    </a:lnR>
                    <a:lnT>
                      <a:noFill/>
                    </a:lnT>
                    <a:lnB>
                      <a:noFill/>
                    </a:lnB>
                  </a:tcPr>
                </a:tc>
                <a:tc>
                  <a:txBody>
                    <a:bodyPr/>
                    <a:lstStyle/>
                    <a:p>
                      <a:pPr algn="ctr" fontAlgn="b"/>
                      <a:endParaRPr lang="en-US" sz="800" b="0" i="0" u="none" strike="noStrike">
                        <a:effectLst/>
                        <a:latin typeface="+mn-lt"/>
                      </a:endParaRPr>
                    </a:p>
                  </a:txBody>
                  <a:tcPr marL="4582" marR="4582" marT="4582" marB="21995" anchor="b">
                    <a:lnL>
                      <a:noFill/>
                    </a:lnL>
                    <a:lnR>
                      <a:noFill/>
                    </a:lnR>
                    <a:lnT>
                      <a:noFill/>
                    </a:lnT>
                    <a:lnB>
                      <a:noFill/>
                    </a:lnB>
                  </a:tcPr>
                </a:tc>
                <a:tc>
                  <a:txBody>
                    <a:bodyPr/>
                    <a:lstStyle/>
                    <a:p>
                      <a:pPr algn="ctr" fontAlgn="b"/>
                      <a:endParaRPr lang="en-US" sz="800" b="0" i="0" u="none" strike="noStrike">
                        <a:effectLst/>
                        <a:latin typeface="+mn-lt"/>
                      </a:endParaRPr>
                    </a:p>
                  </a:txBody>
                  <a:tcPr marL="4582" marR="4582" marT="4582" marB="21995" anchor="b">
                    <a:lnL>
                      <a:noFill/>
                    </a:lnL>
                    <a:lnR>
                      <a:noFill/>
                    </a:lnR>
                    <a:lnT>
                      <a:noFill/>
                    </a:lnT>
                    <a:lnB>
                      <a:noFill/>
                    </a:lnB>
                  </a:tcPr>
                </a:tc>
                <a:tc>
                  <a:txBody>
                    <a:bodyPr/>
                    <a:lstStyle/>
                    <a:p>
                      <a:pPr algn="ctr" fontAlgn="b"/>
                      <a:endParaRPr lang="en-US" sz="800" b="0" i="0" u="none" strike="noStrike">
                        <a:effectLst/>
                        <a:latin typeface="+mn-lt"/>
                      </a:endParaRPr>
                    </a:p>
                  </a:txBody>
                  <a:tcPr marL="4582" marR="4582" marT="4582" marB="21995" anchor="b">
                    <a:lnL>
                      <a:noFill/>
                    </a:lnL>
                    <a:lnR>
                      <a:noFill/>
                    </a:lnR>
                    <a:lnT>
                      <a:noFill/>
                    </a:lnT>
                    <a:lnB>
                      <a:noFill/>
                    </a:lnB>
                  </a:tcPr>
                </a:tc>
                <a:extLst>
                  <a:ext uri="{0D108BD9-81ED-4DB2-BD59-A6C34878D82A}">
                    <a16:rowId xmlns:a16="http://schemas.microsoft.com/office/drawing/2014/main" val="3197549976"/>
                  </a:ext>
                </a:extLst>
              </a:tr>
              <a:tr h="136761">
                <a:tc>
                  <a:txBody>
                    <a:bodyPr/>
                    <a:lstStyle/>
                    <a:p>
                      <a:pPr algn="ctr" fontAlgn="b"/>
                      <a:endParaRPr lang="en-US" sz="800" b="0" i="0" u="none" strike="noStrike">
                        <a:effectLst/>
                        <a:latin typeface="+mn-lt"/>
                      </a:endParaRPr>
                    </a:p>
                  </a:txBody>
                  <a:tcPr marL="4582" marR="4582" marT="4582" marB="21995"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effectLst/>
                        <a:latin typeface="+mn-lt"/>
                      </a:endParaRPr>
                    </a:p>
                  </a:txBody>
                  <a:tcPr marL="4582" marR="4582" marT="4582" marB="21995"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effectLst/>
                        <a:latin typeface="+mn-lt"/>
                      </a:endParaRPr>
                    </a:p>
                  </a:txBody>
                  <a:tcPr marL="4582" marR="4582" marT="4582" marB="21995"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effectLst/>
                        <a:latin typeface="+mn-lt"/>
                      </a:endParaRPr>
                    </a:p>
                  </a:txBody>
                  <a:tcPr marL="4582" marR="4582" marT="4582" marB="21995"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effectLst/>
                        <a:latin typeface="+mn-lt"/>
                      </a:endParaRPr>
                    </a:p>
                  </a:txBody>
                  <a:tcPr marL="4582" marR="4582" marT="4582" marB="21995"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effectLst/>
                        <a:latin typeface="+mn-lt"/>
                      </a:endParaRPr>
                    </a:p>
                  </a:txBody>
                  <a:tcPr marL="4582" marR="4582" marT="4582" marB="21995"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effectLst/>
                        <a:latin typeface="+mn-lt"/>
                      </a:endParaRPr>
                    </a:p>
                  </a:txBody>
                  <a:tcPr marL="4582" marR="4582" marT="4582" marB="21995"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effectLst/>
                        <a:latin typeface="+mn-lt"/>
                      </a:endParaRPr>
                    </a:p>
                  </a:txBody>
                  <a:tcPr marL="4582" marR="4582" marT="4582" marB="21995"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effectLst/>
                        <a:latin typeface="+mn-lt"/>
                      </a:endParaRPr>
                    </a:p>
                  </a:txBody>
                  <a:tcPr marL="4582" marR="4582" marT="4582" marB="21995"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effectLst/>
                        <a:latin typeface="+mn-lt"/>
                      </a:endParaRPr>
                    </a:p>
                  </a:txBody>
                  <a:tcPr marL="4582" marR="4582" marT="4582" marB="21995" anchor="b">
                    <a:lnL>
                      <a:noFill/>
                    </a:lnL>
                    <a:lnR>
                      <a:noFill/>
                    </a:lnR>
                    <a:lnT>
                      <a:noFill/>
                    </a:lnT>
                    <a:lnB>
                      <a:noFill/>
                    </a:lnB>
                  </a:tcPr>
                </a:tc>
                <a:tc>
                  <a:txBody>
                    <a:bodyPr/>
                    <a:lstStyle/>
                    <a:p>
                      <a:pPr algn="ctr" fontAlgn="b"/>
                      <a:endParaRPr lang="en-US" sz="800" b="0" i="0" u="none" strike="noStrike">
                        <a:effectLst/>
                        <a:latin typeface="+mn-lt"/>
                      </a:endParaRPr>
                    </a:p>
                  </a:txBody>
                  <a:tcPr marL="4582" marR="4582" marT="4582" marB="21995" anchor="b">
                    <a:lnL>
                      <a:noFill/>
                    </a:lnL>
                    <a:lnR>
                      <a:noFill/>
                    </a:lnR>
                    <a:lnT>
                      <a:noFill/>
                    </a:lnT>
                    <a:lnB>
                      <a:noFill/>
                    </a:lnB>
                  </a:tcPr>
                </a:tc>
                <a:extLst>
                  <a:ext uri="{0D108BD9-81ED-4DB2-BD59-A6C34878D82A}">
                    <a16:rowId xmlns:a16="http://schemas.microsoft.com/office/drawing/2014/main" val="3985292713"/>
                  </a:ext>
                </a:extLst>
              </a:tr>
              <a:tr h="159554">
                <a:tc gridSpan="9">
                  <a:txBody>
                    <a:bodyPr/>
                    <a:lstStyle/>
                    <a:p>
                      <a:pPr algn="ctr" fontAlgn="ctr"/>
                      <a:r>
                        <a:rPr lang="en-US" sz="800" b="1" i="0" u="none" strike="noStrike" dirty="0">
                          <a:effectLst/>
                          <a:latin typeface="+mn-lt"/>
                        </a:rPr>
                        <a:t>Province wise shelter coverage</a:t>
                      </a:r>
                    </a:p>
                  </a:txBody>
                  <a:tcPr marL="4582" marR="4582" marT="4582" marB="2199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800" b="0" i="0" u="none" strike="noStrike">
                        <a:effectLst/>
                        <a:latin typeface="+mn-lt"/>
                      </a:endParaRPr>
                    </a:p>
                  </a:txBody>
                  <a:tcPr marL="4582" marR="4582" marT="4582" marB="21995"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800" b="0" i="0" u="none" strike="noStrike">
                        <a:effectLst/>
                        <a:latin typeface="+mn-lt"/>
                      </a:endParaRPr>
                    </a:p>
                  </a:txBody>
                  <a:tcPr marL="4582" marR="4582" marT="4582" marB="21995" anchor="b">
                    <a:lnL>
                      <a:noFill/>
                    </a:lnL>
                    <a:lnR>
                      <a:noFill/>
                    </a:lnR>
                    <a:lnT>
                      <a:noFill/>
                    </a:lnT>
                    <a:lnB>
                      <a:noFill/>
                    </a:lnB>
                  </a:tcPr>
                </a:tc>
                <a:extLst>
                  <a:ext uri="{0D108BD9-81ED-4DB2-BD59-A6C34878D82A}">
                    <a16:rowId xmlns:a16="http://schemas.microsoft.com/office/drawing/2014/main" val="2025870122"/>
                  </a:ext>
                </a:extLst>
              </a:tr>
              <a:tr h="210841">
                <a:tc>
                  <a:txBody>
                    <a:bodyPr/>
                    <a:lstStyle/>
                    <a:p>
                      <a:pPr algn="ctr" fontAlgn="ctr"/>
                      <a:r>
                        <a:rPr lang="en-US" sz="800" b="1" i="0" u="none" strike="noStrike">
                          <a:effectLst/>
                          <a:latin typeface="+mn-lt"/>
                        </a:rPr>
                        <a:t>Balochistan</a:t>
                      </a:r>
                    </a:p>
                  </a:txBody>
                  <a:tcPr marL="4582" marR="4582" marT="4582" marB="2199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endParaRPr lang="en-US" sz="800" b="1" i="0" u="none" strike="noStrike">
                        <a:effectLst/>
                        <a:latin typeface="+mn-lt"/>
                      </a:endParaRPr>
                    </a:p>
                  </a:txBody>
                  <a:tcPr marL="4582" marR="4582" marT="4582" marB="2199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800" b="1" i="0" u="none" strike="noStrike">
                          <a:effectLst/>
                          <a:latin typeface="+mn-lt"/>
                        </a:rPr>
                        <a:t>GB</a:t>
                      </a:r>
                    </a:p>
                  </a:txBody>
                  <a:tcPr marL="4582" marR="4582" marT="4582" marB="2199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endParaRPr lang="en-US" sz="800" b="1" i="0" u="none" strike="noStrike">
                        <a:effectLst/>
                        <a:latin typeface="+mn-lt"/>
                      </a:endParaRPr>
                    </a:p>
                  </a:txBody>
                  <a:tcPr marL="4582" marR="4582" marT="4582" marB="2199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800" b="1" i="0" u="none" strike="noStrike">
                          <a:effectLst/>
                          <a:latin typeface="+mn-lt"/>
                        </a:rPr>
                        <a:t>KPK</a:t>
                      </a:r>
                    </a:p>
                  </a:txBody>
                  <a:tcPr marL="4582" marR="4582" marT="4582" marB="2199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endParaRPr lang="en-US" sz="800" b="0" i="0" u="none" strike="noStrike">
                        <a:effectLst/>
                        <a:latin typeface="+mn-lt"/>
                      </a:endParaRPr>
                    </a:p>
                  </a:txBody>
                  <a:tcPr marL="4582" marR="4582" marT="4582" marB="2199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800" b="1" i="0" u="none" strike="noStrike">
                          <a:effectLst/>
                          <a:latin typeface="+mn-lt"/>
                        </a:rPr>
                        <a:t>Punjab</a:t>
                      </a:r>
                    </a:p>
                  </a:txBody>
                  <a:tcPr marL="4582" marR="4582" marT="4582" marB="2199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endParaRPr lang="en-US" sz="800" b="0" i="0" u="none" strike="noStrike">
                        <a:effectLst/>
                        <a:latin typeface="+mn-lt"/>
                      </a:endParaRPr>
                    </a:p>
                  </a:txBody>
                  <a:tcPr marL="4582" marR="4582" marT="4582" marB="2199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800" b="1" i="0" u="none" strike="noStrike">
                          <a:effectLst/>
                          <a:latin typeface="+mn-lt"/>
                        </a:rPr>
                        <a:t>Sindh</a:t>
                      </a:r>
                    </a:p>
                  </a:txBody>
                  <a:tcPr marL="4582" marR="4582" marT="4582" marB="2199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endParaRPr lang="en-US" sz="800" b="0" i="0" u="none" strike="noStrike">
                        <a:effectLst/>
                        <a:latin typeface="+mn-lt"/>
                      </a:endParaRPr>
                    </a:p>
                  </a:txBody>
                  <a:tcPr marL="4582" marR="4582" marT="4582" marB="21995"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800" b="0" i="0" u="none" strike="noStrike">
                        <a:effectLst/>
                        <a:latin typeface="+mn-lt"/>
                      </a:endParaRPr>
                    </a:p>
                  </a:txBody>
                  <a:tcPr marL="4582" marR="4582" marT="4582" marB="21995" anchor="b">
                    <a:lnL>
                      <a:noFill/>
                    </a:lnL>
                    <a:lnR>
                      <a:noFill/>
                    </a:lnR>
                    <a:lnT>
                      <a:noFill/>
                    </a:lnT>
                    <a:lnB>
                      <a:noFill/>
                    </a:lnB>
                  </a:tcPr>
                </a:tc>
                <a:extLst>
                  <a:ext uri="{0D108BD9-81ED-4DB2-BD59-A6C34878D82A}">
                    <a16:rowId xmlns:a16="http://schemas.microsoft.com/office/drawing/2014/main" val="3313203239"/>
                  </a:ext>
                </a:extLst>
              </a:tr>
              <a:tr h="184666">
                <a:tc>
                  <a:txBody>
                    <a:bodyPr/>
                    <a:lstStyle/>
                    <a:p>
                      <a:pPr algn="ctr" fontAlgn="ctr"/>
                      <a:r>
                        <a:rPr lang="en-US" sz="800" b="1" i="0" u="none" strike="noStrike">
                          <a:effectLst/>
                          <a:latin typeface="+mn-lt"/>
                        </a:rPr>
                        <a:t>33%</a:t>
                      </a:r>
                    </a:p>
                  </a:txBody>
                  <a:tcPr marL="4582" marR="4582" marT="4582" marB="2199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1" i="0" u="none" strike="noStrike">
                        <a:effectLst/>
                        <a:latin typeface="+mn-lt"/>
                      </a:endParaRPr>
                    </a:p>
                  </a:txBody>
                  <a:tcPr marL="4582" marR="4582" marT="4582" marB="2199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1" i="0" u="none" strike="noStrike" dirty="0">
                          <a:effectLst/>
                          <a:latin typeface="+mn-lt"/>
                        </a:rPr>
                        <a:t>85%</a:t>
                      </a:r>
                    </a:p>
                  </a:txBody>
                  <a:tcPr marL="4582" marR="4582" marT="4582" marB="2199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1" i="0" u="none" strike="noStrike">
                        <a:effectLst/>
                        <a:latin typeface="+mn-lt"/>
                      </a:endParaRPr>
                    </a:p>
                  </a:txBody>
                  <a:tcPr marL="4582" marR="4582" marT="4582" marB="2199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1" i="0" u="none" strike="noStrike" dirty="0">
                          <a:effectLst/>
                          <a:latin typeface="+mn-lt"/>
                        </a:rPr>
                        <a:t>100%</a:t>
                      </a:r>
                    </a:p>
                  </a:txBody>
                  <a:tcPr marL="4582" marR="4582" marT="4582" marB="2199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effectLst/>
                        <a:latin typeface="+mn-lt"/>
                      </a:endParaRPr>
                    </a:p>
                  </a:txBody>
                  <a:tcPr marL="4582" marR="4582" marT="4582" marB="2199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1" i="0" u="none" strike="noStrike">
                          <a:effectLst/>
                          <a:latin typeface="+mn-lt"/>
                        </a:rPr>
                        <a:t>19%</a:t>
                      </a:r>
                    </a:p>
                  </a:txBody>
                  <a:tcPr marL="4582" marR="4582" marT="4582" marB="2199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effectLst/>
                        <a:latin typeface="+mn-lt"/>
                      </a:endParaRPr>
                    </a:p>
                  </a:txBody>
                  <a:tcPr marL="4582" marR="4582" marT="4582" marB="2199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1" i="0" u="none" strike="noStrike">
                          <a:effectLst/>
                          <a:latin typeface="+mn-lt"/>
                        </a:rPr>
                        <a:t>47%</a:t>
                      </a:r>
                    </a:p>
                  </a:txBody>
                  <a:tcPr marL="4582" marR="4582" marT="4582" marB="2199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effectLst/>
                        <a:latin typeface="+mn-lt"/>
                      </a:endParaRPr>
                    </a:p>
                  </a:txBody>
                  <a:tcPr marL="4582" marR="4582" marT="4582" marB="21995"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800" b="0" i="0" u="none" strike="noStrike">
                        <a:effectLst/>
                        <a:latin typeface="+mn-lt"/>
                      </a:endParaRPr>
                    </a:p>
                  </a:txBody>
                  <a:tcPr marL="4582" marR="4582" marT="4582" marB="21995" anchor="b">
                    <a:lnL>
                      <a:noFill/>
                    </a:lnL>
                    <a:lnR>
                      <a:noFill/>
                    </a:lnR>
                    <a:lnT>
                      <a:noFill/>
                    </a:lnT>
                    <a:lnB>
                      <a:noFill/>
                    </a:lnB>
                  </a:tcPr>
                </a:tc>
                <a:extLst>
                  <a:ext uri="{0D108BD9-81ED-4DB2-BD59-A6C34878D82A}">
                    <a16:rowId xmlns:a16="http://schemas.microsoft.com/office/drawing/2014/main" val="1823608208"/>
                  </a:ext>
                </a:extLst>
              </a:tr>
              <a:tr h="136761">
                <a:tc>
                  <a:txBody>
                    <a:bodyPr/>
                    <a:lstStyle/>
                    <a:p>
                      <a:pPr algn="ctr" fontAlgn="b"/>
                      <a:endParaRPr lang="en-US" sz="800" b="0" i="0" u="none" strike="noStrike">
                        <a:effectLst/>
                        <a:latin typeface="+mn-lt"/>
                      </a:endParaRPr>
                    </a:p>
                  </a:txBody>
                  <a:tcPr marL="4582" marR="4582" marT="4582" marB="21995"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a:effectLst/>
                        <a:latin typeface="+mn-lt"/>
                      </a:endParaRPr>
                    </a:p>
                  </a:txBody>
                  <a:tcPr marL="4582" marR="4582" marT="4582" marB="21995" anchor="b">
                    <a:lnL>
                      <a:noFill/>
                    </a:lnL>
                    <a:lnR>
                      <a:noFill/>
                    </a:lnR>
                    <a:lnT>
                      <a:noFill/>
                    </a:lnT>
                    <a:lnB>
                      <a:noFill/>
                    </a:lnB>
                  </a:tcPr>
                </a:tc>
                <a:tc>
                  <a:txBody>
                    <a:bodyPr/>
                    <a:lstStyle/>
                    <a:p>
                      <a:pPr algn="ctr" fontAlgn="b"/>
                      <a:endParaRPr lang="en-US" sz="800" b="0" i="0" u="none" strike="noStrike">
                        <a:effectLst/>
                        <a:latin typeface="+mn-lt"/>
                      </a:endParaRPr>
                    </a:p>
                  </a:txBody>
                  <a:tcPr marL="4582" marR="4582" marT="4582" marB="21995"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a:effectLst/>
                        <a:latin typeface="+mn-lt"/>
                      </a:endParaRPr>
                    </a:p>
                  </a:txBody>
                  <a:tcPr marL="4582" marR="4582" marT="4582" marB="21995" anchor="b">
                    <a:lnL>
                      <a:noFill/>
                    </a:lnL>
                    <a:lnR>
                      <a:noFill/>
                    </a:lnR>
                    <a:lnT>
                      <a:noFill/>
                    </a:lnT>
                    <a:lnB>
                      <a:noFill/>
                    </a:lnB>
                  </a:tcPr>
                </a:tc>
                <a:tc>
                  <a:txBody>
                    <a:bodyPr/>
                    <a:lstStyle/>
                    <a:p>
                      <a:pPr algn="ctr" fontAlgn="b"/>
                      <a:endParaRPr lang="en-US" sz="800" b="0" i="0" u="none" strike="noStrike">
                        <a:effectLst/>
                        <a:latin typeface="+mn-lt"/>
                      </a:endParaRPr>
                    </a:p>
                  </a:txBody>
                  <a:tcPr marL="4582" marR="4582" marT="4582" marB="21995"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a:effectLst/>
                        <a:latin typeface="+mn-lt"/>
                      </a:endParaRPr>
                    </a:p>
                  </a:txBody>
                  <a:tcPr marL="4582" marR="4582" marT="4582" marB="21995" anchor="b">
                    <a:lnL>
                      <a:noFill/>
                    </a:lnL>
                    <a:lnR>
                      <a:noFill/>
                    </a:lnR>
                    <a:lnT>
                      <a:noFill/>
                    </a:lnT>
                    <a:lnB>
                      <a:noFill/>
                    </a:lnB>
                  </a:tcPr>
                </a:tc>
                <a:tc>
                  <a:txBody>
                    <a:bodyPr/>
                    <a:lstStyle/>
                    <a:p>
                      <a:pPr algn="ctr" fontAlgn="b"/>
                      <a:endParaRPr lang="en-US" sz="800" b="0" i="0" u="none" strike="noStrike">
                        <a:effectLst/>
                        <a:latin typeface="+mn-lt"/>
                      </a:endParaRPr>
                    </a:p>
                  </a:txBody>
                  <a:tcPr marL="4582" marR="4582" marT="4582" marB="21995"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a:effectLst/>
                        <a:latin typeface="+mn-lt"/>
                      </a:endParaRPr>
                    </a:p>
                  </a:txBody>
                  <a:tcPr marL="4582" marR="4582" marT="4582" marB="21995" anchor="b">
                    <a:lnL>
                      <a:noFill/>
                    </a:lnL>
                    <a:lnR>
                      <a:noFill/>
                    </a:lnR>
                    <a:lnT>
                      <a:noFill/>
                    </a:lnT>
                    <a:lnB>
                      <a:noFill/>
                    </a:lnB>
                  </a:tcPr>
                </a:tc>
                <a:tc>
                  <a:txBody>
                    <a:bodyPr/>
                    <a:lstStyle/>
                    <a:p>
                      <a:pPr algn="ctr" fontAlgn="b"/>
                      <a:endParaRPr lang="en-US" sz="800" b="0" i="0" u="none" strike="noStrike">
                        <a:effectLst/>
                        <a:latin typeface="+mn-lt"/>
                      </a:endParaRPr>
                    </a:p>
                  </a:txBody>
                  <a:tcPr marL="4582" marR="4582" marT="4582" marB="21995"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a:effectLst/>
                        <a:latin typeface="+mn-lt"/>
                      </a:endParaRPr>
                    </a:p>
                  </a:txBody>
                  <a:tcPr marL="4582" marR="4582" marT="4582" marB="21995" anchor="b">
                    <a:lnL>
                      <a:noFill/>
                    </a:lnL>
                    <a:lnR>
                      <a:noFill/>
                    </a:lnR>
                    <a:lnT>
                      <a:noFill/>
                    </a:lnT>
                    <a:lnB>
                      <a:noFill/>
                    </a:lnB>
                  </a:tcPr>
                </a:tc>
                <a:tc>
                  <a:txBody>
                    <a:bodyPr/>
                    <a:lstStyle/>
                    <a:p>
                      <a:pPr algn="ctr" fontAlgn="b"/>
                      <a:endParaRPr lang="en-US" sz="800" b="0" i="0" u="none" strike="noStrike">
                        <a:effectLst/>
                        <a:latin typeface="+mn-lt"/>
                      </a:endParaRPr>
                    </a:p>
                  </a:txBody>
                  <a:tcPr marL="4582" marR="4582" marT="4582" marB="21995" anchor="b">
                    <a:lnL>
                      <a:noFill/>
                    </a:lnL>
                    <a:lnR>
                      <a:noFill/>
                    </a:lnR>
                    <a:lnT>
                      <a:noFill/>
                    </a:lnT>
                    <a:lnB>
                      <a:noFill/>
                    </a:lnB>
                  </a:tcPr>
                </a:tc>
                <a:extLst>
                  <a:ext uri="{0D108BD9-81ED-4DB2-BD59-A6C34878D82A}">
                    <a16:rowId xmlns:a16="http://schemas.microsoft.com/office/drawing/2014/main" val="2701266973"/>
                  </a:ext>
                </a:extLst>
              </a:tr>
              <a:tr h="136761">
                <a:tc>
                  <a:txBody>
                    <a:bodyPr/>
                    <a:lstStyle/>
                    <a:p>
                      <a:pPr algn="ctr" fontAlgn="b"/>
                      <a:endParaRPr lang="en-US" sz="800" b="0" i="0" u="none" strike="noStrike">
                        <a:effectLst/>
                        <a:latin typeface="+mn-lt"/>
                      </a:endParaRPr>
                    </a:p>
                  </a:txBody>
                  <a:tcPr marL="4582" marR="4582" marT="4582" marB="21995" anchor="b">
                    <a:lnL>
                      <a:noFill/>
                    </a:lnL>
                    <a:lnR>
                      <a:noFill/>
                    </a:lnR>
                    <a:lnT>
                      <a:noFill/>
                    </a:lnT>
                    <a:lnB>
                      <a:noFill/>
                    </a:lnB>
                  </a:tcPr>
                </a:tc>
                <a:tc>
                  <a:txBody>
                    <a:bodyPr/>
                    <a:lstStyle/>
                    <a:p>
                      <a:pPr algn="ctr" fontAlgn="b"/>
                      <a:endParaRPr lang="en-US" sz="800" b="0" i="0" u="none" strike="noStrike">
                        <a:effectLst/>
                        <a:latin typeface="+mn-lt"/>
                      </a:endParaRPr>
                    </a:p>
                  </a:txBody>
                  <a:tcPr marL="4582" marR="4582" marT="4582" marB="21995" anchor="b">
                    <a:lnL>
                      <a:noFill/>
                    </a:lnL>
                    <a:lnR>
                      <a:noFill/>
                    </a:lnR>
                    <a:lnT>
                      <a:noFill/>
                    </a:lnT>
                    <a:lnB>
                      <a:noFill/>
                    </a:lnB>
                  </a:tcPr>
                </a:tc>
                <a:tc>
                  <a:txBody>
                    <a:bodyPr/>
                    <a:lstStyle/>
                    <a:p>
                      <a:pPr algn="ctr" fontAlgn="b"/>
                      <a:endParaRPr lang="en-US" sz="800" b="0" i="0" u="none" strike="noStrike" dirty="0">
                        <a:effectLst/>
                        <a:latin typeface="+mn-lt"/>
                      </a:endParaRPr>
                    </a:p>
                  </a:txBody>
                  <a:tcPr marL="4582" marR="4582" marT="4582" marB="21995" anchor="b">
                    <a:lnL>
                      <a:noFill/>
                    </a:lnL>
                    <a:lnR>
                      <a:noFill/>
                    </a:lnR>
                    <a:lnT>
                      <a:noFill/>
                    </a:lnT>
                    <a:lnB>
                      <a:noFill/>
                    </a:lnB>
                  </a:tcPr>
                </a:tc>
                <a:tc>
                  <a:txBody>
                    <a:bodyPr/>
                    <a:lstStyle/>
                    <a:p>
                      <a:pPr algn="ctr" fontAlgn="b"/>
                      <a:endParaRPr lang="en-US" sz="800" b="0" i="0" u="none" strike="noStrike">
                        <a:effectLst/>
                        <a:latin typeface="+mn-lt"/>
                      </a:endParaRPr>
                    </a:p>
                  </a:txBody>
                  <a:tcPr marL="4582" marR="4582" marT="4582" marB="21995" anchor="b">
                    <a:lnL>
                      <a:noFill/>
                    </a:lnL>
                    <a:lnR>
                      <a:noFill/>
                    </a:lnR>
                    <a:lnT>
                      <a:noFill/>
                    </a:lnT>
                    <a:lnB>
                      <a:noFill/>
                    </a:lnB>
                  </a:tcPr>
                </a:tc>
                <a:tc>
                  <a:txBody>
                    <a:bodyPr/>
                    <a:lstStyle/>
                    <a:p>
                      <a:pPr algn="ctr" fontAlgn="b"/>
                      <a:endParaRPr lang="en-US" sz="800" b="0" i="0" u="none" strike="noStrike" dirty="0">
                        <a:effectLst/>
                        <a:latin typeface="+mn-lt"/>
                      </a:endParaRPr>
                    </a:p>
                  </a:txBody>
                  <a:tcPr marL="4582" marR="4582" marT="4582" marB="21995" anchor="b">
                    <a:lnL>
                      <a:noFill/>
                    </a:lnL>
                    <a:lnR>
                      <a:noFill/>
                    </a:lnR>
                    <a:lnT>
                      <a:noFill/>
                    </a:lnT>
                    <a:lnB>
                      <a:noFill/>
                    </a:lnB>
                  </a:tcPr>
                </a:tc>
                <a:tc>
                  <a:txBody>
                    <a:bodyPr/>
                    <a:lstStyle/>
                    <a:p>
                      <a:pPr algn="ctr" fontAlgn="b"/>
                      <a:endParaRPr lang="en-US" sz="800" b="0" i="0" u="none" strike="noStrike">
                        <a:effectLst/>
                        <a:latin typeface="+mn-lt"/>
                      </a:endParaRPr>
                    </a:p>
                  </a:txBody>
                  <a:tcPr marL="4582" marR="4582" marT="4582" marB="21995" anchor="b">
                    <a:lnL>
                      <a:noFill/>
                    </a:lnL>
                    <a:lnR>
                      <a:noFill/>
                    </a:lnR>
                    <a:lnT>
                      <a:noFill/>
                    </a:lnT>
                    <a:lnB>
                      <a:noFill/>
                    </a:lnB>
                  </a:tcPr>
                </a:tc>
                <a:tc>
                  <a:txBody>
                    <a:bodyPr/>
                    <a:lstStyle/>
                    <a:p>
                      <a:pPr algn="ctr" fontAlgn="b"/>
                      <a:endParaRPr lang="en-US" sz="800" b="0" i="0" u="none" strike="noStrike">
                        <a:effectLst/>
                        <a:latin typeface="+mn-lt"/>
                      </a:endParaRPr>
                    </a:p>
                  </a:txBody>
                  <a:tcPr marL="4582" marR="4582" marT="4582" marB="21995" anchor="b">
                    <a:lnL>
                      <a:noFill/>
                    </a:lnL>
                    <a:lnR>
                      <a:noFill/>
                    </a:lnR>
                    <a:lnT>
                      <a:noFill/>
                    </a:lnT>
                    <a:lnB>
                      <a:noFill/>
                    </a:lnB>
                  </a:tcPr>
                </a:tc>
                <a:tc>
                  <a:txBody>
                    <a:bodyPr/>
                    <a:lstStyle/>
                    <a:p>
                      <a:pPr algn="ctr" fontAlgn="b"/>
                      <a:endParaRPr lang="en-US" sz="800" b="0" i="0" u="none" strike="noStrike">
                        <a:effectLst/>
                        <a:latin typeface="+mn-lt"/>
                      </a:endParaRPr>
                    </a:p>
                  </a:txBody>
                  <a:tcPr marL="4582" marR="4582" marT="4582" marB="21995" anchor="b">
                    <a:lnL>
                      <a:noFill/>
                    </a:lnL>
                    <a:lnR>
                      <a:noFill/>
                    </a:lnR>
                    <a:lnT>
                      <a:noFill/>
                    </a:lnT>
                    <a:lnB>
                      <a:noFill/>
                    </a:lnB>
                  </a:tcPr>
                </a:tc>
                <a:tc>
                  <a:txBody>
                    <a:bodyPr/>
                    <a:lstStyle/>
                    <a:p>
                      <a:pPr algn="ctr" fontAlgn="b"/>
                      <a:endParaRPr lang="en-US" sz="800" b="0" i="0" u="none" strike="noStrike">
                        <a:effectLst/>
                        <a:latin typeface="+mn-lt"/>
                      </a:endParaRPr>
                    </a:p>
                  </a:txBody>
                  <a:tcPr marL="4582" marR="4582" marT="4582" marB="21995" anchor="b">
                    <a:lnL>
                      <a:noFill/>
                    </a:lnL>
                    <a:lnR>
                      <a:noFill/>
                    </a:lnR>
                    <a:lnT>
                      <a:noFill/>
                    </a:lnT>
                    <a:lnB>
                      <a:noFill/>
                    </a:lnB>
                  </a:tcPr>
                </a:tc>
                <a:tc>
                  <a:txBody>
                    <a:bodyPr/>
                    <a:lstStyle/>
                    <a:p>
                      <a:pPr algn="ctr" fontAlgn="b"/>
                      <a:endParaRPr lang="en-US" sz="800" b="0" i="0" u="none" strike="noStrike">
                        <a:effectLst/>
                        <a:latin typeface="+mn-lt"/>
                      </a:endParaRPr>
                    </a:p>
                  </a:txBody>
                  <a:tcPr marL="4582" marR="4582" marT="4582" marB="21995" anchor="b">
                    <a:lnL>
                      <a:noFill/>
                    </a:lnL>
                    <a:lnR>
                      <a:noFill/>
                    </a:lnR>
                    <a:lnT>
                      <a:noFill/>
                    </a:lnT>
                    <a:lnB>
                      <a:noFill/>
                    </a:lnB>
                  </a:tcPr>
                </a:tc>
                <a:tc>
                  <a:txBody>
                    <a:bodyPr/>
                    <a:lstStyle/>
                    <a:p>
                      <a:pPr algn="ctr" fontAlgn="b"/>
                      <a:endParaRPr lang="en-US" sz="800" b="0" i="0" u="none" strike="noStrike">
                        <a:effectLst/>
                        <a:latin typeface="+mn-lt"/>
                      </a:endParaRPr>
                    </a:p>
                  </a:txBody>
                  <a:tcPr marL="4582" marR="4582" marT="4582" marB="21995" anchor="b">
                    <a:lnL>
                      <a:noFill/>
                    </a:lnL>
                    <a:lnR>
                      <a:noFill/>
                    </a:lnR>
                    <a:lnT>
                      <a:noFill/>
                    </a:lnT>
                    <a:lnB>
                      <a:noFill/>
                    </a:lnB>
                  </a:tcPr>
                </a:tc>
                <a:extLst>
                  <a:ext uri="{0D108BD9-81ED-4DB2-BD59-A6C34878D82A}">
                    <a16:rowId xmlns:a16="http://schemas.microsoft.com/office/drawing/2014/main" val="3861585591"/>
                  </a:ext>
                </a:extLst>
              </a:tr>
              <a:tr h="136761">
                <a:tc>
                  <a:txBody>
                    <a:bodyPr/>
                    <a:lstStyle/>
                    <a:p>
                      <a:pPr algn="ctr" fontAlgn="b"/>
                      <a:endParaRPr lang="en-US" sz="800" b="0" i="0" u="none" strike="noStrike">
                        <a:effectLst/>
                        <a:latin typeface="+mn-lt"/>
                      </a:endParaRPr>
                    </a:p>
                  </a:txBody>
                  <a:tcPr marL="4582" marR="4582" marT="4582" marB="21995"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effectLst/>
                        <a:latin typeface="+mn-lt"/>
                      </a:endParaRPr>
                    </a:p>
                  </a:txBody>
                  <a:tcPr marL="4582" marR="4582" marT="4582" marB="21995"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effectLst/>
                        <a:latin typeface="+mn-lt"/>
                      </a:endParaRPr>
                    </a:p>
                  </a:txBody>
                  <a:tcPr marL="4582" marR="4582" marT="4582" marB="21995"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effectLst/>
                        <a:latin typeface="+mn-lt"/>
                      </a:endParaRPr>
                    </a:p>
                  </a:txBody>
                  <a:tcPr marL="4582" marR="4582" marT="4582" marB="21995"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effectLst/>
                        <a:latin typeface="+mn-lt"/>
                      </a:endParaRPr>
                    </a:p>
                  </a:txBody>
                  <a:tcPr marL="4582" marR="4582" marT="4582" marB="21995"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effectLst/>
                        <a:latin typeface="+mn-lt"/>
                      </a:endParaRPr>
                    </a:p>
                  </a:txBody>
                  <a:tcPr marL="4582" marR="4582" marT="4582" marB="21995"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effectLst/>
                        <a:latin typeface="+mn-lt"/>
                      </a:endParaRPr>
                    </a:p>
                  </a:txBody>
                  <a:tcPr marL="4582" marR="4582" marT="4582" marB="21995"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effectLst/>
                        <a:latin typeface="+mn-lt"/>
                      </a:endParaRPr>
                    </a:p>
                  </a:txBody>
                  <a:tcPr marL="4582" marR="4582" marT="4582" marB="21995"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effectLst/>
                        <a:latin typeface="+mn-lt"/>
                      </a:endParaRPr>
                    </a:p>
                  </a:txBody>
                  <a:tcPr marL="4582" marR="4582" marT="4582" marB="21995"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effectLst/>
                        <a:latin typeface="+mn-lt"/>
                      </a:endParaRPr>
                    </a:p>
                  </a:txBody>
                  <a:tcPr marL="4582" marR="4582" marT="4582" marB="21995" anchor="b">
                    <a:lnL>
                      <a:noFill/>
                    </a:lnL>
                    <a:lnR>
                      <a:noFill/>
                    </a:lnR>
                    <a:lnT>
                      <a:noFill/>
                    </a:lnT>
                    <a:lnB>
                      <a:noFill/>
                    </a:lnB>
                  </a:tcPr>
                </a:tc>
                <a:tc>
                  <a:txBody>
                    <a:bodyPr/>
                    <a:lstStyle/>
                    <a:p>
                      <a:pPr algn="ctr" fontAlgn="b"/>
                      <a:endParaRPr lang="en-US" sz="800" b="0" i="0" u="none" strike="noStrike">
                        <a:effectLst/>
                        <a:latin typeface="+mn-lt"/>
                      </a:endParaRPr>
                    </a:p>
                  </a:txBody>
                  <a:tcPr marL="4582" marR="4582" marT="4582" marB="21995" anchor="b">
                    <a:lnL>
                      <a:noFill/>
                    </a:lnL>
                    <a:lnR>
                      <a:noFill/>
                    </a:lnR>
                    <a:lnT>
                      <a:noFill/>
                    </a:lnT>
                    <a:lnB>
                      <a:noFill/>
                    </a:lnB>
                  </a:tcPr>
                </a:tc>
                <a:extLst>
                  <a:ext uri="{0D108BD9-81ED-4DB2-BD59-A6C34878D82A}">
                    <a16:rowId xmlns:a16="http://schemas.microsoft.com/office/drawing/2014/main" val="2626008995"/>
                  </a:ext>
                </a:extLst>
              </a:tr>
              <a:tr h="159554">
                <a:tc gridSpan="9">
                  <a:txBody>
                    <a:bodyPr/>
                    <a:lstStyle/>
                    <a:p>
                      <a:pPr algn="ctr" fontAlgn="ctr"/>
                      <a:r>
                        <a:rPr lang="en-US" sz="800" b="1" i="0" u="none" strike="noStrike" dirty="0">
                          <a:effectLst/>
                          <a:latin typeface="+mn-lt"/>
                        </a:rPr>
                        <a:t>Number of HH provided with shelter province wise</a:t>
                      </a:r>
                    </a:p>
                  </a:txBody>
                  <a:tcPr marL="4582" marR="4582" marT="4582" marB="2199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800" b="0" i="0" u="none" strike="noStrike">
                        <a:effectLst/>
                        <a:latin typeface="+mn-lt"/>
                      </a:endParaRPr>
                    </a:p>
                  </a:txBody>
                  <a:tcPr marL="4582" marR="4582" marT="4582" marB="21995"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800" b="0" i="0" u="none" strike="noStrike">
                        <a:effectLst/>
                        <a:latin typeface="+mn-lt"/>
                      </a:endParaRPr>
                    </a:p>
                  </a:txBody>
                  <a:tcPr marL="4582" marR="4582" marT="4582" marB="21995" anchor="b">
                    <a:lnL>
                      <a:noFill/>
                    </a:lnL>
                    <a:lnR>
                      <a:noFill/>
                    </a:lnR>
                    <a:lnT>
                      <a:noFill/>
                    </a:lnT>
                    <a:lnB>
                      <a:noFill/>
                    </a:lnB>
                  </a:tcPr>
                </a:tc>
                <a:extLst>
                  <a:ext uri="{0D108BD9-81ED-4DB2-BD59-A6C34878D82A}">
                    <a16:rowId xmlns:a16="http://schemas.microsoft.com/office/drawing/2014/main" val="3814076685"/>
                  </a:ext>
                </a:extLst>
              </a:tr>
              <a:tr h="210841">
                <a:tc>
                  <a:txBody>
                    <a:bodyPr/>
                    <a:lstStyle/>
                    <a:p>
                      <a:pPr algn="ctr" fontAlgn="ctr"/>
                      <a:r>
                        <a:rPr lang="en-US" sz="800" b="1" i="0" u="none" strike="noStrike">
                          <a:effectLst/>
                          <a:latin typeface="+mn-lt"/>
                        </a:rPr>
                        <a:t>Balochistan</a:t>
                      </a:r>
                    </a:p>
                  </a:txBody>
                  <a:tcPr marL="4582" marR="4582" marT="4582" marB="2199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endParaRPr lang="en-US" sz="800" b="1" i="0" u="none" strike="noStrike">
                        <a:effectLst/>
                        <a:latin typeface="+mn-lt"/>
                      </a:endParaRPr>
                    </a:p>
                  </a:txBody>
                  <a:tcPr marL="4582" marR="4582" marT="4582" marB="2199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800" b="1" i="0" u="none" strike="noStrike">
                          <a:effectLst/>
                          <a:latin typeface="+mn-lt"/>
                        </a:rPr>
                        <a:t>GB</a:t>
                      </a:r>
                    </a:p>
                  </a:txBody>
                  <a:tcPr marL="4582" marR="4582" marT="4582" marB="2199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endParaRPr lang="en-US" sz="800" b="1" i="0" u="none" strike="noStrike">
                        <a:effectLst/>
                        <a:latin typeface="+mn-lt"/>
                      </a:endParaRPr>
                    </a:p>
                  </a:txBody>
                  <a:tcPr marL="4582" marR="4582" marT="4582" marB="2199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800" b="1" i="0" u="none" strike="noStrike">
                          <a:effectLst/>
                          <a:latin typeface="+mn-lt"/>
                        </a:rPr>
                        <a:t>KPK</a:t>
                      </a:r>
                    </a:p>
                  </a:txBody>
                  <a:tcPr marL="4582" marR="4582" marT="4582" marB="2199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endParaRPr lang="en-US" sz="800" b="0" i="0" u="none" strike="noStrike" dirty="0">
                        <a:effectLst/>
                        <a:latin typeface="+mn-lt"/>
                      </a:endParaRPr>
                    </a:p>
                  </a:txBody>
                  <a:tcPr marL="4582" marR="4582" marT="4582" marB="2199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800" b="1" i="0" u="none" strike="noStrike">
                          <a:effectLst/>
                          <a:latin typeface="+mn-lt"/>
                        </a:rPr>
                        <a:t>Punjab</a:t>
                      </a:r>
                    </a:p>
                  </a:txBody>
                  <a:tcPr marL="4582" marR="4582" marT="4582" marB="2199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endParaRPr lang="en-US" sz="800" b="0" i="0" u="none" strike="noStrike">
                        <a:effectLst/>
                        <a:latin typeface="+mn-lt"/>
                      </a:endParaRPr>
                    </a:p>
                  </a:txBody>
                  <a:tcPr marL="4582" marR="4582" marT="4582" marB="2199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800" b="1" i="0" u="none" strike="noStrike">
                          <a:effectLst/>
                          <a:latin typeface="+mn-lt"/>
                        </a:rPr>
                        <a:t>Sindh</a:t>
                      </a:r>
                    </a:p>
                  </a:txBody>
                  <a:tcPr marL="4582" marR="4582" marT="4582" marB="2199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endParaRPr lang="en-US" sz="800" b="0" i="0" u="none" strike="noStrike">
                        <a:effectLst/>
                        <a:latin typeface="+mn-lt"/>
                      </a:endParaRPr>
                    </a:p>
                  </a:txBody>
                  <a:tcPr marL="4582" marR="4582" marT="4582" marB="21995"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800" b="0" i="0" u="none" strike="noStrike">
                        <a:effectLst/>
                        <a:latin typeface="+mn-lt"/>
                      </a:endParaRPr>
                    </a:p>
                  </a:txBody>
                  <a:tcPr marL="4582" marR="4582" marT="4582" marB="21995" anchor="b">
                    <a:lnL>
                      <a:noFill/>
                    </a:lnL>
                    <a:lnR>
                      <a:noFill/>
                    </a:lnR>
                    <a:lnT>
                      <a:noFill/>
                    </a:lnT>
                    <a:lnB>
                      <a:noFill/>
                    </a:lnB>
                  </a:tcPr>
                </a:tc>
                <a:extLst>
                  <a:ext uri="{0D108BD9-81ED-4DB2-BD59-A6C34878D82A}">
                    <a16:rowId xmlns:a16="http://schemas.microsoft.com/office/drawing/2014/main" val="2946711156"/>
                  </a:ext>
                </a:extLst>
              </a:tr>
              <a:tr h="184666">
                <a:tc>
                  <a:txBody>
                    <a:bodyPr/>
                    <a:lstStyle/>
                    <a:p>
                      <a:pPr algn="ctr" fontAlgn="ctr"/>
                      <a:r>
                        <a:rPr lang="en-US" sz="800" b="1" i="0" u="none" strike="noStrike">
                          <a:effectLst/>
                          <a:latin typeface="+mn-lt"/>
                        </a:rPr>
                        <a:t>23,611 </a:t>
                      </a:r>
                    </a:p>
                  </a:txBody>
                  <a:tcPr marL="4582" marR="4582" marT="4582" marB="2199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1" i="0" u="none" strike="noStrike">
                        <a:effectLst/>
                        <a:latin typeface="+mn-lt"/>
                      </a:endParaRPr>
                    </a:p>
                  </a:txBody>
                  <a:tcPr marL="4582" marR="4582" marT="4582" marB="2199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1" i="0" u="none" strike="noStrike">
                          <a:effectLst/>
                          <a:latin typeface="+mn-lt"/>
                        </a:rPr>
                        <a:t> 459 </a:t>
                      </a:r>
                    </a:p>
                  </a:txBody>
                  <a:tcPr marL="4582" marR="4582" marT="4582" marB="2199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1" i="0" u="none" strike="noStrike" dirty="0">
                        <a:effectLst/>
                        <a:latin typeface="+mn-lt"/>
                      </a:endParaRPr>
                    </a:p>
                  </a:txBody>
                  <a:tcPr marL="4582" marR="4582" marT="4582" marB="2199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1" i="0" u="none" strike="noStrike">
                          <a:effectLst/>
                          <a:latin typeface="+mn-lt"/>
                        </a:rPr>
                        <a:t> 30,967 </a:t>
                      </a:r>
                    </a:p>
                  </a:txBody>
                  <a:tcPr marL="4582" marR="4582" marT="4582" marB="2199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effectLst/>
                        <a:latin typeface="+mn-lt"/>
                      </a:endParaRPr>
                    </a:p>
                  </a:txBody>
                  <a:tcPr marL="4582" marR="4582" marT="4582" marB="2199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1" i="0" u="none" strike="noStrike">
                          <a:effectLst/>
                          <a:latin typeface="+mn-lt"/>
                        </a:rPr>
                        <a:t> 3,848 </a:t>
                      </a:r>
                    </a:p>
                  </a:txBody>
                  <a:tcPr marL="4582" marR="4582" marT="4582" marB="2199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effectLst/>
                        <a:latin typeface="+mn-lt"/>
                      </a:endParaRPr>
                    </a:p>
                  </a:txBody>
                  <a:tcPr marL="4582" marR="4582" marT="4582" marB="2199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1" i="0" u="none" strike="noStrike">
                          <a:effectLst/>
                          <a:latin typeface="+mn-lt"/>
                        </a:rPr>
                        <a:t> 295,049 </a:t>
                      </a:r>
                    </a:p>
                  </a:txBody>
                  <a:tcPr marL="4582" marR="4582" marT="4582" marB="2199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effectLst/>
                        <a:latin typeface="+mn-lt"/>
                      </a:endParaRPr>
                    </a:p>
                  </a:txBody>
                  <a:tcPr marL="4582" marR="4582" marT="4582" marB="21995"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800" b="0" i="0" u="none" strike="noStrike">
                        <a:effectLst/>
                        <a:latin typeface="+mn-lt"/>
                      </a:endParaRPr>
                    </a:p>
                  </a:txBody>
                  <a:tcPr marL="4582" marR="4582" marT="4582" marB="21995" anchor="b">
                    <a:lnL>
                      <a:noFill/>
                    </a:lnL>
                    <a:lnR>
                      <a:noFill/>
                    </a:lnR>
                    <a:lnT>
                      <a:noFill/>
                    </a:lnT>
                    <a:lnB>
                      <a:noFill/>
                    </a:lnB>
                  </a:tcPr>
                </a:tc>
                <a:extLst>
                  <a:ext uri="{0D108BD9-81ED-4DB2-BD59-A6C34878D82A}">
                    <a16:rowId xmlns:a16="http://schemas.microsoft.com/office/drawing/2014/main" val="1463724263"/>
                  </a:ext>
                </a:extLst>
              </a:tr>
              <a:tr h="136761">
                <a:tc>
                  <a:txBody>
                    <a:bodyPr/>
                    <a:lstStyle/>
                    <a:p>
                      <a:pPr algn="ctr" fontAlgn="b"/>
                      <a:endParaRPr lang="en-US" sz="800" b="0" i="0" u="none" strike="noStrike">
                        <a:effectLst/>
                        <a:latin typeface="+mn-lt"/>
                      </a:endParaRPr>
                    </a:p>
                  </a:txBody>
                  <a:tcPr marL="4582" marR="4582" marT="4582" marB="21995"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a:effectLst/>
                        <a:latin typeface="+mn-lt"/>
                      </a:endParaRPr>
                    </a:p>
                  </a:txBody>
                  <a:tcPr marL="4582" marR="4582" marT="4582" marB="21995" anchor="b">
                    <a:lnL>
                      <a:noFill/>
                    </a:lnL>
                    <a:lnR>
                      <a:noFill/>
                    </a:lnR>
                    <a:lnT>
                      <a:noFill/>
                    </a:lnT>
                    <a:lnB>
                      <a:noFill/>
                    </a:lnB>
                  </a:tcPr>
                </a:tc>
                <a:tc>
                  <a:txBody>
                    <a:bodyPr/>
                    <a:lstStyle/>
                    <a:p>
                      <a:pPr algn="ctr" fontAlgn="b"/>
                      <a:endParaRPr lang="en-US" sz="800" b="0" i="0" u="none" strike="noStrike">
                        <a:effectLst/>
                        <a:latin typeface="+mn-lt"/>
                      </a:endParaRPr>
                    </a:p>
                  </a:txBody>
                  <a:tcPr marL="4582" marR="4582" marT="4582" marB="21995"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a:effectLst/>
                        <a:latin typeface="+mn-lt"/>
                      </a:endParaRPr>
                    </a:p>
                  </a:txBody>
                  <a:tcPr marL="4582" marR="4582" marT="4582" marB="21995" anchor="b">
                    <a:lnL>
                      <a:noFill/>
                    </a:lnL>
                    <a:lnR>
                      <a:noFill/>
                    </a:lnR>
                    <a:lnT>
                      <a:noFill/>
                    </a:lnT>
                    <a:lnB>
                      <a:noFill/>
                    </a:lnB>
                  </a:tcPr>
                </a:tc>
                <a:tc>
                  <a:txBody>
                    <a:bodyPr/>
                    <a:lstStyle/>
                    <a:p>
                      <a:pPr algn="ctr" fontAlgn="b"/>
                      <a:endParaRPr lang="en-US" sz="800" b="0" i="0" u="none" strike="noStrike">
                        <a:effectLst/>
                        <a:latin typeface="+mn-lt"/>
                      </a:endParaRPr>
                    </a:p>
                  </a:txBody>
                  <a:tcPr marL="4582" marR="4582" marT="4582" marB="21995"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dirty="0">
                        <a:effectLst/>
                        <a:latin typeface="+mn-lt"/>
                      </a:endParaRPr>
                    </a:p>
                  </a:txBody>
                  <a:tcPr marL="4582" marR="4582" marT="4582" marB="21995" anchor="b">
                    <a:lnL>
                      <a:noFill/>
                    </a:lnL>
                    <a:lnR>
                      <a:noFill/>
                    </a:lnR>
                    <a:lnT>
                      <a:noFill/>
                    </a:lnT>
                    <a:lnB>
                      <a:noFill/>
                    </a:lnB>
                  </a:tcPr>
                </a:tc>
                <a:tc>
                  <a:txBody>
                    <a:bodyPr/>
                    <a:lstStyle/>
                    <a:p>
                      <a:pPr algn="ctr" fontAlgn="b"/>
                      <a:endParaRPr lang="en-US" sz="800" b="0" i="0" u="none" strike="noStrike">
                        <a:effectLst/>
                        <a:latin typeface="+mn-lt"/>
                      </a:endParaRPr>
                    </a:p>
                  </a:txBody>
                  <a:tcPr marL="4582" marR="4582" marT="4582" marB="21995"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a:effectLst/>
                        <a:latin typeface="+mn-lt"/>
                      </a:endParaRPr>
                    </a:p>
                  </a:txBody>
                  <a:tcPr marL="4582" marR="4582" marT="4582" marB="21995" anchor="b">
                    <a:lnL>
                      <a:noFill/>
                    </a:lnL>
                    <a:lnR>
                      <a:noFill/>
                    </a:lnR>
                    <a:lnT>
                      <a:noFill/>
                    </a:lnT>
                    <a:lnB>
                      <a:noFill/>
                    </a:lnB>
                  </a:tcPr>
                </a:tc>
                <a:tc>
                  <a:txBody>
                    <a:bodyPr/>
                    <a:lstStyle/>
                    <a:p>
                      <a:pPr algn="ctr" fontAlgn="b"/>
                      <a:endParaRPr lang="en-US" sz="800" b="0" i="0" u="none" strike="noStrike">
                        <a:effectLst/>
                        <a:latin typeface="+mn-lt"/>
                      </a:endParaRPr>
                    </a:p>
                  </a:txBody>
                  <a:tcPr marL="4582" marR="4582" marT="4582" marB="21995"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a:effectLst/>
                        <a:latin typeface="+mn-lt"/>
                      </a:endParaRPr>
                    </a:p>
                  </a:txBody>
                  <a:tcPr marL="4582" marR="4582" marT="4582" marB="21995" anchor="b">
                    <a:lnL>
                      <a:noFill/>
                    </a:lnL>
                    <a:lnR>
                      <a:noFill/>
                    </a:lnR>
                    <a:lnT>
                      <a:noFill/>
                    </a:lnT>
                    <a:lnB>
                      <a:noFill/>
                    </a:lnB>
                  </a:tcPr>
                </a:tc>
                <a:tc>
                  <a:txBody>
                    <a:bodyPr/>
                    <a:lstStyle/>
                    <a:p>
                      <a:pPr algn="ctr" fontAlgn="b"/>
                      <a:endParaRPr lang="en-US" sz="800" b="0" i="0" u="none" strike="noStrike">
                        <a:effectLst/>
                        <a:latin typeface="+mn-lt"/>
                      </a:endParaRPr>
                    </a:p>
                  </a:txBody>
                  <a:tcPr marL="4582" marR="4582" marT="4582" marB="21995" anchor="b">
                    <a:lnL>
                      <a:noFill/>
                    </a:lnL>
                    <a:lnR>
                      <a:noFill/>
                    </a:lnR>
                    <a:lnT>
                      <a:noFill/>
                    </a:lnT>
                    <a:lnB>
                      <a:noFill/>
                    </a:lnB>
                  </a:tcPr>
                </a:tc>
                <a:extLst>
                  <a:ext uri="{0D108BD9-81ED-4DB2-BD59-A6C34878D82A}">
                    <a16:rowId xmlns:a16="http://schemas.microsoft.com/office/drawing/2014/main" val="3664779507"/>
                  </a:ext>
                </a:extLst>
              </a:tr>
              <a:tr h="136761">
                <a:tc>
                  <a:txBody>
                    <a:bodyPr/>
                    <a:lstStyle/>
                    <a:p>
                      <a:pPr algn="ctr" fontAlgn="b"/>
                      <a:endParaRPr lang="en-US" sz="800" b="0" i="0" u="none" strike="noStrike">
                        <a:effectLst/>
                        <a:latin typeface="+mn-lt"/>
                      </a:endParaRPr>
                    </a:p>
                  </a:txBody>
                  <a:tcPr marL="4582" marR="4582" marT="4582" marB="21995" anchor="b">
                    <a:lnL>
                      <a:noFill/>
                    </a:lnL>
                    <a:lnR>
                      <a:noFill/>
                    </a:lnR>
                    <a:lnT>
                      <a:noFill/>
                    </a:lnT>
                    <a:lnB>
                      <a:noFill/>
                    </a:lnB>
                  </a:tcPr>
                </a:tc>
                <a:tc>
                  <a:txBody>
                    <a:bodyPr/>
                    <a:lstStyle/>
                    <a:p>
                      <a:pPr algn="ctr" fontAlgn="b"/>
                      <a:endParaRPr lang="en-US" sz="800" b="0" i="0" u="none" strike="noStrike">
                        <a:effectLst/>
                        <a:latin typeface="+mn-lt"/>
                      </a:endParaRPr>
                    </a:p>
                  </a:txBody>
                  <a:tcPr marL="4582" marR="4582" marT="4582" marB="21995" anchor="b">
                    <a:lnL>
                      <a:noFill/>
                    </a:lnL>
                    <a:lnR>
                      <a:noFill/>
                    </a:lnR>
                    <a:lnT>
                      <a:noFill/>
                    </a:lnT>
                    <a:lnB>
                      <a:noFill/>
                    </a:lnB>
                  </a:tcPr>
                </a:tc>
                <a:tc>
                  <a:txBody>
                    <a:bodyPr/>
                    <a:lstStyle/>
                    <a:p>
                      <a:pPr algn="ctr" fontAlgn="b"/>
                      <a:endParaRPr lang="en-US" sz="800" b="0" i="0" u="none" strike="noStrike">
                        <a:effectLst/>
                        <a:latin typeface="+mn-lt"/>
                      </a:endParaRPr>
                    </a:p>
                  </a:txBody>
                  <a:tcPr marL="4582" marR="4582" marT="4582" marB="21995" anchor="b">
                    <a:lnL>
                      <a:noFill/>
                    </a:lnL>
                    <a:lnR>
                      <a:noFill/>
                    </a:lnR>
                    <a:lnT>
                      <a:noFill/>
                    </a:lnT>
                    <a:lnB>
                      <a:noFill/>
                    </a:lnB>
                  </a:tcPr>
                </a:tc>
                <a:tc>
                  <a:txBody>
                    <a:bodyPr/>
                    <a:lstStyle/>
                    <a:p>
                      <a:pPr algn="ctr" fontAlgn="b"/>
                      <a:endParaRPr lang="en-US" sz="800" b="0" i="0" u="none" strike="noStrike">
                        <a:effectLst/>
                        <a:latin typeface="+mn-lt"/>
                      </a:endParaRPr>
                    </a:p>
                  </a:txBody>
                  <a:tcPr marL="4582" marR="4582" marT="4582" marB="21995" anchor="b">
                    <a:lnL>
                      <a:noFill/>
                    </a:lnL>
                    <a:lnR>
                      <a:noFill/>
                    </a:lnR>
                    <a:lnT>
                      <a:noFill/>
                    </a:lnT>
                    <a:lnB>
                      <a:noFill/>
                    </a:lnB>
                  </a:tcPr>
                </a:tc>
                <a:tc>
                  <a:txBody>
                    <a:bodyPr/>
                    <a:lstStyle/>
                    <a:p>
                      <a:pPr algn="ctr" fontAlgn="b"/>
                      <a:endParaRPr lang="en-US" sz="800" b="0" i="0" u="none" strike="noStrike">
                        <a:effectLst/>
                        <a:latin typeface="+mn-lt"/>
                      </a:endParaRPr>
                    </a:p>
                  </a:txBody>
                  <a:tcPr marL="4582" marR="4582" marT="4582" marB="21995" anchor="b">
                    <a:lnL>
                      <a:noFill/>
                    </a:lnL>
                    <a:lnR>
                      <a:noFill/>
                    </a:lnR>
                    <a:lnT>
                      <a:noFill/>
                    </a:lnT>
                    <a:lnB>
                      <a:noFill/>
                    </a:lnB>
                  </a:tcPr>
                </a:tc>
                <a:tc>
                  <a:txBody>
                    <a:bodyPr/>
                    <a:lstStyle/>
                    <a:p>
                      <a:pPr algn="ctr" fontAlgn="b"/>
                      <a:endParaRPr lang="en-US" sz="800" b="0" i="0" u="none" strike="noStrike" dirty="0">
                        <a:effectLst/>
                        <a:latin typeface="+mn-lt"/>
                      </a:endParaRPr>
                    </a:p>
                  </a:txBody>
                  <a:tcPr marL="4582" marR="4582" marT="4582" marB="21995" anchor="b">
                    <a:lnL>
                      <a:noFill/>
                    </a:lnL>
                    <a:lnR>
                      <a:noFill/>
                    </a:lnR>
                    <a:lnT>
                      <a:noFill/>
                    </a:lnT>
                    <a:lnB>
                      <a:noFill/>
                    </a:lnB>
                  </a:tcPr>
                </a:tc>
                <a:tc>
                  <a:txBody>
                    <a:bodyPr/>
                    <a:lstStyle/>
                    <a:p>
                      <a:pPr algn="ctr" fontAlgn="b"/>
                      <a:endParaRPr lang="en-US" sz="800" b="0" i="0" u="none" strike="noStrike">
                        <a:effectLst/>
                        <a:latin typeface="+mn-lt"/>
                      </a:endParaRPr>
                    </a:p>
                  </a:txBody>
                  <a:tcPr marL="4582" marR="4582" marT="4582" marB="21995" anchor="b">
                    <a:lnL>
                      <a:noFill/>
                    </a:lnL>
                    <a:lnR>
                      <a:noFill/>
                    </a:lnR>
                    <a:lnT>
                      <a:noFill/>
                    </a:lnT>
                    <a:lnB>
                      <a:noFill/>
                    </a:lnB>
                  </a:tcPr>
                </a:tc>
                <a:tc>
                  <a:txBody>
                    <a:bodyPr/>
                    <a:lstStyle/>
                    <a:p>
                      <a:pPr algn="ctr" fontAlgn="b"/>
                      <a:endParaRPr lang="en-US" sz="800" b="0" i="0" u="none" strike="noStrike">
                        <a:effectLst/>
                        <a:latin typeface="+mn-lt"/>
                      </a:endParaRPr>
                    </a:p>
                  </a:txBody>
                  <a:tcPr marL="4582" marR="4582" marT="4582" marB="21995" anchor="b">
                    <a:lnL>
                      <a:noFill/>
                    </a:lnL>
                    <a:lnR>
                      <a:noFill/>
                    </a:lnR>
                    <a:lnT>
                      <a:noFill/>
                    </a:lnT>
                    <a:lnB>
                      <a:noFill/>
                    </a:lnB>
                  </a:tcPr>
                </a:tc>
                <a:tc>
                  <a:txBody>
                    <a:bodyPr/>
                    <a:lstStyle/>
                    <a:p>
                      <a:pPr algn="ctr" fontAlgn="b"/>
                      <a:endParaRPr lang="en-US" sz="800" b="0" i="0" u="none" strike="noStrike">
                        <a:effectLst/>
                        <a:latin typeface="+mn-lt"/>
                      </a:endParaRPr>
                    </a:p>
                  </a:txBody>
                  <a:tcPr marL="4582" marR="4582" marT="4582" marB="21995" anchor="b">
                    <a:lnL>
                      <a:noFill/>
                    </a:lnL>
                    <a:lnR>
                      <a:noFill/>
                    </a:lnR>
                    <a:lnT>
                      <a:noFill/>
                    </a:lnT>
                    <a:lnB>
                      <a:noFill/>
                    </a:lnB>
                  </a:tcPr>
                </a:tc>
                <a:tc>
                  <a:txBody>
                    <a:bodyPr/>
                    <a:lstStyle/>
                    <a:p>
                      <a:pPr algn="ctr" fontAlgn="b"/>
                      <a:endParaRPr lang="en-US" sz="800" b="0" i="0" u="none" strike="noStrike">
                        <a:effectLst/>
                        <a:latin typeface="+mn-lt"/>
                      </a:endParaRPr>
                    </a:p>
                  </a:txBody>
                  <a:tcPr marL="4582" marR="4582" marT="4582" marB="21995" anchor="b">
                    <a:lnL>
                      <a:noFill/>
                    </a:lnL>
                    <a:lnR>
                      <a:noFill/>
                    </a:lnR>
                    <a:lnT>
                      <a:noFill/>
                    </a:lnT>
                    <a:lnB>
                      <a:noFill/>
                    </a:lnB>
                  </a:tcPr>
                </a:tc>
                <a:tc>
                  <a:txBody>
                    <a:bodyPr/>
                    <a:lstStyle/>
                    <a:p>
                      <a:pPr algn="ctr" fontAlgn="b"/>
                      <a:endParaRPr lang="en-US" sz="800" b="0" i="0" u="none" strike="noStrike">
                        <a:effectLst/>
                        <a:latin typeface="+mn-lt"/>
                      </a:endParaRPr>
                    </a:p>
                  </a:txBody>
                  <a:tcPr marL="4582" marR="4582" marT="4582" marB="21995" anchor="b">
                    <a:lnL>
                      <a:noFill/>
                    </a:lnL>
                    <a:lnR>
                      <a:noFill/>
                    </a:lnR>
                    <a:lnT>
                      <a:noFill/>
                    </a:lnT>
                    <a:lnB>
                      <a:noFill/>
                    </a:lnB>
                  </a:tcPr>
                </a:tc>
                <a:extLst>
                  <a:ext uri="{0D108BD9-81ED-4DB2-BD59-A6C34878D82A}">
                    <a16:rowId xmlns:a16="http://schemas.microsoft.com/office/drawing/2014/main" val="2016303289"/>
                  </a:ext>
                </a:extLst>
              </a:tr>
              <a:tr h="136761">
                <a:tc>
                  <a:txBody>
                    <a:bodyPr/>
                    <a:lstStyle/>
                    <a:p>
                      <a:pPr algn="ctr" fontAlgn="b"/>
                      <a:endParaRPr lang="en-US" sz="800" b="0" i="0" u="none" strike="noStrike">
                        <a:effectLst/>
                        <a:latin typeface="+mn-lt"/>
                      </a:endParaRPr>
                    </a:p>
                  </a:txBody>
                  <a:tcPr marL="4582" marR="4582" marT="4582" marB="21995"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effectLst/>
                        <a:latin typeface="+mn-lt"/>
                      </a:endParaRPr>
                    </a:p>
                  </a:txBody>
                  <a:tcPr marL="4582" marR="4582" marT="4582" marB="21995"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effectLst/>
                        <a:latin typeface="+mn-lt"/>
                      </a:endParaRPr>
                    </a:p>
                  </a:txBody>
                  <a:tcPr marL="4582" marR="4582" marT="4582" marB="21995"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effectLst/>
                        <a:latin typeface="+mn-lt"/>
                      </a:endParaRPr>
                    </a:p>
                  </a:txBody>
                  <a:tcPr marL="4582" marR="4582" marT="4582" marB="21995"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effectLst/>
                        <a:latin typeface="+mn-lt"/>
                      </a:endParaRPr>
                    </a:p>
                  </a:txBody>
                  <a:tcPr marL="4582" marR="4582" marT="4582" marB="21995"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effectLst/>
                        <a:latin typeface="+mn-lt"/>
                      </a:endParaRPr>
                    </a:p>
                  </a:txBody>
                  <a:tcPr marL="4582" marR="4582" marT="4582" marB="21995"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effectLst/>
                        <a:latin typeface="+mn-lt"/>
                      </a:endParaRPr>
                    </a:p>
                  </a:txBody>
                  <a:tcPr marL="4582" marR="4582" marT="4582" marB="21995"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effectLst/>
                        <a:latin typeface="+mn-lt"/>
                      </a:endParaRPr>
                    </a:p>
                  </a:txBody>
                  <a:tcPr marL="4582" marR="4582" marT="4582" marB="21995"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effectLst/>
                        <a:latin typeface="+mn-lt"/>
                      </a:endParaRPr>
                    </a:p>
                  </a:txBody>
                  <a:tcPr marL="4582" marR="4582" marT="4582" marB="21995"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effectLst/>
                        <a:latin typeface="+mn-lt"/>
                      </a:endParaRPr>
                    </a:p>
                  </a:txBody>
                  <a:tcPr marL="4582" marR="4582" marT="4582" marB="21995"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effectLst/>
                        <a:latin typeface="+mn-lt"/>
                      </a:endParaRPr>
                    </a:p>
                  </a:txBody>
                  <a:tcPr marL="4582" marR="4582" marT="4582" marB="21995"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7919891"/>
                  </a:ext>
                </a:extLst>
              </a:tr>
              <a:tr h="159554">
                <a:tc gridSpan="11">
                  <a:txBody>
                    <a:bodyPr/>
                    <a:lstStyle/>
                    <a:p>
                      <a:pPr algn="ctr" fontAlgn="ctr"/>
                      <a:r>
                        <a:rPr lang="en-US" sz="800" b="1" i="0" u="none" strike="noStrike" dirty="0">
                          <a:effectLst/>
                          <a:latin typeface="+mn-lt"/>
                        </a:rPr>
                        <a:t>Districts covered province wise</a:t>
                      </a:r>
                    </a:p>
                  </a:txBody>
                  <a:tcPr marL="4582" marR="4582" marT="4582" marB="21995"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24738077"/>
                  </a:ext>
                </a:extLst>
              </a:tr>
              <a:tr h="210841">
                <a:tc>
                  <a:txBody>
                    <a:bodyPr/>
                    <a:lstStyle/>
                    <a:p>
                      <a:pPr algn="ctr" fontAlgn="ctr"/>
                      <a:r>
                        <a:rPr lang="en-US" sz="800" b="1" i="0" u="none" strike="noStrike">
                          <a:effectLst/>
                          <a:latin typeface="+mn-lt"/>
                        </a:rPr>
                        <a:t>Total Districts</a:t>
                      </a:r>
                    </a:p>
                  </a:txBody>
                  <a:tcPr marL="4582" marR="4582" marT="4582" marB="2199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endParaRPr lang="en-US" sz="800" b="1" i="0" u="none" strike="noStrike">
                        <a:effectLst/>
                        <a:latin typeface="+mn-lt"/>
                      </a:endParaRPr>
                    </a:p>
                  </a:txBody>
                  <a:tcPr marL="4582" marR="4582" marT="4582" marB="2199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800" b="1" i="0" u="none" strike="noStrike">
                          <a:effectLst/>
                          <a:latin typeface="+mn-lt"/>
                        </a:rPr>
                        <a:t>Balochistan</a:t>
                      </a:r>
                    </a:p>
                  </a:txBody>
                  <a:tcPr marL="4582" marR="4582" marT="4582" marB="2199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endParaRPr lang="en-US" sz="800" b="1" i="0" u="none" strike="noStrike">
                        <a:effectLst/>
                        <a:latin typeface="+mn-lt"/>
                      </a:endParaRPr>
                    </a:p>
                  </a:txBody>
                  <a:tcPr marL="4582" marR="4582" marT="4582" marB="2199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800" b="1" i="0" u="none" strike="noStrike" dirty="0">
                          <a:effectLst/>
                          <a:latin typeface="+mn-lt"/>
                        </a:rPr>
                        <a:t>GB</a:t>
                      </a:r>
                    </a:p>
                  </a:txBody>
                  <a:tcPr marL="4582" marR="4582" marT="4582" marB="2199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endParaRPr lang="en-US" sz="800" b="1" i="0" u="none" strike="noStrike">
                        <a:effectLst/>
                        <a:latin typeface="+mn-lt"/>
                      </a:endParaRPr>
                    </a:p>
                  </a:txBody>
                  <a:tcPr marL="4582" marR="4582" marT="4582" marB="2199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800" b="1" i="0" u="none" strike="noStrike" dirty="0">
                          <a:effectLst/>
                          <a:latin typeface="+mn-lt"/>
                        </a:rPr>
                        <a:t>KPK</a:t>
                      </a:r>
                    </a:p>
                  </a:txBody>
                  <a:tcPr marL="4582" marR="4582" marT="4582" marB="2199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endParaRPr lang="en-US" sz="800" b="0" i="0" u="none" strike="noStrike">
                        <a:effectLst/>
                        <a:latin typeface="+mn-lt"/>
                      </a:endParaRPr>
                    </a:p>
                  </a:txBody>
                  <a:tcPr marL="4582" marR="4582" marT="4582" marB="2199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800" b="1" i="0" u="none" strike="noStrike">
                          <a:effectLst/>
                          <a:latin typeface="+mn-lt"/>
                        </a:rPr>
                        <a:t>Punjab</a:t>
                      </a:r>
                    </a:p>
                  </a:txBody>
                  <a:tcPr marL="4582" marR="4582" marT="4582" marB="2199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endParaRPr lang="en-US" sz="800" b="0" i="0" u="none" strike="noStrike">
                        <a:effectLst/>
                        <a:latin typeface="+mn-lt"/>
                      </a:endParaRPr>
                    </a:p>
                  </a:txBody>
                  <a:tcPr marL="4582" marR="4582" marT="4582" marB="2199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800" b="1" i="0" u="none" strike="noStrike">
                          <a:effectLst/>
                          <a:latin typeface="+mn-lt"/>
                        </a:rPr>
                        <a:t>Sindh</a:t>
                      </a:r>
                    </a:p>
                  </a:txBody>
                  <a:tcPr marL="4582" marR="4582" marT="4582" marB="2199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517254649"/>
                  </a:ext>
                </a:extLst>
              </a:tr>
              <a:tr h="184666">
                <a:tc>
                  <a:txBody>
                    <a:bodyPr/>
                    <a:lstStyle/>
                    <a:p>
                      <a:pPr algn="ctr" fontAlgn="ctr"/>
                      <a:r>
                        <a:rPr lang="en-US" sz="800" b="1" i="0" u="none" strike="noStrike">
                          <a:effectLst/>
                          <a:latin typeface="+mn-lt"/>
                        </a:rPr>
                        <a:t>76 </a:t>
                      </a:r>
                    </a:p>
                  </a:txBody>
                  <a:tcPr marL="4582" marR="4582" marT="4582" marB="2199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1" i="0" u="none" strike="noStrike">
                        <a:effectLst/>
                        <a:latin typeface="+mn-lt"/>
                      </a:endParaRPr>
                    </a:p>
                  </a:txBody>
                  <a:tcPr marL="4582" marR="4582" marT="4582" marB="2199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1" i="0" u="none" strike="noStrike">
                          <a:effectLst/>
                          <a:latin typeface="+mn-lt"/>
                        </a:rPr>
                        <a:t> 22 </a:t>
                      </a:r>
                    </a:p>
                  </a:txBody>
                  <a:tcPr marL="4582" marR="4582" marT="4582" marB="2199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1" i="0" u="none" strike="noStrike">
                        <a:effectLst/>
                        <a:latin typeface="+mn-lt"/>
                      </a:endParaRPr>
                    </a:p>
                  </a:txBody>
                  <a:tcPr marL="4582" marR="4582" marT="4582" marB="2199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1" i="0" u="none" strike="noStrike">
                          <a:effectLst/>
                          <a:latin typeface="+mn-lt"/>
                        </a:rPr>
                        <a:t> 7 </a:t>
                      </a:r>
                    </a:p>
                  </a:txBody>
                  <a:tcPr marL="4582" marR="4582" marT="4582" marB="2199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effectLst/>
                        <a:latin typeface="+mn-lt"/>
                      </a:endParaRPr>
                    </a:p>
                  </a:txBody>
                  <a:tcPr marL="4582" marR="4582" marT="4582" marB="2199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1" i="0" u="none" strike="noStrike">
                          <a:effectLst/>
                          <a:latin typeface="+mn-lt"/>
                        </a:rPr>
                        <a:t> 20 </a:t>
                      </a:r>
                    </a:p>
                  </a:txBody>
                  <a:tcPr marL="4582" marR="4582" marT="4582" marB="2199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effectLst/>
                        <a:latin typeface="+mn-lt"/>
                      </a:endParaRPr>
                    </a:p>
                  </a:txBody>
                  <a:tcPr marL="4582" marR="4582" marT="4582" marB="2199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1" i="0" u="none" strike="noStrike">
                          <a:effectLst/>
                          <a:latin typeface="+mn-lt"/>
                        </a:rPr>
                        <a:t> 3 </a:t>
                      </a:r>
                    </a:p>
                  </a:txBody>
                  <a:tcPr marL="4582" marR="4582" marT="4582" marB="2199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effectLst/>
                        <a:latin typeface="+mn-lt"/>
                      </a:endParaRPr>
                    </a:p>
                  </a:txBody>
                  <a:tcPr marL="4582" marR="4582" marT="4582" marB="2199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1" i="0" u="none" strike="noStrike">
                          <a:effectLst/>
                          <a:latin typeface="+mn-lt"/>
                        </a:rPr>
                        <a:t> 24 </a:t>
                      </a:r>
                    </a:p>
                  </a:txBody>
                  <a:tcPr marL="4582" marR="4582" marT="4582" marB="2199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9326599"/>
                  </a:ext>
                </a:extLst>
              </a:tr>
              <a:tr h="136761">
                <a:tc>
                  <a:txBody>
                    <a:bodyPr/>
                    <a:lstStyle/>
                    <a:p>
                      <a:pPr algn="ctr" fontAlgn="b"/>
                      <a:endParaRPr lang="en-US" sz="800" b="0" i="0" u="none" strike="noStrike">
                        <a:effectLst/>
                        <a:latin typeface="+mn-lt"/>
                      </a:endParaRPr>
                    </a:p>
                  </a:txBody>
                  <a:tcPr marL="4582" marR="4582" marT="4582" marB="21995"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a:effectLst/>
                        <a:latin typeface="+mn-lt"/>
                      </a:endParaRPr>
                    </a:p>
                  </a:txBody>
                  <a:tcPr marL="4582" marR="4582" marT="4582" marB="21995" anchor="b">
                    <a:lnL>
                      <a:noFill/>
                    </a:lnL>
                    <a:lnR>
                      <a:noFill/>
                    </a:lnR>
                    <a:lnT>
                      <a:noFill/>
                    </a:lnT>
                    <a:lnB>
                      <a:noFill/>
                    </a:lnB>
                  </a:tcPr>
                </a:tc>
                <a:tc>
                  <a:txBody>
                    <a:bodyPr/>
                    <a:lstStyle/>
                    <a:p>
                      <a:pPr algn="ctr" fontAlgn="b"/>
                      <a:endParaRPr lang="en-US" sz="800" b="0" i="0" u="none" strike="noStrike">
                        <a:effectLst/>
                        <a:latin typeface="+mn-lt"/>
                      </a:endParaRPr>
                    </a:p>
                  </a:txBody>
                  <a:tcPr marL="4582" marR="4582" marT="4582" marB="21995"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a:effectLst/>
                        <a:latin typeface="+mn-lt"/>
                      </a:endParaRPr>
                    </a:p>
                  </a:txBody>
                  <a:tcPr marL="4582" marR="4582" marT="4582" marB="21995" anchor="b">
                    <a:lnL>
                      <a:noFill/>
                    </a:lnL>
                    <a:lnR>
                      <a:noFill/>
                    </a:lnR>
                    <a:lnT>
                      <a:noFill/>
                    </a:lnT>
                    <a:lnB>
                      <a:noFill/>
                    </a:lnB>
                  </a:tcPr>
                </a:tc>
                <a:tc>
                  <a:txBody>
                    <a:bodyPr/>
                    <a:lstStyle/>
                    <a:p>
                      <a:pPr algn="ctr" fontAlgn="b"/>
                      <a:endParaRPr lang="en-US" sz="800" b="0" i="0" u="none" strike="noStrike" dirty="0">
                        <a:effectLst/>
                        <a:latin typeface="+mn-lt"/>
                      </a:endParaRPr>
                    </a:p>
                  </a:txBody>
                  <a:tcPr marL="4582" marR="4582" marT="4582" marB="21995"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a:effectLst/>
                        <a:latin typeface="+mn-lt"/>
                      </a:endParaRPr>
                    </a:p>
                  </a:txBody>
                  <a:tcPr marL="4582" marR="4582" marT="4582" marB="21995" anchor="b">
                    <a:lnL>
                      <a:noFill/>
                    </a:lnL>
                    <a:lnR>
                      <a:noFill/>
                    </a:lnR>
                    <a:lnT>
                      <a:noFill/>
                    </a:lnT>
                    <a:lnB>
                      <a:noFill/>
                    </a:lnB>
                  </a:tcPr>
                </a:tc>
                <a:tc>
                  <a:txBody>
                    <a:bodyPr/>
                    <a:lstStyle/>
                    <a:p>
                      <a:pPr algn="ctr" fontAlgn="b"/>
                      <a:endParaRPr lang="en-US" sz="800" b="0" i="0" u="none" strike="noStrike">
                        <a:effectLst/>
                        <a:latin typeface="+mn-lt"/>
                      </a:endParaRPr>
                    </a:p>
                  </a:txBody>
                  <a:tcPr marL="4582" marR="4582" marT="4582" marB="21995"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dirty="0">
                        <a:effectLst/>
                        <a:latin typeface="+mn-lt"/>
                      </a:endParaRPr>
                    </a:p>
                  </a:txBody>
                  <a:tcPr marL="4582" marR="4582" marT="4582" marB="21995" anchor="b">
                    <a:lnL>
                      <a:noFill/>
                    </a:lnL>
                    <a:lnR>
                      <a:noFill/>
                    </a:lnR>
                    <a:lnT>
                      <a:noFill/>
                    </a:lnT>
                    <a:lnB>
                      <a:noFill/>
                    </a:lnB>
                  </a:tcPr>
                </a:tc>
                <a:tc>
                  <a:txBody>
                    <a:bodyPr/>
                    <a:lstStyle/>
                    <a:p>
                      <a:pPr algn="ctr" fontAlgn="b"/>
                      <a:endParaRPr lang="en-US" sz="800" b="0" i="0" u="none" strike="noStrike">
                        <a:effectLst/>
                        <a:latin typeface="+mn-lt"/>
                      </a:endParaRPr>
                    </a:p>
                  </a:txBody>
                  <a:tcPr marL="4582" marR="4582" marT="4582" marB="21995"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a:effectLst/>
                        <a:latin typeface="+mn-lt"/>
                      </a:endParaRPr>
                    </a:p>
                  </a:txBody>
                  <a:tcPr marL="4582" marR="4582" marT="4582" marB="21995" anchor="b">
                    <a:lnL>
                      <a:noFill/>
                    </a:lnL>
                    <a:lnR>
                      <a:noFill/>
                    </a:lnR>
                    <a:lnT>
                      <a:noFill/>
                    </a:lnT>
                    <a:lnB>
                      <a:noFill/>
                    </a:lnB>
                  </a:tcPr>
                </a:tc>
                <a:tc>
                  <a:txBody>
                    <a:bodyPr/>
                    <a:lstStyle/>
                    <a:p>
                      <a:pPr algn="ctr" fontAlgn="b"/>
                      <a:endParaRPr lang="en-US" sz="800" b="0" i="0" u="none" strike="noStrike">
                        <a:effectLst/>
                        <a:latin typeface="+mn-lt"/>
                      </a:endParaRPr>
                    </a:p>
                  </a:txBody>
                  <a:tcPr marL="4582" marR="4582" marT="4582" marB="21995"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227101572"/>
                  </a:ext>
                </a:extLst>
              </a:tr>
              <a:tr h="136761">
                <a:tc>
                  <a:txBody>
                    <a:bodyPr/>
                    <a:lstStyle/>
                    <a:p>
                      <a:pPr algn="ctr" fontAlgn="b"/>
                      <a:endParaRPr lang="en-US" sz="800" b="0" i="0" u="none" strike="noStrike">
                        <a:effectLst/>
                        <a:latin typeface="+mn-lt"/>
                      </a:endParaRPr>
                    </a:p>
                  </a:txBody>
                  <a:tcPr marL="4582" marR="4582" marT="4582" marB="21995" anchor="b">
                    <a:lnL>
                      <a:noFill/>
                    </a:lnL>
                    <a:lnR>
                      <a:noFill/>
                    </a:lnR>
                    <a:lnT>
                      <a:noFill/>
                    </a:lnT>
                    <a:lnB>
                      <a:noFill/>
                    </a:lnB>
                  </a:tcPr>
                </a:tc>
                <a:tc>
                  <a:txBody>
                    <a:bodyPr/>
                    <a:lstStyle/>
                    <a:p>
                      <a:pPr algn="ctr" fontAlgn="b"/>
                      <a:endParaRPr lang="en-US" sz="800" b="0" i="0" u="none" strike="noStrike">
                        <a:effectLst/>
                        <a:latin typeface="+mn-lt"/>
                      </a:endParaRPr>
                    </a:p>
                  </a:txBody>
                  <a:tcPr marL="4582" marR="4582" marT="4582" marB="21995" anchor="b">
                    <a:lnL>
                      <a:noFill/>
                    </a:lnL>
                    <a:lnR>
                      <a:noFill/>
                    </a:lnR>
                    <a:lnT>
                      <a:noFill/>
                    </a:lnT>
                    <a:lnB>
                      <a:noFill/>
                    </a:lnB>
                  </a:tcPr>
                </a:tc>
                <a:tc>
                  <a:txBody>
                    <a:bodyPr/>
                    <a:lstStyle/>
                    <a:p>
                      <a:pPr algn="ctr" fontAlgn="b"/>
                      <a:endParaRPr lang="en-US" sz="800" b="0" i="0" u="none" strike="noStrike">
                        <a:effectLst/>
                        <a:latin typeface="+mn-lt"/>
                      </a:endParaRPr>
                    </a:p>
                  </a:txBody>
                  <a:tcPr marL="4582" marR="4582" marT="4582" marB="21995" anchor="b">
                    <a:lnL>
                      <a:noFill/>
                    </a:lnL>
                    <a:lnR>
                      <a:noFill/>
                    </a:lnR>
                    <a:lnT>
                      <a:noFill/>
                    </a:lnT>
                    <a:lnB>
                      <a:noFill/>
                    </a:lnB>
                  </a:tcPr>
                </a:tc>
                <a:tc>
                  <a:txBody>
                    <a:bodyPr/>
                    <a:lstStyle/>
                    <a:p>
                      <a:pPr algn="ctr" fontAlgn="b"/>
                      <a:endParaRPr lang="en-US" sz="800" b="0" i="0" u="none" strike="noStrike">
                        <a:effectLst/>
                        <a:latin typeface="+mn-lt"/>
                      </a:endParaRPr>
                    </a:p>
                  </a:txBody>
                  <a:tcPr marL="4582" marR="4582" marT="4582" marB="21995" anchor="b">
                    <a:lnL>
                      <a:noFill/>
                    </a:lnL>
                    <a:lnR>
                      <a:noFill/>
                    </a:lnR>
                    <a:lnT>
                      <a:noFill/>
                    </a:lnT>
                    <a:lnB>
                      <a:noFill/>
                    </a:lnB>
                  </a:tcPr>
                </a:tc>
                <a:tc>
                  <a:txBody>
                    <a:bodyPr/>
                    <a:lstStyle/>
                    <a:p>
                      <a:pPr algn="ctr" fontAlgn="b"/>
                      <a:endParaRPr lang="en-US" sz="800" b="0" i="0" u="none" strike="noStrike">
                        <a:effectLst/>
                        <a:latin typeface="+mn-lt"/>
                      </a:endParaRPr>
                    </a:p>
                  </a:txBody>
                  <a:tcPr marL="4582" marR="4582" marT="4582" marB="21995" anchor="b">
                    <a:lnL>
                      <a:noFill/>
                    </a:lnL>
                    <a:lnR>
                      <a:noFill/>
                    </a:lnR>
                    <a:lnT>
                      <a:noFill/>
                    </a:lnT>
                    <a:lnB>
                      <a:noFill/>
                    </a:lnB>
                  </a:tcPr>
                </a:tc>
                <a:tc>
                  <a:txBody>
                    <a:bodyPr/>
                    <a:lstStyle/>
                    <a:p>
                      <a:pPr algn="ctr" fontAlgn="b"/>
                      <a:endParaRPr lang="en-US" sz="800" b="0" i="0" u="none" strike="noStrike">
                        <a:effectLst/>
                        <a:latin typeface="+mn-lt"/>
                      </a:endParaRPr>
                    </a:p>
                  </a:txBody>
                  <a:tcPr marL="4582" marR="4582" marT="4582" marB="21995" anchor="b">
                    <a:lnL>
                      <a:noFill/>
                    </a:lnL>
                    <a:lnR>
                      <a:noFill/>
                    </a:lnR>
                    <a:lnT>
                      <a:noFill/>
                    </a:lnT>
                    <a:lnB>
                      <a:noFill/>
                    </a:lnB>
                  </a:tcPr>
                </a:tc>
                <a:tc>
                  <a:txBody>
                    <a:bodyPr/>
                    <a:lstStyle/>
                    <a:p>
                      <a:pPr algn="ctr" fontAlgn="b"/>
                      <a:endParaRPr lang="en-US" sz="800" b="0" i="0" u="none" strike="noStrike">
                        <a:effectLst/>
                        <a:latin typeface="+mn-lt"/>
                      </a:endParaRPr>
                    </a:p>
                  </a:txBody>
                  <a:tcPr marL="4582" marR="4582" marT="4582" marB="21995" anchor="b">
                    <a:lnL>
                      <a:noFill/>
                    </a:lnL>
                    <a:lnR>
                      <a:noFill/>
                    </a:lnR>
                    <a:lnT>
                      <a:noFill/>
                    </a:lnT>
                    <a:lnB>
                      <a:noFill/>
                    </a:lnB>
                  </a:tcPr>
                </a:tc>
                <a:tc>
                  <a:txBody>
                    <a:bodyPr/>
                    <a:lstStyle/>
                    <a:p>
                      <a:pPr algn="ctr" fontAlgn="b"/>
                      <a:endParaRPr lang="en-US" sz="800" b="0" i="0" u="none" strike="noStrike">
                        <a:effectLst/>
                        <a:latin typeface="+mn-lt"/>
                      </a:endParaRPr>
                    </a:p>
                  </a:txBody>
                  <a:tcPr marL="4582" marR="4582" marT="4582" marB="21995" anchor="b">
                    <a:lnL>
                      <a:noFill/>
                    </a:lnL>
                    <a:lnR>
                      <a:noFill/>
                    </a:lnR>
                    <a:lnT>
                      <a:noFill/>
                    </a:lnT>
                    <a:lnB>
                      <a:noFill/>
                    </a:lnB>
                  </a:tcPr>
                </a:tc>
                <a:tc>
                  <a:txBody>
                    <a:bodyPr/>
                    <a:lstStyle/>
                    <a:p>
                      <a:pPr algn="ctr" fontAlgn="b"/>
                      <a:endParaRPr lang="en-US" sz="800" b="0" i="0" u="none" strike="noStrike" dirty="0">
                        <a:effectLst/>
                        <a:latin typeface="+mn-lt"/>
                      </a:endParaRPr>
                    </a:p>
                  </a:txBody>
                  <a:tcPr marL="4582" marR="4582" marT="4582" marB="21995" anchor="b">
                    <a:lnL>
                      <a:noFill/>
                    </a:lnL>
                    <a:lnR>
                      <a:noFill/>
                    </a:lnR>
                    <a:lnT>
                      <a:noFill/>
                    </a:lnT>
                    <a:lnB>
                      <a:noFill/>
                    </a:lnB>
                  </a:tcPr>
                </a:tc>
                <a:tc>
                  <a:txBody>
                    <a:bodyPr/>
                    <a:lstStyle/>
                    <a:p>
                      <a:pPr algn="ctr" fontAlgn="b"/>
                      <a:endParaRPr lang="en-US" sz="800" b="0" i="0" u="none" strike="noStrike">
                        <a:effectLst/>
                        <a:latin typeface="+mn-lt"/>
                      </a:endParaRPr>
                    </a:p>
                  </a:txBody>
                  <a:tcPr marL="4582" marR="4582" marT="4582" marB="21995" anchor="b">
                    <a:lnL>
                      <a:noFill/>
                    </a:lnL>
                    <a:lnR>
                      <a:noFill/>
                    </a:lnR>
                    <a:lnT>
                      <a:noFill/>
                    </a:lnT>
                    <a:lnB>
                      <a:noFill/>
                    </a:lnB>
                  </a:tcPr>
                </a:tc>
                <a:tc>
                  <a:txBody>
                    <a:bodyPr/>
                    <a:lstStyle/>
                    <a:p>
                      <a:pPr algn="ctr" fontAlgn="b"/>
                      <a:endParaRPr lang="en-US" sz="800" b="0" i="0" u="none" strike="noStrike">
                        <a:effectLst/>
                        <a:latin typeface="+mn-lt"/>
                      </a:endParaRPr>
                    </a:p>
                  </a:txBody>
                  <a:tcPr marL="4582" marR="4582" marT="4582" marB="21995" anchor="b">
                    <a:lnL>
                      <a:noFill/>
                    </a:lnL>
                    <a:lnR>
                      <a:noFill/>
                    </a:lnR>
                    <a:lnT>
                      <a:noFill/>
                    </a:lnT>
                    <a:lnB>
                      <a:noFill/>
                    </a:lnB>
                  </a:tcPr>
                </a:tc>
                <a:extLst>
                  <a:ext uri="{0D108BD9-81ED-4DB2-BD59-A6C34878D82A}">
                    <a16:rowId xmlns:a16="http://schemas.microsoft.com/office/drawing/2014/main" val="2766852638"/>
                  </a:ext>
                </a:extLst>
              </a:tr>
              <a:tr h="136761">
                <a:tc>
                  <a:txBody>
                    <a:bodyPr/>
                    <a:lstStyle/>
                    <a:p>
                      <a:pPr algn="ctr" fontAlgn="b"/>
                      <a:endParaRPr lang="en-US" sz="800" b="0" i="0" u="none" strike="noStrike">
                        <a:effectLst/>
                        <a:latin typeface="+mn-lt"/>
                      </a:endParaRPr>
                    </a:p>
                  </a:txBody>
                  <a:tcPr marL="4582" marR="4582" marT="4582" marB="21995"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effectLst/>
                        <a:latin typeface="+mn-lt"/>
                      </a:endParaRPr>
                    </a:p>
                  </a:txBody>
                  <a:tcPr marL="4582" marR="4582" marT="4582" marB="21995"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effectLst/>
                        <a:latin typeface="+mn-lt"/>
                      </a:endParaRPr>
                    </a:p>
                  </a:txBody>
                  <a:tcPr marL="4582" marR="4582" marT="4582" marB="21995"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effectLst/>
                        <a:latin typeface="+mn-lt"/>
                      </a:endParaRPr>
                    </a:p>
                  </a:txBody>
                  <a:tcPr marL="4582" marR="4582" marT="4582" marB="21995"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effectLst/>
                        <a:latin typeface="+mn-lt"/>
                      </a:endParaRPr>
                    </a:p>
                  </a:txBody>
                  <a:tcPr marL="4582" marR="4582" marT="4582" marB="21995"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effectLst/>
                        <a:latin typeface="+mn-lt"/>
                      </a:endParaRPr>
                    </a:p>
                  </a:txBody>
                  <a:tcPr marL="4582" marR="4582" marT="4582" marB="21995"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effectLst/>
                        <a:latin typeface="+mn-lt"/>
                      </a:endParaRPr>
                    </a:p>
                  </a:txBody>
                  <a:tcPr marL="4582" marR="4582" marT="4582" marB="21995"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effectLst/>
                        <a:latin typeface="+mn-lt"/>
                      </a:endParaRPr>
                    </a:p>
                  </a:txBody>
                  <a:tcPr marL="4582" marR="4582" marT="4582" marB="21995"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effectLst/>
                        <a:latin typeface="+mn-lt"/>
                      </a:endParaRPr>
                    </a:p>
                  </a:txBody>
                  <a:tcPr marL="4582" marR="4582" marT="4582" marB="21995"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effectLst/>
                        <a:latin typeface="+mn-lt"/>
                      </a:endParaRPr>
                    </a:p>
                  </a:txBody>
                  <a:tcPr marL="4582" marR="4582" marT="4582" marB="21995" anchor="b">
                    <a:lnL>
                      <a:noFill/>
                    </a:lnL>
                    <a:lnR>
                      <a:noFill/>
                    </a:lnR>
                    <a:lnT>
                      <a:noFill/>
                    </a:lnT>
                    <a:lnB>
                      <a:noFill/>
                    </a:lnB>
                  </a:tcPr>
                </a:tc>
                <a:tc>
                  <a:txBody>
                    <a:bodyPr/>
                    <a:lstStyle/>
                    <a:p>
                      <a:pPr algn="ctr" fontAlgn="b"/>
                      <a:endParaRPr lang="en-US" sz="800" b="0" i="0" u="none" strike="noStrike">
                        <a:effectLst/>
                        <a:latin typeface="+mn-lt"/>
                      </a:endParaRPr>
                    </a:p>
                  </a:txBody>
                  <a:tcPr marL="4582" marR="4582" marT="4582" marB="21995" anchor="b">
                    <a:lnL>
                      <a:noFill/>
                    </a:lnL>
                    <a:lnR>
                      <a:noFill/>
                    </a:lnR>
                    <a:lnT>
                      <a:noFill/>
                    </a:lnT>
                    <a:lnB>
                      <a:noFill/>
                    </a:lnB>
                  </a:tcPr>
                </a:tc>
                <a:extLst>
                  <a:ext uri="{0D108BD9-81ED-4DB2-BD59-A6C34878D82A}">
                    <a16:rowId xmlns:a16="http://schemas.microsoft.com/office/drawing/2014/main" val="3882635274"/>
                  </a:ext>
                </a:extLst>
              </a:tr>
              <a:tr h="159554">
                <a:tc gridSpan="9">
                  <a:txBody>
                    <a:bodyPr/>
                    <a:lstStyle/>
                    <a:p>
                      <a:pPr algn="ctr" fontAlgn="ctr"/>
                      <a:r>
                        <a:rPr lang="en-US" sz="800" b="1" i="0" u="none" strike="noStrike" dirty="0">
                          <a:effectLst/>
                          <a:latin typeface="+mn-lt"/>
                        </a:rPr>
                        <a:t>Estimated number of (Individuals) provided with shelter support province wise.</a:t>
                      </a:r>
                    </a:p>
                  </a:txBody>
                  <a:tcPr marL="4582" marR="4582" marT="4582" marB="2199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800" b="0" i="0" u="none" strike="noStrike">
                        <a:effectLst/>
                        <a:latin typeface="+mn-lt"/>
                      </a:endParaRPr>
                    </a:p>
                  </a:txBody>
                  <a:tcPr marL="4582" marR="4582" marT="4582" marB="21995"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800" b="0" i="0" u="none" strike="noStrike">
                        <a:effectLst/>
                        <a:latin typeface="+mn-lt"/>
                      </a:endParaRPr>
                    </a:p>
                  </a:txBody>
                  <a:tcPr marL="4582" marR="4582" marT="4582" marB="21995" anchor="b">
                    <a:lnL>
                      <a:noFill/>
                    </a:lnL>
                    <a:lnR>
                      <a:noFill/>
                    </a:lnR>
                    <a:lnT>
                      <a:noFill/>
                    </a:lnT>
                    <a:lnB>
                      <a:noFill/>
                    </a:lnB>
                  </a:tcPr>
                </a:tc>
                <a:extLst>
                  <a:ext uri="{0D108BD9-81ED-4DB2-BD59-A6C34878D82A}">
                    <a16:rowId xmlns:a16="http://schemas.microsoft.com/office/drawing/2014/main" val="2081890920"/>
                  </a:ext>
                </a:extLst>
              </a:tr>
              <a:tr h="210841">
                <a:tc>
                  <a:txBody>
                    <a:bodyPr/>
                    <a:lstStyle/>
                    <a:p>
                      <a:pPr algn="ctr" fontAlgn="ctr"/>
                      <a:r>
                        <a:rPr lang="en-US" sz="800" b="1" i="0" u="none" strike="noStrike">
                          <a:effectLst/>
                          <a:latin typeface="+mn-lt"/>
                        </a:rPr>
                        <a:t>Balochistan</a:t>
                      </a:r>
                    </a:p>
                  </a:txBody>
                  <a:tcPr marL="4582" marR="4582" marT="4582" marB="2199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endParaRPr lang="en-US" sz="800" b="1" i="0" u="none" strike="noStrike">
                        <a:effectLst/>
                        <a:latin typeface="+mn-lt"/>
                      </a:endParaRPr>
                    </a:p>
                  </a:txBody>
                  <a:tcPr marL="4582" marR="4582" marT="4582" marB="2199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800" b="1" i="0" u="none" strike="noStrike">
                          <a:effectLst/>
                          <a:latin typeface="+mn-lt"/>
                        </a:rPr>
                        <a:t>GB</a:t>
                      </a:r>
                    </a:p>
                  </a:txBody>
                  <a:tcPr marL="4582" marR="4582" marT="4582" marB="2199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endParaRPr lang="en-US" sz="800" b="1" i="0" u="none" strike="noStrike">
                        <a:effectLst/>
                        <a:latin typeface="+mn-lt"/>
                      </a:endParaRPr>
                    </a:p>
                  </a:txBody>
                  <a:tcPr marL="4582" marR="4582" marT="4582" marB="2199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800" b="1" i="0" u="none" strike="noStrike">
                          <a:effectLst/>
                          <a:latin typeface="+mn-lt"/>
                        </a:rPr>
                        <a:t>KPK</a:t>
                      </a:r>
                    </a:p>
                  </a:txBody>
                  <a:tcPr marL="4582" marR="4582" marT="4582" marB="2199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endParaRPr lang="en-US" sz="800" b="0" i="0" u="none" strike="noStrike" dirty="0">
                        <a:effectLst/>
                        <a:latin typeface="+mn-lt"/>
                      </a:endParaRPr>
                    </a:p>
                  </a:txBody>
                  <a:tcPr marL="4582" marR="4582" marT="4582" marB="2199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800" b="1" i="0" u="none" strike="noStrike" dirty="0">
                          <a:effectLst/>
                          <a:latin typeface="+mn-lt"/>
                        </a:rPr>
                        <a:t>Punjab</a:t>
                      </a:r>
                    </a:p>
                  </a:txBody>
                  <a:tcPr marL="4582" marR="4582" marT="4582" marB="2199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endParaRPr lang="en-US" sz="800" b="0" i="0" u="none" strike="noStrike" dirty="0">
                        <a:effectLst/>
                        <a:latin typeface="+mn-lt"/>
                      </a:endParaRPr>
                    </a:p>
                  </a:txBody>
                  <a:tcPr marL="4582" marR="4582" marT="4582" marB="2199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800" b="1" i="0" u="none" strike="noStrike" dirty="0">
                          <a:effectLst/>
                          <a:latin typeface="+mn-lt"/>
                        </a:rPr>
                        <a:t>Sindh</a:t>
                      </a:r>
                    </a:p>
                  </a:txBody>
                  <a:tcPr marL="4582" marR="4582" marT="4582" marB="2199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endParaRPr lang="en-US" sz="800" b="0" i="0" u="none" strike="noStrike" dirty="0">
                        <a:effectLst/>
                        <a:latin typeface="+mn-lt"/>
                      </a:endParaRPr>
                    </a:p>
                  </a:txBody>
                  <a:tcPr marL="4582" marR="4582" marT="4582" marB="21995"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800" b="0" i="0" u="none" strike="noStrike">
                        <a:effectLst/>
                        <a:latin typeface="+mn-lt"/>
                      </a:endParaRPr>
                    </a:p>
                  </a:txBody>
                  <a:tcPr marL="4582" marR="4582" marT="4582" marB="21995" anchor="b">
                    <a:lnL>
                      <a:noFill/>
                    </a:lnL>
                    <a:lnR>
                      <a:noFill/>
                    </a:lnR>
                    <a:lnT>
                      <a:noFill/>
                    </a:lnT>
                    <a:lnB>
                      <a:noFill/>
                    </a:lnB>
                  </a:tcPr>
                </a:tc>
                <a:extLst>
                  <a:ext uri="{0D108BD9-81ED-4DB2-BD59-A6C34878D82A}">
                    <a16:rowId xmlns:a16="http://schemas.microsoft.com/office/drawing/2014/main" val="1932490908"/>
                  </a:ext>
                </a:extLst>
              </a:tr>
              <a:tr h="184666">
                <a:tc>
                  <a:txBody>
                    <a:bodyPr/>
                    <a:lstStyle/>
                    <a:p>
                      <a:pPr algn="ctr" fontAlgn="ctr"/>
                      <a:r>
                        <a:rPr lang="en-US" sz="800" b="1" i="0" u="none" strike="noStrike">
                          <a:effectLst/>
                          <a:latin typeface="+mn-lt"/>
                        </a:rPr>
                        <a:t>165,274 </a:t>
                      </a:r>
                    </a:p>
                  </a:txBody>
                  <a:tcPr marL="4582" marR="4582" marT="4582" marB="2199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1" i="0" u="none" strike="noStrike">
                        <a:effectLst/>
                        <a:latin typeface="+mn-lt"/>
                      </a:endParaRPr>
                    </a:p>
                  </a:txBody>
                  <a:tcPr marL="4582" marR="4582" marT="4582" marB="2199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1" i="0" u="none" strike="noStrike">
                          <a:effectLst/>
                          <a:latin typeface="+mn-lt"/>
                        </a:rPr>
                        <a:t> 3,213 </a:t>
                      </a:r>
                    </a:p>
                  </a:txBody>
                  <a:tcPr marL="4582" marR="4582" marT="4582" marB="2199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1" i="0" u="none" strike="noStrike">
                        <a:effectLst/>
                        <a:latin typeface="+mn-lt"/>
                      </a:endParaRPr>
                    </a:p>
                  </a:txBody>
                  <a:tcPr marL="4582" marR="4582" marT="4582" marB="2199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1" i="0" u="none" strike="noStrike">
                          <a:effectLst/>
                          <a:latin typeface="+mn-lt"/>
                        </a:rPr>
                        <a:t> 216,769 </a:t>
                      </a:r>
                    </a:p>
                  </a:txBody>
                  <a:tcPr marL="4582" marR="4582" marT="4582" marB="2199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effectLst/>
                        <a:latin typeface="+mn-lt"/>
                      </a:endParaRPr>
                    </a:p>
                  </a:txBody>
                  <a:tcPr marL="4582" marR="4582" marT="4582" marB="2199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1" i="0" u="none" strike="noStrike">
                          <a:effectLst/>
                          <a:latin typeface="+mn-lt"/>
                        </a:rPr>
                        <a:t> 26,933 </a:t>
                      </a:r>
                    </a:p>
                  </a:txBody>
                  <a:tcPr marL="4582" marR="4582" marT="4582" marB="2199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effectLst/>
                        <a:latin typeface="+mn-lt"/>
                      </a:endParaRPr>
                    </a:p>
                  </a:txBody>
                  <a:tcPr marL="4582" marR="4582" marT="4582" marB="2199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1" i="0" u="none" strike="noStrike" dirty="0">
                          <a:effectLst/>
                          <a:latin typeface="+mn-lt"/>
                        </a:rPr>
                        <a:t> 2,065,343 </a:t>
                      </a:r>
                    </a:p>
                  </a:txBody>
                  <a:tcPr marL="4582" marR="4582" marT="4582" marB="2199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effectLst/>
                        <a:latin typeface="+mn-lt"/>
                      </a:endParaRPr>
                    </a:p>
                  </a:txBody>
                  <a:tcPr marL="4582" marR="4582" marT="4582" marB="21995"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800" b="0" i="0" u="none" strike="noStrike" dirty="0">
                        <a:effectLst/>
                        <a:latin typeface="+mn-lt"/>
                      </a:endParaRPr>
                    </a:p>
                  </a:txBody>
                  <a:tcPr marL="4582" marR="4582" marT="4582" marB="21995" anchor="b">
                    <a:lnL>
                      <a:noFill/>
                    </a:lnL>
                    <a:lnR>
                      <a:noFill/>
                    </a:lnR>
                    <a:lnT>
                      <a:noFill/>
                    </a:lnT>
                    <a:lnB>
                      <a:noFill/>
                    </a:lnB>
                  </a:tcPr>
                </a:tc>
                <a:extLst>
                  <a:ext uri="{0D108BD9-81ED-4DB2-BD59-A6C34878D82A}">
                    <a16:rowId xmlns:a16="http://schemas.microsoft.com/office/drawing/2014/main" val="2126213961"/>
                  </a:ext>
                </a:extLst>
              </a:tr>
            </a:tbl>
          </a:graphicData>
        </a:graphic>
      </p:graphicFrame>
    </p:spTree>
    <p:extLst>
      <p:ext uri="{BB962C8B-B14F-4D97-AF65-F5344CB8AC3E}">
        <p14:creationId xmlns:p14="http://schemas.microsoft.com/office/powerpoint/2010/main" val="4136001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7155" y="167300"/>
            <a:ext cx="11029616" cy="1013800"/>
          </a:xfrm>
        </p:spPr>
        <p:txBody>
          <a:bodyPr>
            <a:normAutofit fontScale="90000"/>
          </a:bodyPr>
          <a:lstStyle/>
          <a:p>
            <a:br>
              <a:rPr lang="en-US" b="1" dirty="0"/>
            </a:br>
            <a:r>
              <a:rPr lang="en-US" b="1" dirty="0"/>
              <a:t> </a:t>
            </a:r>
            <a:r>
              <a:rPr lang="en-US" sz="3100" dirty="0"/>
              <a:t>Winterization Strategy 2023 </a:t>
            </a:r>
            <a:br>
              <a:rPr lang="en-US" b="1" dirty="0"/>
            </a:br>
            <a:endParaRPr lang="en-US" b="1" dirty="0"/>
          </a:p>
        </p:txBody>
      </p:sp>
      <p:pic>
        <p:nvPicPr>
          <p:cNvPr id="2" name="Graphic 2">
            <a:extLst>
              <a:ext uri="{FF2B5EF4-FFF2-40B4-BE49-F238E27FC236}">
                <a16:creationId xmlns:a16="http://schemas.microsoft.com/office/drawing/2014/main" id="{BEEB19B4-726A-75B1-E9B6-ECC3219CEE17}"/>
              </a:ext>
            </a:extLst>
          </p:cNvPr>
          <p:cNvPicPr>
            <a:picLocks noChangeAspect="1"/>
          </p:cNvPicPr>
          <p:nvPr/>
        </p:nvPicPr>
        <p:blipFill>
          <a:blip r:embed="rId3">
            <a:extLst>
              <a:ext uri="{28A0092B-C50C-407E-A947-70E740481C1C}">
                <a14:useLocalDpi xmlns:a14="http://schemas.microsoft.com/office/drawing/2010/main" val="0"/>
              </a:ext>
            </a:extLst>
          </a:blip>
          <a:srcRect l="-1613" t="-9267" r="-1714" b="-8109"/>
          <a:stretch>
            <a:fillRect/>
          </a:stretch>
        </p:blipFill>
        <p:spPr bwMode="auto">
          <a:xfrm>
            <a:off x="628369" y="6300175"/>
            <a:ext cx="1952625" cy="390525"/>
          </a:xfrm>
          <a:prstGeom prst="rect">
            <a:avLst/>
          </a:prstGeom>
          <a:noFill/>
          <a:ln>
            <a:noFill/>
          </a:ln>
        </p:spPr>
      </p:pic>
      <p:sp>
        <p:nvSpPr>
          <p:cNvPr id="6" name="TextBox 5">
            <a:extLst>
              <a:ext uri="{FF2B5EF4-FFF2-40B4-BE49-F238E27FC236}">
                <a16:creationId xmlns:a16="http://schemas.microsoft.com/office/drawing/2014/main" id="{9C9A2152-64D2-976A-4077-C895FC4B84C9}"/>
              </a:ext>
            </a:extLst>
          </p:cNvPr>
          <p:cNvSpPr txBox="1"/>
          <p:nvPr/>
        </p:nvSpPr>
        <p:spPr>
          <a:xfrm>
            <a:off x="895229" y="1111310"/>
            <a:ext cx="10256865" cy="677108"/>
          </a:xfrm>
          <a:prstGeom prst="rect">
            <a:avLst/>
          </a:prstGeom>
          <a:noFill/>
        </p:spPr>
        <p:txBody>
          <a:bodyPr wrap="square">
            <a:spAutoFit/>
          </a:bodyPr>
          <a:lstStyle/>
          <a:p>
            <a:pPr marR="0" lvl="0">
              <a:spcBef>
                <a:spcPts val="0"/>
              </a:spcBef>
              <a:spcAft>
                <a:spcPts val="0"/>
              </a:spcAft>
            </a:pPr>
            <a:endParaRPr lang="en-US" sz="2000" b="1" dirty="0">
              <a:latin typeface="Calibri" panose="020F0502020204030204" pitchFamily="34" charset="0"/>
              <a:ea typeface="Times New Roman" panose="02020603050405020304" pitchFamily="18" charset="0"/>
            </a:endParaRPr>
          </a:p>
          <a:p>
            <a:pPr marL="285750" marR="0" lvl="0" indent="-285750">
              <a:spcBef>
                <a:spcPts val="0"/>
              </a:spcBef>
              <a:spcAft>
                <a:spcPts val="0"/>
              </a:spcAft>
              <a:buFont typeface="Arial" panose="020B0604020202020204" pitchFamily="34" charset="0"/>
              <a:buChar char="•"/>
            </a:pPr>
            <a:endParaRPr lang="en-US" dirty="0">
              <a:effectLst/>
              <a:latin typeface="Calibri" panose="020F0502020204030204" pitchFamily="34" charset="0"/>
              <a:ea typeface="Times New Roman" panose="02020603050405020304" pitchFamily="18" charset="0"/>
            </a:endParaRPr>
          </a:p>
        </p:txBody>
      </p:sp>
      <p:pic>
        <p:nvPicPr>
          <p:cNvPr id="3" name="Picture 2">
            <a:extLst>
              <a:ext uri="{FF2B5EF4-FFF2-40B4-BE49-F238E27FC236}">
                <a16:creationId xmlns:a16="http://schemas.microsoft.com/office/drawing/2014/main" id="{3DE6C9E1-6B19-A4C6-99B2-0EE56454445B}"/>
              </a:ext>
            </a:extLst>
          </p:cNvPr>
          <p:cNvPicPr>
            <a:picLocks noChangeAspect="1"/>
          </p:cNvPicPr>
          <p:nvPr/>
        </p:nvPicPr>
        <p:blipFill>
          <a:blip r:embed="rId4"/>
          <a:stretch>
            <a:fillRect/>
          </a:stretch>
        </p:blipFill>
        <p:spPr>
          <a:xfrm>
            <a:off x="2580995" y="6295875"/>
            <a:ext cx="1731030" cy="423742"/>
          </a:xfrm>
          <a:prstGeom prst="rect">
            <a:avLst/>
          </a:prstGeom>
        </p:spPr>
      </p:pic>
      <p:sp>
        <p:nvSpPr>
          <p:cNvPr id="10" name="Rectangle 2">
            <a:extLst>
              <a:ext uri="{FF2B5EF4-FFF2-40B4-BE49-F238E27FC236}">
                <a16:creationId xmlns:a16="http://schemas.microsoft.com/office/drawing/2014/main" id="{FBC5973C-3A50-890F-7933-240499757621}"/>
              </a:ext>
            </a:extLst>
          </p:cNvPr>
          <p:cNvSpPr>
            <a:spLocks noChangeArrowheads="1"/>
          </p:cNvSpPr>
          <p:nvPr/>
        </p:nvSpPr>
        <p:spPr bwMode="auto">
          <a:xfrm>
            <a:off x="4476750" y="317341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Box 7">
            <a:extLst>
              <a:ext uri="{FF2B5EF4-FFF2-40B4-BE49-F238E27FC236}">
                <a16:creationId xmlns:a16="http://schemas.microsoft.com/office/drawing/2014/main" id="{D7761D66-F51E-DF73-709C-A127FDF215BC}"/>
              </a:ext>
            </a:extLst>
          </p:cNvPr>
          <p:cNvSpPr txBox="1"/>
          <p:nvPr/>
        </p:nvSpPr>
        <p:spPr>
          <a:xfrm>
            <a:off x="628369" y="996461"/>
            <a:ext cx="11029615" cy="1938992"/>
          </a:xfrm>
          <a:prstGeom prst="rect">
            <a:avLst/>
          </a:prstGeom>
          <a:noFill/>
        </p:spPr>
        <p:txBody>
          <a:bodyPr wrap="square">
            <a:spAutoFit/>
          </a:bodyPr>
          <a:lstStyle/>
          <a:p>
            <a:pPr marL="342900" marR="0" lvl="0" indent="-342900">
              <a:spcBef>
                <a:spcPts val="0"/>
              </a:spcBef>
              <a:spcAft>
                <a:spcPts val="0"/>
              </a:spcAft>
              <a:buFont typeface="Calibri" panose="020F0502020204030204" pitchFamily="34" charset="0"/>
              <a:buChar char="-"/>
            </a:pPr>
            <a:r>
              <a:rPr lang="en-US" sz="2000" dirty="0">
                <a:effectLst/>
                <a:latin typeface="Calibri" panose="020F0502020204030204" pitchFamily="34" charset="0"/>
                <a:ea typeface="Times New Roman" panose="02020603050405020304" pitchFamily="18" charset="0"/>
              </a:rPr>
              <a:t>Urgent need for winterization as part of the response to the Pakistan floods, as extreme weather in certain affected areas may further endanger lives. </a:t>
            </a:r>
          </a:p>
          <a:p>
            <a:pPr marL="342900" marR="0" lvl="0" indent="-342900">
              <a:spcBef>
                <a:spcPts val="0"/>
              </a:spcBef>
              <a:spcAft>
                <a:spcPts val="0"/>
              </a:spcAft>
              <a:buFont typeface="Calibri" panose="020F0502020204030204" pitchFamily="34" charset="0"/>
              <a:buChar char="-"/>
            </a:pPr>
            <a:r>
              <a:rPr lang="en-US" sz="2000" dirty="0">
                <a:effectLst/>
                <a:latin typeface="Calibri" panose="020F0502020204030204" pitchFamily="34" charset="0"/>
                <a:ea typeface="Times New Roman" panose="02020603050405020304" pitchFamily="18" charset="0"/>
              </a:rPr>
              <a:t>Shelter and NFI support are a priority to protect flood-affected households from the elements.</a:t>
            </a:r>
          </a:p>
          <a:p>
            <a:pPr marL="342900" marR="0" lvl="0" indent="-342900">
              <a:spcBef>
                <a:spcPts val="0"/>
              </a:spcBef>
              <a:spcAft>
                <a:spcPts val="0"/>
              </a:spcAft>
              <a:buFont typeface="Calibri" panose="020F0502020204030204" pitchFamily="34" charset="0"/>
              <a:buChar char="-"/>
            </a:pPr>
            <a:r>
              <a:rPr lang="en-US" sz="2000" dirty="0">
                <a:effectLst/>
                <a:latin typeface="Calibri" panose="020F0502020204030204" pitchFamily="34" charset="0"/>
                <a:ea typeface="Times New Roman" panose="02020603050405020304" pitchFamily="18" charset="0"/>
              </a:rPr>
              <a:t>This Strategy advocates for an immediate response to these needs and provides recommendations on minimum winterization standards</a:t>
            </a:r>
            <a:r>
              <a:rPr lang="en-US" sz="2000" b="1" dirty="0">
                <a:effectLst/>
                <a:latin typeface="Calibri" panose="020F0502020204030204" pitchFamily="34" charset="0"/>
                <a:ea typeface="Times New Roman" panose="02020603050405020304" pitchFamily="18" charset="0"/>
              </a:rPr>
              <a:t>.</a:t>
            </a:r>
          </a:p>
          <a:p>
            <a:pPr marL="342900" marR="0" lvl="0" indent="-342900">
              <a:spcBef>
                <a:spcPts val="0"/>
              </a:spcBef>
              <a:spcAft>
                <a:spcPts val="0"/>
              </a:spcAft>
              <a:buFont typeface="Calibri" panose="020F0502020204030204" pitchFamily="34" charset="0"/>
              <a:buChar char="-"/>
            </a:pPr>
            <a:r>
              <a:rPr lang="en-US" sz="2000" dirty="0">
                <a:effectLst/>
                <a:latin typeface="Calibri" panose="020F0502020204030204" pitchFamily="34" charset="0"/>
                <a:ea typeface="Times New Roman" panose="02020603050405020304" pitchFamily="18" charset="0"/>
              </a:rPr>
              <a:t>Districts in northern KP, Gilgit Baltistan and some areas of Baluchistan will face sub-zero temperatures </a:t>
            </a:r>
          </a:p>
        </p:txBody>
      </p:sp>
      <p:graphicFrame>
        <p:nvGraphicFramePr>
          <p:cNvPr id="11" name="Table 10">
            <a:extLst>
              <a:ext uri="{FF2B5EF4-FFF2-40B4-BE49-F238E27FC236}">
                <a16:creationId xmlns:a16="http://schemas.microsoft.com/office/drawing/2014/main" id="{C7417BAB-2163-CE69-1B5B-7F8761D25DB9}"/>
              </a:ext>
            </a:extLst>
          </p:cNvPr>
          <p:cNvGraphicFramePr>
            <a:graphicFrameLocks noGrp="1"/>
          </p:cNvGraphicFramePr>
          <p:nvPr>
            <p:extLst>
              <p:ext uri="{D42A27DB-BD31-4B8C-83A1-F6EECF244321}">
                <p14:modId xmlns:p14="http://schemas.microsoft.com/office/powerpoint/2010/main" val="1478138722"/>
              </p:ext>
            </p:extLst>
          </p:nvPr>
        </p:nvGraphicFramePr>
        <p:xfrm>
          <a:off x="2477965" y="3183880"/>
          <a:ext cx="7236069" cy="3043907"/>
        </p:xfrm>
        <a:graphic>
          <a:graphicData uri="http://schemas.openxmlformats.org/drawingml/2006/table">
            <a:tbl>
              <a:tblPr firstRow="1" firstCol="1" bandRow="1"/>
              <a:tblGrid>
                <a:gridCol w="1099038">
                  <a:extLst>
                    <a:ext uri="{9D8B030D-6E8A-4147-A177-3AD203B41FA5}">
                      <a16:colId xmlns:a16="http://schemas.microsoft.com/office/drawing/2014/main" val="3766031582"/>
                    </a:ext>
                  </a:extLst>
                </a:gridCol>
                <a:gridCol w="3385039">
                  <a:extLst>
                    <a:ext uri="{9D8B030D-6E8A-4147-A177-3AD203B41FA5}">
                      <a16:colId xmlns:a16="http://schemas.microsoft.com/office/drawing/2014/main" val="3379058154"/>
                    </a:ext>
                  </a:extLst>
                </a:gridCol>
                <a:gridCol w="2751992">
                  <a:extLst>
                    <a:ext uri="{9D8B030D-6E8A-4147-A177-3AD203B41FA5}">
                      <a16:colId xmlns:a16="http://schemas.microsoft.com/office/drawing/2014/main" val="2299398482"/>
                    </a:ext>
                  </a:extLst>
                </a:gridCol>
              </a:tblGrid>
              <a:tr h="213570">
                <a:tc>
                  <a:txBody>
                    <a:bodyPr/>
                    <a:lstStyle/>
                    <a:p>
                      <a:pPr marL="0" marR="175895" algn="just">
                        <a:lnSpc>
                          <a:spcPct val="115000"/>
                        </a:lnSpc>
                        <a:spcBef>
                          <a:spcPts val="0"/>
                        </a:spcBef>
                        <a:spcAft>
                          <a:spcPts val="0"/>
                        </a:spcAft>
                      </a:pPr>
                      <a:r>
                        <a:rPr lang="en-US" sz="1200" b="1" dirty="0">
                          <a:effectLst/>
                          <a:latin typeface="Carlito"/>
                          <a:ea typeface="Carlito"/>
                          <a:cs typeface="Carlito"/>
                        </a:rPr>
                        <a:t>Province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75895" algn="just">
                        <a:lnSpc>
                          <a:spcPct val="115000"/>
                        </a:lnSpc>
                        <a:spcBef>
                          <a:spcPts val="0"/>
                        </a:spcBef>
                        <a:spcAft>
                          <a:spcPts val="0"/>
                        </a:spcAft>
                      </a:pPr>
                      <a:r>
                        <a:rPr lang="en-US" sz="1200" b="1">
                          <a:effectLst/>
                          <a:latin typeface="Carlito"/>
                          <a:ea typeface="Carlito"/>
                          <a:cs typeface="Carlito"/>
                        </a:rPr>
                        <a:t>Prioritized districts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75895" algn="just">
                        <a:lnSpc>
                          <a:spcPct val="115000"/>
                        </a:lnSpc>
                        <a:spcBef>
                          <a:spcPts val="0"/>
                        </a:spcBef>
                        <a:spcAft>
                          <a:spcPts val="0"/>
                        </a:spcAft>
                      </a:pPr>
                      <a:r>
                        <a:rPr lang="en-US" sz="1200" b="1" dirty="0">
                          <a:effectLst/>
                          <a:latin typeface="Carlito"/>
                          <a:ea typeface="Carlito"/>
                          <a:cs typeface="Carlito"/>
                        </a:rPr>
                        <a:t>Criteria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5198598"/>
                  </a:ext>
                </a:extLst>
              </a:tr>
              <a:tr h="1121119">
                <a:tc>
                  <a:txBody>
                    <a:bodyPr/>
                    <a:lstStyle/>
                    <a:p>
                      <a:pPr marL="0" marR="175895" algn="just">
                        <a:lnSpc>
                          <a:spcPct val="115000"/>
                        </a:lnSpc>
                        <a:spcBef>
                          <a:spcPts val="0"/>
                        </a:spcBef>
                        <a:spcAft>
                          <a:spcPts val="0"/>
                        </a:spcAft>
                      </a:pPr>
                      <a:r>
                        <a:rPr lang="en-US" sz="1200" b="1" dirty="0">
                          <a:effectLst/>
                          <a:latin typeface="Carlito"/>
                          <a:ea typeface="Carlito"/>
                          <a:cs typeface="Carlito"/>
                        </a:rPr>
                        <a:t> </a:t>
                      </a:r>
                    </a:p>
                    <a:p>
                      <a:pPr marL="0" marR="175895" algn="just">
                        <a:lnSpc>
                          <a:spcPct val="115000"/>
                        </a:lnSpc>
                        <a:spcBef>
                          <a:spcPts val="0"/>
                        </a:spcBef>
                        <a:spcAft>
                          <a:spcPts val="0"/>
                        </a:spcAft>
                      </a:pPr>
                      <a:r>
                        <a:rPr lang="en-US" sz="1200" b="1" dirty="0">
                          <a:effectLst/>
                          <a:latin typeface="Carlito"/>
                          <a:ea typeface="Carlito"/>
                          <a:cs typeface="Carlito"/>
                        </a:rPr>
                        <a:t>Sindh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75895">
                        <a:lnSpc>
                          <a:spcPct val="115000"/>
                        </a:lnSpc>
                        <a:spcBef>
                          <a:spcPts val="0"/>
                        </a:spcBef>
                        <a:spcAft>
                          <a:spcPts val="0"/>
                        </a:spcAft>
                      </a:pPr>
                      <a:r>
                        <a:rPr lang="en-US" sz="1200">
                          <a:effectLst/>
                          <a:latin typeface="Carlito"/>
                          <a:ea typeface="Carlito"/>
                          <a:cs typeface="Carlito"/>
                        </a:rPr>
                        <a:t>Kambar Shahdad Kot, Larkana ,Sanghar, Jacobabad, Shaheed Benazir Abad, Khairpur, Sukkur, Dadu, Matiari, Naushahro Feroze, Umer Kot, Badin, Shikarpur, Tando Muhammad Khan, Jamshoro , Mirpurkhas.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457200" marR="175895" algn="just">
                        <a:lnSpc>
                          <a:spcPct val="115000"/>
                        </a:lnSpc>
                        <a:spcBef>
                          <a:spcPts val="0"/>
                        </a:spcBef>
                        <a:spcAft>
                          <a:spcPts val="0"/>
                        </a:spcAft>
                      </a:pPr>
                      <a:r>
                        <a:rPr lang="en-US" sz="1200" dirty="0">
                          <a:effectLst/>
                          <a:latin typeface="Carlito"/>
                          <a:ea typeface="Carlito"/>
                          <a:cs typeface="Carlito"/>
                        </a:rPr>
                        <a:t> </a:t>
                      </a:r>
                    </a:p>
                    <a:p>
                      <a:pPr marL="457200" marR="175895" algn="just">
                        <a:lnSpc>
                          <a:spcPct val="115000"/>
                        </a:lnSpc>
                        <a:spcBef>
                          <a:spcPts val="0"/>
                        </a:spcBef>
                        <a:spcAft>
                          <a:spcPts val="0"/>
                        </a:spcAft>
                      </a:pPr>
                      <a:r>
                        <a:rPr lang="en-US" sz="1200" dirty="0">
                          <a:effectLst/>
                          <a:latin typeface="Carlito"/>
                          <a:ea typeface="Carlito"/>
                          <a:cs typeface="Carlito"/>
                        </a:rPr>
                        <a:t> </a:t>
                      </a:r>
                    </a:p>
                    <a:p>
                      <a:pPr marL="342900" marR="175895" lvl="0" indent="-342900" algn="just">
                        <a:lnSpc>
                          <a:spcPct val="115000"/>
                        </a:lnSpc>
                        <a:spcBef>
                          <a:spcPts val="0"/>
                        </a:spcBef>
                        <a:spcAft>
                          <a:spcPts val="0"/>
                        </a:spcAft>
                        <a:buFont typeface="Carlito"/>
                        <a:buChar char="-"/>
                      </a:pPr>
                      <a:r>
                        <a:rPr lang="en-US" sz="1200" dirty="0">
                          <a:effectLst/>
                          <a:latin typeface="Carlito"/>
                          <a:ea typeface="Carlito"/>
                          <a:cs typeface="Carlito"/>
                        </a:rPr>
                        <a:t>Most affected – high Damages </a:t>
                      </a:r>
                    </a:p>
                    <a:p>
                      <a:pPr marL="342900" marR="175895" lvl="0" indent="-342900" algn="just">
                        <a:lnSpc>
                          <a:spcPct val="115000"/>
                        </a:lnSpc>
                        <a:spcBef>
                          <a:spcPts val="0"/>
                        </a:spcBef>
                        <a:spcAft>
                          <a:spcPts val="0"/>
                        </a:spcAft>
                        <a:buFont typeface="Carlito"/>
                        <a:buChar char="-"/>
                      </a:pPr>
                      <a:r>
                        <a:rPr lang="en-US" sz="1200" dirty="0">
                          <a:effectLst/>
                          <a:latin typeface="Carlito"/>
                          <a:ea typeface="Carlito"/>
                          <a:cs typeface="Carlito"/>
                        </a:rPr>
                        <a:t>Displacement </a:t>
                      </a:r>
                    </a:p>
                    <a:p>
                      <a:pPr marL="342900" marR="175895" lvl="0" indent="-342900" algn="just">
                        <a:lnSpc>
                          <a:spcPct val="115000"/>
                        </a:lnSpc>
                        <a:spcBef>
                          <a:spcPts val="0"/>
                        </a:spcBef>
                        <a:spcAft>
                          <a:spcPts val="0"/>
                        </a:spcAft>
                        <a:buFont typeface="Carlito"/>
                        <a:buChar char="-"/>
                      </a:pPr>
                      <a:r>
                        <a:rPr lang="en-US" sz="1200" dirty="0">
                          <a:effectLst/>
                          <a:latin typeface="Carlito"/>
                          <a:ea typeface="Carlito"/>
                          <a:cs typeface="Carlito"/>
                        </a:rPr>
                        <a:t>Elevation from sea level </a:t>
                      </a:r>
                    </a:p>
                    <a:p>
                      <a:pPr marL="342900" marR="175895" lvl="0" indent="-342900" algn="just">
                        <a:lnSpc>
                          <a:spcPct val="115000"/>
                        </a:lnSpc>
                        <a:spcBef>
                          <a:spcPts val="0"/>
                        </a:spcBef>
                        <a:spcAft>
                          <a:spcPts val="0"/>
                        </a:spcAft>
                        <a:buFont typeface="Carlito"/>
                        <a:buChar char="-"/>
                      </a:pPr>
                      <a:r>
                        <a:rPr lang="en-US" sz="1200" dirty="0">
                          <a:effectLst/>
                          <a:latin typeface="Carlito"/>
                          <a:ea typeface="Carlito"/>
                          <a:cs typeface="Carlito"/>
                        </a:rPr>
                        <a:t>Extreme weather condition (snow bound areas) </a:t>
                      </a:r>
                    </a:p>
                    <a:p>
                      <a:pPr marL="342900" marR="175895" lvl="0" indent="-342900" algn="just">
                        <a:lnSpc>
                          <a:spcPct val="115000"/>
                        </a:lnSpc>
                        <a:spcBef>
                          <a:spcPts val="0"/>
                        </a:spcBef>
                        <a:spcAft>
                          <a:spcPts val="0"/>
                        </a:spcAft>
                        <a:buFont typeface="Carlito"/>
                        <a:buChar char="-"/>
                      </a:pPr>
                      <a:r>
                        <a:rPr lang="en-US" sz="1200" dirty="0">
                          <a:effectLst/>
                          <a:latin typeface="Carlito"/>
                          <a:ea typeface="Carlito"/>
                          <a:cs typeface="Carlito"/>
                        </a:rPr>
                        <a:t>Inaccessible (hard to reach area)</a:t>
                      </a:r>
                    </a:p>
                    <a:p>
                      <a:pPr marL="457200" marR="175895" algn="just">
                        <a:lnSpc>
                          <a:spcPct val="115000"/>
                        </a:lnSpc>
                        <a:spcBef>
                          <a:spcPts val="0"/>
                        </a:spcBef>
                        <a:spcAft>
                          <a:spcPts val="0"/>
                        </a:spcAft>
                      </a:pPr>
                      <a:r>
                        <a:rPr lang="en-US" sz="1200" dirty="0">
                          <a:effectLst/>
                          <a:latin typeface="Carlito"/>
                          <a:ea typeface="Carlito"/>
                          <a:cs typeface="Carlito"/>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4065786"/>
                  </a:ext>
                </a:extLst>
              </a:tr>
              <a:tr h="690033">
                <a:tc>
                  <a:txBody>
                    <a:bodyPr/>
                    <a:lstStyle/>
                    <a:p>
                      <a:pPr marL="0" marR="175895" algn="just">
                        <a:lnSpc>
                          <a:spcPct val="115000"/>
                        </a:lnSpc>
                        <a:spcBef>
                          <a:spcPts val="0"/>
                        </a:spcBef>
                        <a:spcAft>
                          <a:spcPts val="0"/>
                        </a:spcAft>
                      </a:pPr>
                      <a:r>
                        <a:rPr lang="en-US" sz="1200" b="1" dirty="0">
                          <a:effectLst/>
                          <a:latin typeface="Carlito"/>
                          <a:ea typeface="Carlito"/>
                          <a:cs typeface="Carlito"/>
                        </a:rPr>
                        <a:t> </a:t>
                      </a:r>
                    </a:p>
                    <a:p>
                      <a:pPr marL="0" marR="175895" algn="just">
                        <a:lnSpc>
                          <a:spcPct val="115000"/>
                        </a:lnSpc>
                        <a:spcBef>
                          <a:spcPts val="0"/>
                        </a:spcBef>
                        <a:spcAft>
                          <a:spcPts val="0"/>
                        </a:spcAft>
                      </a:pPr>
                      <a:r>
                        <a:rPr lang="en-US" sz="1200" b="1" dirty="0">
                          <a:effectLst/>
                          <a:latin typeface="Carlito"/>
                          <a:ea typeface="Carlito"/>
                          <a:cs typeface="Carlito"/>
                        </a:rPr>
                        <a:t>KPK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75895" algn="just">
                        <a:lnSpc>
                          <a:spcPct val="115000"/>
                        </a:lnSpc>
                        <a:spcBef>
                          <a:spcPts val="0"/>
                        </a:spcBef>
                        <a:spcAft>
                          <a:spcPts val="0"/>
                        </a:spcAft>
                      </a:pPr>
                      <a:r>
                        <a:rPr lang="en-US" sz="1200" dirty="0">
                          <a:effectLst/>
                          <a:latin typeface="Carlito"/>
                          <a:ea typeface="Carlito"/>
                          <a:cs typeface="Carlito"/>
                        </a:rPr>
                        <a:t>Kohistan (upper &amp; lower), Chitral (upper &amp; lower), Dir (upper &amp; lower), Dera Ismail Khan, Tank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4150324707"/>
                  </a:ext>
                </a:extLst>
              </a:tr>
              <a:tr h="805615">
                <a:tc>
                  <a:txBody>
                    <a:bodyPr/>
                    <a:lstStyle/>
                    <a:p>
                      <a:pPr marL="0" marR="175895" algn="just">
                        <a:lnSpc>
                          <a:spcPct val="115000"/>
                        </a:lnSpc>
                        <a:spcBef>
                          <a:spcPts val="0"/>
                        </a:spcBef>
                        <a:spcAft>
                          <a:spcPts val="0"/>
                        </a:spcAft>
                      </a:pPr>
                      <a:r>
                        <a:rPr lang="en-US" sz="1200" b="1" dirty="0">
                          <a:effectLst/>
                          <a:latin typeface="Carlito"/>
                          <a:ea typeface="Carlito"/>
                          <a:cs typeface="Carlito"/>
                        </a:rPr>
                        <a:t> </a:t>
                      </a:r>
                    </a:p>
                    <a:p>
                      <a:pPr marL="0" marR="175895" algn="just">
                        <a:lnSpc>
                          <a:spcPct val="115000"/>
                        </a:lnSpc>
                        <a:spcBef>
                          <a:spcPts val="0"/>
                        </a:spcBef>
                        <a:spcAft>
                          <a:spcPts val="0"/>
                        </a:spcAft>
                      </a:pPr>
                      <a:r>
                        <a:rPr lang="en-US" sz="1200" b="1" dirty="0">
                          <a:effectLst/>
                          <a:latin typeface="Carlito"/>
                          <a:ea typeface="Carlito"/>
                          <a:cs typeface="Carlito"/>
                        </a:rPr>
                        <a:t>Baluchistan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75895" algn="just">
                        <a:lnSpc>
                          <a:spcPct val="115000"/>
                        </a:lnSpc>
                        <a:spcBef>
                          <a:spcPts val="0"/>
                        </a:spcBef>
                        <a:spcAft>
                          <a:spcPts val="0"/>
                        </a:spcAft>
                      </a:pPr>
                      <a:r>
                        <a:rPr lang="en-US" sz="1200">
                          <a:effectLst/>
                          <a:latin typeface="Carlito"/>
                          <a:ea typeface="Carlito"/>
                          <a:cs typeface="Carlito"/>
                        </a:rPr>
                        <a:t>Pishin, Qilla Saifullah, Quetta, dear Bhugti, Noshki, Loralai, Qilla Abdullah, Mastung, Ziarat, Zhob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3598271598"/>
                  </a:ext>
                </a:extLst>
              </a:tr>
              <a:tr h="213570">
                <a:tc>
                  <a:txBody>
                    <a:bodyPr/>
                    <a:lstStyle/>
                    <a:p>
                      <a:pPr marL="0" marR="175895" algn="just">
                        <a:lnSpc>
                          <a:spcPct val="115000"/>
                        </a:lnSpc>
                        <a:spcBef>
                          <a:spcPts val="0"/>
                        </a:spcBef>
                        <a:spcAft>
                          <a:spcPts val="0"/>
                        </a:spcAft>
                      </a:pPr>
                      <a:r>
                        <a:rPr lang="en-US" sz="1200" b="1" dirty="0">
                          <a:effectLst/>
                          <a:latin typeface="Carlito"/>
                          <a:ea typeface="Carlito"/>
                          <a:cs typeface="Carlito"/>
                        </a:rPr>
                        <a:t>Punjab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75895" algn="just">
                        <a:lnSpc>
                          <a:spcPct val="115000"/>
                        </a:lnSpc>
                        <a:spcBef>
                          <a:spcPts val="0"/>
                        </a:spcBef>
                        <a:spcAft>
                          <a:spcPts val="0"/>
                        </a:spcAft>
                      </a:pPr>
                      <a:r>
                        <a:rPr lang="en-US" sz="1200" dirty="0">
                          <a:effectLst/>
                          <a:latin typeface="Carlito"/>
                          <a:ea typeface="Carlito"/>
                          <a:cs typeface="Carlito"/>
                        </a:rPr>
                        <a:t>Rajan </a:t>
                      </a:r>
                      <a:r>
                        <a:rPr lang="en-US" sz="1200" dirty="0" err="1">
                          <a:effectLst/>
                          <a:latin typeface="Carlito"/>
                          <a:ea typeface="Carlito"/>
                          <a:cs typeface="Carlito"/>
                        </a:rPr>
                        <a:t>Pur</a:t>
                      </a:r>
                      <a:r>
                        <a:rPr lang="en-US" sz="1200" dirty="0">
                          <a:effectLst/>
                          <a:latin typeface="Carlito"/>
                          <a:ea typeface="Carlito"/>
                          <a:cs typeface="Carlito"/>
                        </a:rPr>
                        <a:t>, Dera Ghazi Khan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2907669581"/>
                  </a:ext>
                </a:extLst>
              </a:tr>
            </a:tbl>
          </a:graphicData>
        </a:graphic>
      </p:graphicFrame>
    </p:spTree>
    <p:extLst>
      <p:ext uri="{BB962C8B-B14F-4D97-AF65-F5344CB8AC3E}">
        <p14:creationId xmlns:p14="http://schemas.microsoft.com/office/powerpoint/2010/main" val="2436370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6472" y="-103664"/>
            <a:ext cx="11029616" cy="1013800"/>
          </a:xfrm>
        </p:spPr>
        <p:txBody>
          <a:bodyPr>
            <a:normAutofit fontScale="90000"/>
          </a:bodyPr>
          <a:lstStyle/>
          <a:p>
            <a:br>
              <a:rPr lang="en-US" sz="3100" b="1" dirty="0">
                <a:effectLst/>
                <a:latin typeface="Calibri" panose="020F0502020204030204" pitchFamily="34" charset="0"/>
                <a:ea typeface="Times New Roman" panose="02020603050405020304" pitchFamily="18" charset="0"/>
              </a:rPr>
            </a:br>
            <a:r>
              <a:rPr lang="en-US" sz="4000" dirty="0"/>
              <a:t>Winterization Strategy 2023</a:t>
            </a:r>
          </a:p>
        </p:txBody>
      </p:sp>
      <p:pic>
        <p:nvPicPr>
          <p:cNvPr id="2" name="Graphic 2">
            <a:extLst>
              <a:ext uri="{FF2B5EF4-FFF2-40B4-BE49-F238E27FC236}">
                <a16:creationId xmlns:a16="http://schemas.microsoft.com/office/drawing/2014/main" id="{BEEB19B4-726A-75B1-E9B6-ECC3219CEE17}"/>
              </a:ext>
            </a:extLst>
          </p:cNvPr>
          <p:cNvPicPr>
            <a:picLocks noChangeAspect="1"/>
          </p:cNvPicPr>
          <p:nvPr/>
        </p:nvPicPr>
        <p:blipFill>
          <a:blip r:embed="rId3">
            <a:extLst>
              <a:ext uri="{28A0092B-C50C-407E-A947-70E740481C1C}">
                <a14:useLocalDpi xmlns:a14="http://schemas.microsoft.com/office/drawing/2010/main" val="0"/>
              </a:ext>
            </a:extLst>
          </a:blip>
          <a:srcRect l="-1613" t="-9267" r="-1714" b="-8109"/>
          <a:stretch>
            <a:fillRect/>
          </a:stretch>
        </p:blipFill>
        <p:spPr bwMode="auto">
          <a:xfrm>
            <a:off x="628369" y="6300175"/>
            <a:ext cx="1952625" cy="390525"/>
          </a:xfrm>
          <a:prstGeom prst="rect">
            <a:avLst/>
          </a:prstGeom>
          <a:noFill/>
          <a:ln>
            <a:noFill/>
          </a:ln>
        </p:spPr>
      </p:pic>
      <p:pic>
        <p:nvPicPr>
          <p:cNvPr id="3" name="Picture 2">
            <a:extLst>
              <a:ext uri="{FF2B5EF4-FFF2-40B4-BE49-F238E27FC236}">
                <a16:creationId xmlns:a16="http://schemas.microsoft.com/office/drawing/2014/main" id="{72B8E5BD-0D6B-F80E-6F75-2F62B6F7C3AB}"/>
              </a:ext>
            </a:extLst>
          </p:cNvPr>
          <p:cNvPicPr>
            <a:picLocks noChangeAspect="1"/>
          </p:cNvPicPr>
          <p:nvPr/>
        </p:nvPicPr>
        <p:blipFill>
          <a:blip r:embed="rId4"/>
          <a:stretch>
            <a:fillRect/>
          </a:stretch>
        </p:blipFill>
        <p:spPr>
          <a:xfrm>
            <a:off x="2580995" y="6295875"/>
            <a:ext cx="1731030" cy="423742"/>
          </a:xfrm>
          <a:prstGeom prst="rect">
            <a:avLst/>
          </a:prstGeom>
        </p:spPr>
      </p:pic>
      <p:sp>
        <p:nvSpPr>
          <p:cNvPr id="9" name="TextBox 8">
            <a:extLst>
              <a:ext uri="{FF2B5EF4-FFF2-40B4-BE49-F238E27FC236}">
                <a16:creationId xmlns:a16="http://schemas.microsoft.com/office/drawing/2014/main" id="{331B5A15-C1AD-6B47-1826-A3E1E86735C5}"/>
              </a:ext>
            </a:extLst>
          </p:cNvPr>
          <p:cNvSpPr txBox="1"/>
          <p:nvPr/>
        </p:nvSpPr>
        <p:spPr>
          <a:xfrm>
            <a:off x="707367" y="1195471"/>
            <a:ext cx="10517066" cy="2722284"/>
          </a:xfrm>
          <a:prstGeom prst="rect">
            <a:avLst/>
          </a:prstGeom>
          <a:noFill/>
        </p:spPr>
        <p:txBody>
          <a:bodyPr wrap="square">
            <a:spAutoFit/>
          </a:bodyPr>
          <a:lstStyle/>
          <a:p>
            <a:r>
              <a:rPr lang="en-US" sz="1800" dirty="0">
                <a:effectLst/>
                <a:latin typeface="Carlito"/>
                <a:ea typeface="Carlito"/>
                <a:cs typeface="Carlito"/>
              </a:rPr>
              <a:t>To maximize assistance and protection for those in need, the Winterization Strategy for Shelter &amp; NFI advocates that the following three approaches be undertaken simultaneously</a:t>
            </a:r>
          </a:p>
          <a:p>
            <a:endParaRPr lang="en-US" dirty="0">
              <a:latin typeface="Carlito"/>
              <a:ea typeface="Carlito"/>
              <a:cs typeface="Carlito"/>
            </a:endParaRPr>
          </a:p>
          <a:p>
            <a:pPr marL="342900" indent="-342900">
              <a:buAutoNum type="arabicPeriod"/>
            </a:pPr>
            <a:r>
              <a:rPr lang="en-US" sz="1800" dirty="0">
                <a:effectLst/>
                <a:latin typeface="Carlito"/>
                <a:ea typeface="Carlito"/>
                <a:cs typeface="Carlito"/>
              </a:rPr>
              <a:t>Accelerated and increased distribution of winterized emergency shelter &amp; NFI</a:t>
            </a:r>
          </a:p>
          <a:p>
            <a:pPr marL="342900" indent="-342900">
              <a:buAutoNum type="arabicPeriod"/>
            </a:pPr>
            <a:r>
              <a:rPr lang="en-US" sz="1800" dirty="0">
                <a:effectLst/>
                <a:latin typeface="Carlito"/>
                <a:ea typeface="Carlito"/>
                <a:cs typeface="Carlito"/>
              </a:rPr>
              <a:t>Provision of winterized Shelters</a:t>
            </a:r>
          </a:p>
          <a:p>
            <a:pPr marL="342900" indent="-342900">
              <a:buAutoNum type="arabicPeriod"/>
            </a:pPr>
            <a:r>
              <a:rPr lang="en-US" sz="1800" dirty="0">
                <a:effectLst/>
                <a:latin typeface="Carlito"/>
                <a:ea typeface="Carlito"/>
                <a:cs typeface="Carlito"/>
              </a:rPr>
              <a:t>Identification of alternative solutions including collective centers</a:t>
            </a:r>
          </a:p>
          <a:p>
            <a:pPr marL="342900" indent="-342900">
              <a:buAutoNum type="arabicPeriod"/>
            </a:pPr>
            <a:endParaRPr lang="en-US" sz="1800" dirty="0">
              <a:effectLst/>
              <a:latin typeface="Carlito"/>
              <a:ea typeface="Carlito"/>
              <a:cs typeface="Carlito"/>
            </a:endParaRPr>
          </a:p>
          <a:p>
            <a:pPr marL="342900" indent="-342900">
              <a:buAutoNum type="arabicPeriod"/>
            </a:pPr>
            <a:endParaRPr lang="en-US" sz="1800" dirty="0">
              <a:effectLst/>
              <a:latin typeface="Carlito"/>
              <a:ea typeface="Carlito"/>
              <a:cs typeface="Carlito"/>
            </a:endParaRPr>
          </a:p>
          <a:p>
            <a:pPr marL="342900" marR="0" lvl="0" indent="-342900">
              <a:lnSpc>
                <a:spcPct val="150000"/>
              </a:lnSpc>
              <a:spcBef>
                <a:spcPts val="0"/>
              </a:spcBef>
              <a:spcAft>
                <a:spcPts val="0"/>
              </a:spcAft>
              <a:buFont typeface="Calibri" panose="020F0502020204030204" pitchFamily="34" charset="0"/>
              <a:buChar char="-"/>
            </a:pPr>
            <a:endParaRPr lang="en-US" sz="2000" b="1" dirty="0">
              <a:effectLst/>
              <a:latin typeface="Calibri" panose="020F0502020204030204" pitchFamily="34" charset="0"/>
              <a:ea typeface="Times New Roman" panose="02020603050405020304" pitchFamily="18" charset="0"/>
            </a:endParaRPr>
          </a:p>
        </p:txBody>
      </p:sp>
      <p:pic>
        <p:nvPicPr>
          <p:cNvPr id="5" name="image5.jpeg" descr="shelter priorities">
            <a:extLst>
              <a:ext uri="{FF2B5EF4-FFF2-40B4-BE49-F238E27FC236}">
                <a16:creationId xmlns:a16="http://schemas.microsoft.com/office/drawing/2014/main" id="{5F6D5ED1-53AD-A7A2-B36F-3C6A18BDE624}"/>
              </a:ext>
            </a:extLst>
          </p:cNvPr>
          <p:cNvPicPr>
            <a:picLocks noChangeAspect="1"/>
          </p:cNvPicPr>
          <p:nvPr/>
        </p:nvPicPr>
        <p:blipFill>
          <a:blip r:embed="rId5" cstate="print"/>
          <a:stretch>
            <a:fillRect/>
          </a:stretch>
        </p:blipFill>
        <p:spPr>
          <a:xfrm>
            <a:off x="1663507" y="3288256"/>
            <a:ext cx="8604786" cy="2545337"/>
          </a:xfrm>
          <a:prstGeom prst="rect">
            <a:avLst/>
          </a:prstGeom>
        </p:spPr>
      </p:pic>
    </p:spTree>
    <p:extLst>
      <p:ext uri="{BB962C8B-B14F-4D97-AF65-F5344CB8AC3E}">
        <p14:creationId xmlns:p14="http://schemas.microsoft.com/office/powerpoint/2010/main" val="2518881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7155" y="167300"/>
            <a:ext cx="11029616" cy="1013800"/>
          </a:xfrm>
        </p:spPr>
        <p:txBody>
          <a:bodyPr>
            <a:normAutofit fontScale="90000"/>
          </a:bodyPr>
          <a:lstStyle/>
          <a:p>
            <a:br>
              <a:rPr lang="en-US" sz="3200" b="1" dirty="0">
                <a:effectLst/>
                <a:latin typeface="Calibri" panose="020F0502020204030204" pitchFamily="34" charset="0"/>
                <a:ea typeface="Times New Roman" panose="02020603050405020304" pitchFamily="18" charset="0"/>
              </a:rPr>
            </a:br>
            <a:br>
              <a:rPr lang="en-US" sz="3200" b="1" dirty="0">
                <a:effectLst/>
                <a:latin typeface="Calibri" panose="020F0502020204030204" pitchFamily="34" charset="0"/>
                <a:ea typeface="Times New Roman" panose="02020603050405020304" pitchFamily="18" charset="0"/>
              </a:rPr>
            </a:br>
            <a:br>
              <a:rPr lang="en-US" sz="3200" b="1" dirty="0">
                <a:effectLst/>
                <a:latin typeface="Calibri" panose="020F0502020204030204" pitchFamily="34" charset="0"/>
                <a:ea typeface="Times New Roman" panose="02020603050405020304" pitchFamily="18" charset="0"/>
              </a:rPr>
            </a:br>
            <a:r>
              <a:rPr lang="en-US" sz="3200" b="1" dirty="0">
                <a:effectLst/>
                <a:latin typeface="Calibri" panose="020F0502020204030204" pitchFamily="34" charset="0"/>
                <a:ea typeface="Times New Roman" panose="02020603050405020304" pitchFamily="18" charset="0"/>
              </a:rPr>
              <a:t>Winterization stocks and analysis </a:t>
            </a:r>
            <a:br>
              <a:rPr lang="en-US" sz="3200" b="1" dirty="0">
                <a:effectLst/>
                <a:latin typeface="Calibri" panose="020F0502020204030204" pitchFamily="34" charset="0"/>
                <a:ea typeface="Times New Roman" panose="02020603050405020304" pitchFamily="18" charset="0"/>
              </a:rPr>
            </a:br>
            <a:br>
              <a:rPr lang="en-US" sz="3200" b="1" dirty="0">
                <a:effectLst/>
                <a:latin typeface="Calibri" panose="020F0502020204030204" pitchFamily="34" charset="0"/>
                <a:ea typeface="Calibri" panose="020F0502020204030204" pitchFamily="34" charset="0"/>
              </a:rPr>
            </a:br>
            <a:br>
              <a:rPr lang="en-US" sz="4800" b="1" dirty="0">
                <a:effectLst/>
                <a:latin typeface="Calibri" panose="020F0502020204030204" pitchFamily="34" charset="0"/>
                <a:ea typeface="Calibri" panose="020F0502020204030204" pitchFamily="34" charset="0"/>
              </a:rPr>
            </a:br>
            <a:r>
              <a:rPr lang="en-US" b="1" dirty="0"/>
              <a:t> </a:t>
            </a:r>
            <a:endParaRPr lang="en-US" sz="3100" b="1" dirty="0">
              <a:solidFill>
                <a:schemeClr val="tx1"/>
              </a:solidFill>
            </a:endParaRPr>
          </a:p>
        </p:txBody>
      </p:sp>
      <p:pic>
        <p:nvPicPr>
          <p:cNvPr id="2" name="Graphic 2">
            <a:extLst>
              <a:ext uri="{FF2B5EF4-FFF2-40B4-BE49-F238E27FC236}">
                <a16:creationId xmlns:a16="http://schemas.microsoft.com/office/drawing/2014/main" id="{BEEB19B4-726A-75B1-E9B6-ECC3219CEE17}"/>
              </a:ext>
            </a:extLst>
          </p:cNvPr>
          <p:cNvPicPr>
            <a:picLocks noChangeAspect="1"/>
          </p:cNvPicPr>
          <p:nvPr/>
        </p:nvPicPr>
        <p:blipFill>
          <a:blip r:embed="rId3">
            <a:extLst>
              <a:ext uri="{28A0092B-C50C-407E-A947-70E740481C1C}">
                <a14:useLocalDpi xmlns:a14="http://schemas.microsoft.com/office/drawing/2010/main" val="0"/>
              </a:ext>
            </a:extLst>
          </a:blip>
          <a:srcRect l="-1613" t="-9267" r="-1714" b="-8109"/>
          <a:stretch>
            <a:fillRect/>
          </a:stretch>
        </p:blipFill>
        <p:spPr bwMode="auto">
          <a:xfrm>
            <a:off x="628369" y="6300175"/>
            <a:ext cx="1952625" cy="390525"/>
          </a:xfrm>
          <a:prstGeom prst="rect">
            <a:avLst/>
          </a:prstGeom>
          <a:noFill/>
          <a:ln>
            <a:noFill/>
          </a:ln>
        </p:spPr>
      </p:pic>
      <p:sp>
        <p:nvSpPr>
          <p:cNvPr id="6" name="TextBox 5">
            <a:extLst>
              <a:ext uri="{FF2B5EF4-FFF2-40B4-BE49-F238E27FC236}">
                <a16:creationId xmlns:a16="http://schemas.microsoft.com/office/drawing/2014/main" id="{EE954669-BBA6-E66D-E46A-257F6DA6FDDF}"/>
              </a:ext>
            </a:extLst>
          </p:cNvPr>
          <p:cNvSpPr txBox="1"/>
          <p:nvPr/>
        </p:nvSpPr>
        <p:spPr>
          <a:xfrm>
            <a:off x="788894" y="1972708"/>
            <a:ext cx="6096000" cy="656462"/>
          </a:xfrm>
          <a:prstGeom prst="rect">
            <a:avLst/>
          </a:prstGeom>
          <a:noFill/>
        </p:spPr>
        <p:txBody>
          <a:bodyPr wrap="square">
            <a:spAutoFit/>
          </a:bodyPr>
          <a:lstStyle/>
          <a:p>
            <a:pPr marL="1045210" marR="0" indent="-347980">
              <a:lnSpc>
                <a:spcPct val="150000"/>
              </a:lnSpc>
              <a:spcBef>
                <a:spcPts val="355"/>
              </a:spcBef>
              <a:spcAft>
                <a:spcPts val="0"/>
              </a:spcAft>
              <a:buFont typeface="Wingdings" panose="05000000000000000000" pitchFamily="2" charset="2"/>
              <a:buChar char="§"/>
            </a:pPr>
            <a:endParaRPr lang="en-US" sz="2800" b="1" dirty="0">
              <a:latin typeface="Arial Narrow" panose="020B0606020202030204" pitchFamily="34" charset="0"/>
              <a:ea typeface="Arial Narrow" panose="020B0606020202030204" pitchFamily="34" charset="0"/>
              <a:cs typeface="Arial Narrow" panose="020B0606020202030204" pitchFamily="34" charset="0"/>
            </a:endParaRPr>
          </a:p>
        </p:txBody>
      </p:sp>
      <p:sp>
        <p:nvSpPr>
          <p:cNvPr id="3" name="TextBox 1">
            <a:extLst>
              <a:ext uri="{FF2B5EF4-FFF2-40B4-BE49-F238E27FC236}">
                <a16:creationId xmlns:a16="http://schemas.microsoft.com/office/drawing/2014/main" id="{392CC49F-21DD-1541-3CDF-C0BE8E1053E4}"/>
              </a:ext>
            </a:extLst>
          </p:cNvPr>
          <p:cNvSpPr txBox="1"/>
          <p:nvPr/>
        </p:nvSpPr>
        <p:spPr>
          <a:xfrm>
            <a:off x="496957" y="1021550"/>
            <a:ext cx="11198086" cy="1505669"/>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lnSpc>
                <a:spcPct val="107000"/>
              </a:lnSpc>
              <a:spcAft>
                <a:spcPts val="800"/>
              </a:spcAft>
            </a:pPr>
            <a:endParaRPr lang="en-PH"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PH"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1045210" indent="-347980" algn="just">
              <a:lnSpc>
                <a:spcPct val="150000"/>
              </a:lnSpc>
              <a:spcBef>
                <a:spcPts val="355"/>
              </a:spcBef>
              <a:buFont typeface="Wingdings" panose="05000000000000000000" pitchFamily="2" charset="2"/>
              <a:buChar char="§"/>
            </a:pPr>
            <a:endParaRPr lang="en-US" sz="2800" b="1" dirty="0">
              <a:latin typeface="Arial Narrow" panose="020B0606020202030204" pitchFamily="34" charset="0"/>
              <a:ea typeface="Arial Narrow" panose="020B0606020202030204" pitchFamily="34" charset="0"/>
              <a:cs typeface="Calibri" panose="020F0502020204030204"/>
            </a:endParaRPr>
          </a:p>
        </p:txBody>
      </p:sp>
      <p:graphicFrame>
        <p:nvGraphicFramePr>
          <p:cNvPr id="10" name="Object 9">
            <a:extLst>
              <a:ext uri="{FF2B5EF4-FFF2-40B4-BE49-F238E27FC236}">
                <a16:creationId xmlns:a16="http://schemas.microsoft.com/office/drawing/2014/main" id="{8F5F4667-40F0-396A-1F18-96D5A4F81F96}"/>
              </a:ext>
            </a:extLst>
          </p:cNvPr>
          <p:cNvGraphicFramePr>
            <a:graphicFrameLocks noChangeAspect="1"/>
          </p:cNvGraphicFramePr>
          <p:nvPr>
            <p:extLst>
              <p:ext uri="{D42A27DB-BD31-4B8C-83A1-F6EECF244321}">
                <p14:modId xmlns:p14="http://schemas.microsoft.com/office/powerpoint/2010/main" val="1571939598"/>
              </p:ext>
            </p:extLst>
          </p:nvPr>
        </p:nvGraphicFramePr>
        <p:xfrm>
          <a:off x="1734899" y="1338790"/>
          <a:ext cx="2886789" cy="1809852"/>
        </p:xfrm>
        <a:graphic>
          <a:graphicData uri="http://schemas.openxmlformats.org/presentationml/2006/ole">
            <mc:AlternateContent xmlns:mc="http://schemas.openxmlformats.org/markup-compatibility/2006">
              <mc:Choice xmlns:v="urn:schemas-microsoft-com:vml" Requires="v">
                <p:oleObj name="Worksheet" r:id="rId4" imgW="1838394" imgH="1152430" progId="Excel.Sheet.12">
                  <p:embed/>
                </p:oleObj>
              </mc:Choice>
              <mc:Fallback>
                <p:oleObj name="Worksheet" r:id="rId4" imgW="1838394" imgH="1152430" progId="Excel.Sheet.12">
                  <p:embed/>
                  <p:pic>
                    <p:nvPicPr>
                      <p:cNvPr id="0" name=""/>
                      <p:cNvPicPr/>
                      <p:nvPr/>
                    </p:nvPicPr>
                    <p:blipFill>
                      <a:blip r:embed="rId5"/>
                      <a:stretch>
                        <a:fillRect/>
                      </a:stretch>
                    </p:blipFill>
                    <p:spPr>
                      <a:xfrm>
                        <a:off x="1734899" y="1338790"/>
                        <a:ext cx="2886789" cy="1809852"/>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A441530A-CCFC-BBE6-E03F-0A8B4F4FE599}"/>
              </a:ext>
            </a:extLst>
          </p:cNvPr>
          <p:cNvGraphicFramePr>
            <a:graphicFrameLocks noChangeAspect="1"/>
          </p:cNvGraphicFramePr>
          <p:nvPr>
            <p:extLst>
              <p:ext uri="{D42A27DB-BD31-4B8C-83A1-F6EECF244321}">
                <p14:modId xmlns:p14="http://schemas.microsoft.com/office/powerpoint/2010/main" val="2369451954"/>
              </p:ext>
            </p:extLst>
          </p:nvPr>
        </p:nvGraphicFramePr>
        <p:xfrm>
          <a:off x="5708890" y="674200"/>
          <a:ext cx="4000500" cy="5915025"/>
        </p:xfrm>
        <a:graphic>
          <a:graphicData uri="http://schemas.openxmlformats.org/presentationml/2006/ole">
            <mc:AlternateContent xmlns:mc="http://schemas.openxmlformats.org/markup-compatibility/2006">
              <mc:Choice xmlns:v="urn:schemas-microsoft-com:vml" Requires="v">
                <p:oleObj name="Worksheet" r:id="rId6" imgW="4000575" imgH="5915025" progId="Excel.Sheet.12">
                  <p:embed/>
                </p:oleObj>
              </mc:Choice>
              <mc:Fallback>
                <p:oleObj name="Worksheet" r:id="rId6" imgW="4000575" imgH="5915025" progId="Excel.Sheet.12">
                  <p:embed/>
                  <p:pic>
                    <p:nvPicPr>
                      <p:cNvPr id="0" name=""/>
                      <p:cNvPicPr/>
                      <p:nvPr/>
                    </p:nvPicPr>
                    <p:blipFill>
                      <a:blip r:embed="rId7"/>
                      <a:stretch>
                        <a:fillRect/>
                      </a:stretch>
                    </p:blipFill>
                    <p:spPr>
                      <a:xfrm>
                        <a:off x="5708890" y="674200"/>
                        <a:ext cx="4000500" cy="5915025"/>
                      </a:xfrm>
                      <a:prstGeom prst="rect">
                        <a:avLst/>
                      </a:prstGeom>
                    </p:spPr>
                  </p:pic>
                </p:oleObj>
              </mc:Fallback>
            </mc:AlternateContent>
          </a:graphicData>
        </a:graphic>
      </p:graphicFrame>
    </p:spTree>
    <p:extLst>
      <p:ext uri="{BB962C8B-B14F-4D97-AF65-F5344CB8AC3E}">
        <p14:creationId xmlns:p14="http://schemas.microsoft.com/office/powerpoint/2010/main" val="3211598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7155" y="167300"/>
            <a:ext cx="11029616" cy="1013800"/>
          </a:xfrm>
        </p:spPr>
        <p:txBody>
          <a:bodyPr>
            <a:normAutofit fontScale="90000"/>
          </a:bodyPr>
          <a:lstStyle/>
          <a:p>
            <a:br>
              <a:rPr lang="en-US" sz="3200" b="1" dirty="0">
                <a:effectLst/>
                <a:latin typeface="Calibri" panose="020F0502020204030204" pitchFamily="34" charset="0"/>
                <a:ea typeface="Times New Roman" panose="02020603050405020304" pitchFamily="18" charset="0"/>
              </a:rPr>
            </a:br>
            <a:br>
              <a:rPr lang="en-US" sz="3200" b="1" dirty="0">
                <a:effectLst/>
                <a:latin typeface="Calibri" panose="020F0502020204030204" pitchFamily="34" charset="0"/>
                <a:ea typeface="Times New Roman" panose="02020603050405020304" pitchFamily="18" charset="0"/>
              </a:rPr>
            </a:br>
            <a:br>
              <a:rPr lang="en-US" sz="3200" b="1" dirty="0">
                <a:effectLst/>
                <a:latin typeface="Calibri" panose="020F0502020204030204" pitchFamily="34" charset="0"/>
                <a:ea typeface="Times New Roman" panose="02020603050405020304" pitchFamily="18" charset="0"/>
              </a:rPr>
            </a:br>
            <a:br>
              <a:rPr lang="en-US" sz="3200" b="1" dirty="0">
                <a:effectLst/>
                <a:latin typeface="Calibri" panose="020F0502020204030204" pitchFamily="34" charset="0"/>
                <a:ea typeface="Times New Roman" panose="02020603050405020304" pitchFamily="18" charset="0"/>
              </a:rPr>
            </a:br>
            <a:r>
              <a:rPr lang="en-US" sz="3200" dirty="0">
                <a:effectLst/>
                <a:latin typeface="Calibri" panose="020F0502020204030204" pitchFamily="34" charset="0"/>
                <a:ea typeface="Times New Roman" panose="02020603050405020304" pitchFamily="18" charset="0"/>
              </a:rPr>
              <a:t>IOM Common pipeline  system. </a:t>
            </a:r>
            <a:br>
              <a:rPr lang="en-US" sz="3200" b="1" dirty="0">
                <a:effectLst/>
                <a:latin typeface="Calibri" panose="020F0502020204030204" pitchFamily="34" charset="0"/>
                <a:ea typeface="Times New Roman" panose="02020603050405020304" pitchFamily="18" charset="0"/>
              </a:rPr>
            </a:br>
            <a:br>
              <a:rPr lang="en-US" sz="3200" b="1" dirty="0">
                <a:effectLst/>
                <a:latin typeface="Calibri" panose="020F0502020204030204" pitchFamily="34" charset="0"/>
                <a:ea typeface="Times New Roman" panose="02020603050405020304" pitchFamily="18" charset="0"/>
              </a:rPr>
            </a:br>
            <a:br>
              <a:rPr lang="en-US" sz="3200" b="1" dirty="0">
                <a:effectLst/>
                <a:latin typeface="Calibri" panose="020F0502020204030204" pitchFamily="34" charset="0"/>
                <a:ea typeface="Calibri" panose="020F0502020204030204" pitchFamily="34" charset="0"/>
              </a:rPr>
            </a:br>
            <a:br>
              <a:rPr lang="en-US" sz="4800" b="1" dirty="0">
                <a:effectLst/>
                <a:latin typeface="Calibri" panose="020F0502020204030204" pitchFamily="34" charset="0"/>
                <a:ea typeface="Calibri" panose="020F0502020204030204" pitchFamily="34" charset="0"/>
              </a:rPr>
            </a:br>
            <a:r>
              <a:rPr lang="en-US" b="1" dirty="0"/>
              <a:t> </a:t>
            </a:r>
            <a:endParaRPr lang="en-US" sz="3100" b="1" dirty="0">
              <a:solidFill>
                <a:schemeClr val="tx1"/>
              </a:solidFill>
            </a:endParaRPr>
          </a:p>
        </p:txBody>
      </p:sp>
      <p:pic>
        <p:nvPicPr>
          <p:cNvPr id="2" name="Graphic 2">
            <a:extLst>
              <a:ext uri="{FF2B5EF4-FFF2-40B4-BE49-F238E27FC236}">
                <a16:creationId xmlns:a16="http://schemas.microsoft.com/office/drawing/2014/main" id="{BEEB19B4-726A-75B1-E9B6-ECC3219CEE17}"/>
              </a:ext>
            </a:extLst>
          </p:cNvPr>
          <p:cNvPicPr>
            <a:picLocks noChangeAspect="1"/>
          </p:cNvPicPr>
          <p:nvPr/>
        </p:nvPicPr>
        <p:blipFill>
          <a:blip r:embed="rId3">
            <a:extLst>
              <a:ext uri="{28A0092B-C50C-407E-A947-70E740481C1C}">
                <a14:useLocalDpi xmlns:a14="http://schemas.microsoft.com/office/drawing/2010/main" val="0"/>
              </a:ext>
            </a:extLst>
          </a:blip>
          <a:srcRect l="-1613" t="-9267" r="-1714" b="-8109"/>
          <a:stretch>
            <a:fillRect/>
          </a:stretch>
        </p:blipFill>
        <p:spPr bwMode="auto">
          <a:xfrm>
            <a:off x="628369" y="6300175"/>
            <a:ext cx="1952625" cy="390525"/>
          </a:xfrm>
          <a:prstGeom prst="rect">
            <a:avLst/>
          </a:prstGeom>
          <a:noFill/>
          <a:ln>
            <a:noFill/>
          </a:ln>
        </p:spPr>
      </p:pic>
      <p:sp>
        <p:nvSpPr>
          <p:cNvPr id="6" name="TextBox 5">
            <a:extLst>
              <a:ext uri="{FF2B5EF4-FFF2-40B4-BE49-F238E27FC236}">
                <a16:creationId xmlns:a16="http://schemas.microsoft.com/office/drawing/2014/main" id="{EE954669-BBA6-E66D-E46A-257F6DA6FDDF}"/>
              </a:ext>
            </a:extLst>
          </p:cNvPr>
          <p:cNvSpPr txBox="1"/>
          <p:nvPr/>
        </p:nvSpPr>
        <p:spPr>
          <a:xfrm>
            <a:off x="788894" y="1972708"/>
            <a:ext cx="6096000" cy="656462"/>
          </a:xfrm>
          <a:prstGeom prst="rect">
            <a:avLst/>
          </a:prstGeom>
          <a:noFill/>
        </p:spPr>
        <p:txBody>
          <a:bodyPr wrap="square">
            <a:spAutoFit/>
          </a:bodyPr>
          <a:lstStyle/>
          <a:p>
            <a:pPr marL="1045210" marR="0" indent="-347980">
              <a:lnSpc>
                <a:spcPct val="150000"/>
              </a:lnSpc>
              <a:spcBef>
                <a:spcPts val="355"/>
              </a:spcBef>
              <a:spcAft>
                <a:spcPts val="0"/>
              </a:spcAft>
              <a:buFont typeface="Wingdings" panose="05000000000000000000" pitchFamily="2" charset="2"/>
              <a:buChar char="§"/>
            </a:pPr>
            <a:endParaRPr lang="en-US" sz="2800" b="1" dirty="0">
              <a:latin typeface="Arial Narrow" panose="020B0606020202030204" pitchFamily="34" charset="0"/>
              <a:ea typeface="Arial Narrow" panose="020B0606020202030204" pitchFamily="34" charset="0"/>
              <a:cs typeface="Arial Narrow" panose="020B0606020202030204" pitchFamily="34" charset="0"/>
            </a:endParaRPr>
          </a:p>
        </p:txBody>
      </p:sp>
      <p:sp>
        <p:nvSpPr>
          <p:cNvPr id="3" name="TextBox 1">
            <a:extLst>
              <a:ext uri="{FF2B5EF4-FFF2-40B4-BE49-F238E27FC236}">
                <a16:creationId xmlns:a16="http://schemas.microsoft.com/office/drawing/2014/main" id="{392CC49F-21DD-1541-3CDF-C0BE8E1053E4}"/>
              </a:ext>
            </a:extLst>
          </p:cNvPr>
          <p:cNvSpPr txBox="1"/>
          <p:nvPr/>
        </p:nvSpPr>
        <p:spPr>
          <a:xfrm>
            <a:off x="496957" y="1021550"/>
            <a:ext cx="11198086" cy="3555782"/>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algn="just">
              <a:lnSpc>
                <a:spcPct val="107000"/>
              </a:lnSpc>
              <a:spcAft>
                <a:spcPts val="800"/>
              </a:spcAft>
              <a:buFont typeface="Wingdings" panose="05000000000000000000" pitchFamily="2"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IOM’s Common Pipeline has been established with the purpose of providing SNFI stock to flood affected households.</a:t>
            </a:r>
          </a:p>
          <a:p>
            <a:pPr marL="285750" indent="-285750" algn="just">
              <a:lnSpc>
                <a:spcPct val="107000"/>
              </a:lnSpc>
              <a:spcAft>
                <a:spcPts val="800"/>
              </a:spcAft>
              <a:buFont typeface="Wingdings" panose="05000000000000000000" pitchFamily="2"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IOM’s Common Pipeline works in close coordination with the SNFI Sector.</a:t>
            </a:r>
          </a:p>
          <a:p>
            <a:pPr marL="285750" indent="-285750" algn="just">
              <a:lnSpc>
                <a:spcPct val="107000"/>
              </a:lnSpc>
              <a:spcAft>
                <a:spcPts val="800"/>
              </a:spcAft>
              <a:buFont typeface="Wingdings" panose="05000000000000000000" pitchFamily="2"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Common Pipeline provides items to people in need with a faster response time. All stock is distributed through our Implementing Partners.</a:t>
            </a:r>
          </a:p>
          <a:p>
            <a:pPr marL="285750" indent="-285750" algn="just">
              <a:lnSpc>
                <a:spcPct val="107000"/>
              </a:lnSpc>
              <a:spcAft>
                <a:spcPts val="800"/>
              </a:spcAft>
              <a:buFont typeface="Wingdings" panose="05000000000000000000" pitchFamily="2"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Items are provided to households based on needs identified through assessments. Vulnerable areas are always prioritized.</a:t>
            </a:r>
          </a:p>
          <a:p>
            <a:pPr marL="285750" indent="-285750" algn="just">
              <a:lnSpc>
                <a:spcPct val="107000"/>
              </a:lnSpc>
              <a:spcAft>
                <a:spcPts val="800"/>
              </a:spcAft>
              <a:buFont typeface="Wingdings" panose="05000000000000000000" pitchFamily="2"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Currently, IOM Common Pipeline has 128 registered partners out of which 93 Implementing Partners have been provided with stock at least once.</a:t>
            </a:r>
          </a:p>
          <a:p>
            <a:pPr marL="285750" indent="-285750" algn="just">
              <a:lnSpc>
                <a:spcPct val="107000"/>
              </a:lnSpc>
              <a:spcAft>
                <a:spcPts val="800"/>
              </a:spcAft>
              <a:buFont typeface="Wingdings" panose="05000000000000000000" pitchFamily="2"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Distribution is being done through our respective Implementing Partners.</a:t>
            </a:r>
          </a:p>
        </p:txBody>
      </p:sp>
    </p:spTree>
    <p:extLst>
      <p:ext uri="{BB962C8B-B14F-4D97-AF65-F5344CB8AC3E}">
        <p14:creationId xmlns:p14="http://schemas.microsoft.com/office/powerpoint/2010/main" val="1767888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7155" y="167300"/>
            <a:ext cx="11029616" cy="1013800"/>
          </a:xfrm>
        </p:spPr>
        <p:txBody>
          <a:bodyPr>
            <a:normAutofit fontScale="90000"/>
          </a:bodyPr>
          <a:lstStyle/>
          <a:p>
            <a:br>
              <a:rPr lang="en-US" sz="3200" b="1" dirty="0">
                <a:effectLst/>
                <a:latin typeface="Calibri" panose="020F0502020204030204" pitchFamily="34" charset="0"/>
                <a:ea typeface="Times New Roman" panose="02020603050405020304" pitchFamily="18" charset="0"/>
              </a:rPr>
            </a:br>
            <a:br>
              <a:rPr lang="en-US" sz="3200" b="1" dirty="0">
                <a:effectLst/>
                <a:latin typeface="Calibri" panose="020F0502020204030204" pitchFamily="34" charset="0"/>
                <a:ea typeface="Times New Roman" panose="02020603050405020304" pitchFamily="18" charset="0"/>
              </a:rPr>
            </a:br>
            <a:br>
              <a:rPr lang="en-US" sz="3200" b="1" dirty="0">
                <a:effectLst/>
                <a:latin typeface="Calibri" panose="020F0502020204030204" pitchFamily="34" charset="0"/>
                <a:ea typeface="Times New Roman" panose="02020603050405020304" pitchFamily="18" charset="0"/>
              </a:rPr>
            </a:br>
            <a:br>
              <a:rPr lang="en-US" sz="3200" b="1" dirty="0">
                <a:effectLst/>
                <a:latin typeface="Calibri" panose="020F0502020204030204" pitchFamily="34" charset="0"/>
                <a:ea typeface="Times New Roman" panose="02020603050405020304" pitchFamily="18" charset="0"/>
              </a:rPr>
            </a:br>
            <a:r>
              <a:rPr lang="en-US" sz="3200" dirty="0">
                <a:effectLst/>
                <a:latin typeface="Calibri" panose="020F0502020204030204" pitchFamily="34" charset="0"/>
                <a:ea typeface="Times New Roman" panose="02020603050405020304" pitchFamily="18" charset="0"/>
              </a:rPr>
              <a:t>IOM Common pipeline  system. </a:t>
            </a:r>
            <a:br>
              <a:rPr lang="en-US" sz="3200" b="1" dirty="0">
                <a:effectLst/>
                <a:latin typeface="Calibri" panose="020F0502020204030204" pitchFamily="34" charset="0"/>
                <a:ea typeface="Times New Roman" panose="02020603050405020304" pitchFamily="18" charset="0"/>
              </a:rPr>
            </a:br>
            <a:br>
              <a:rPr lang="en-US" sz="3200" b="1" dirty="0">
                <a:effectLst/>
                <a:latin typeface="Calibri" panose="020F0502020204030204" pitchFamily="34" charset="0"/>
                <a:ea typeface="Times New Roman" panose="02020603050405020304" pitchFamily="18" charset="0"/>
              </a:rPr>
            </a:br>
            <a:br>
              <a:rPr lang="en-US" sz="3200" b="1" dirty="0">
                <a:effectLst/>
                <a:latin typeface="Calibri" panose="020F0502020204030204" pitchFamily="34" charset="0"/>
                <a:ea typeface="Calibri" panose="020F0502020204030204" pitchFamily="34" charset="0"/>
              </a:rPr>
            </a:br>
            <a:br>
              <a:rPr lang="en-US" sz="4800" b="1" dirty="0">
                <a:effectLst/>
                <a:latin typeface="Calibri" panose="020F0502020204030204" pitchFamily="34" charset="0"/>
                <a:ea typeface="Calibri" panose="020F0502020204030204" pitchFamily="34" charset="0"/>
              </a:rPr>
            </a:br>
            <a:r>
              <a:rPr lang="en-US" b="1" dirty="0"/>
              <a:t> </a:t>
            </a:r>
            <a:endParaRPr lang="en-US" sz="3100" b="1" dirty="0">
              <a:solidFill>
                <a:schemeClr val="tx1"/>
              </a:solidFill>
            </a:endParaRPr>
          </a:p>
        </p:txBody>
      </p:sp>
      <p:pic>
        <p:nvPicPr>
          <p:cNvPr id="2" name="Graphic 2">
            <a:extLst>
              <a:ext uri="{FF2B5EF4-FFF2-40B4-BE49-F238E27FC236}">
                <a16:creationId xmlns:a16="http://schemas.microsoft.com/office/drawing/2014/main" id="{BEEB19B4-726A-75B1-E9B6-ECC3219CEE17}"/>
              </a:ext>
            </a:extLst>
          </p:cNvPr>
          <p:cNvPicPr>
            <a:picLocks noChangeAspect="1"/>
          </p:cNvPicPr>
          <p:nvPr/>
        </p:nvPicPr>
        <p:blipFill>
          <a:blip r:embed="rId3">
            <a:extLst>
              <a:ext uri="{28A0092B-C50C-407E-A947-70E740481C1C}">
                <a14:useLocalDpi xmlns:a14="http://schemas.microsoft.com/office/drawing/2010/main" val="0"/>
              </a:ext>
            </a:extLst>
          </a:blip>
          <a:srcRect l="-1613" t="-9267" r="-1714" b="-8109"/>
          <a:stretch>
            <a:fillRect/>
          </a:stretch>
        </p:blipFill>
        <p:spPr bwMode="auto">
          <a:xfrm>
            <a:off x="628369" y="6300175"/>
            <a:ext cx="1952625" cy="390525"/>
          </a:xfrm>
          <a:prstGeom prst="rect">
            <a:avLst/>
          </a:prstGeom>
          <a:noFill/>
          <a:ln>
            <a:noFill/>
          </a:ln>
        </p:spPr>
      </p:pic>
      <p:sp>
        <p:nvSpPr>
          <p:cNvPr id="6" name="TextBox 5">
            <a:extLst>
              <a:ext uri="{FF2B5EF4-FFF2-40B4-BE49-F238E27FC236}">
                <a16:creationId xmlns:a16="http://schemas.microsoft.com/office/drawing/2014/main" id="{EE954669-BBA6-E66D-E46A-257F6DA6FDDF}"/>
              </a:ext>
            </a:extLst>
          </p:cNvPr>
          <p:cNvSpPr txBox="1"/>
          <p:nvPr/>
        </p:nvSpPr>
        <p:spPr>
          <a:xfrm>
            <a:off x="788894" y="1972708"/>
            <a:ext cx="6096000" cy="656462"/>
          </a:xfrm>
          <a:prstGeom prst="rect">
            <a:avLst/>
          </a:prstGeom>
          <a:noFill/>
        </p:spPr>
        <p:txBody>
          <a:bodyPr wrap="square">
            <a:spAutoFit/>
          </a:bodyPr>
          <a:lstStyle/>
          <a:p>
            <a:pPr marL="1045210" marR="0" indent="-347980">
              <a:lnSpc>
                <a:spcPct val="150000"/>
              </a:lnSpc>
              <a:spcBef>
                <a:spcPts val="355"/>
              </a:spcBef>
              <a:spcAft>
                <a:spcPts val="0"/>
              </a:spcAft>
              <a:buFont typeface="Wingdings" panose="05000000000000000000" pitchFamily="2" charset="2"/>
              <a:buChar char="§"/>
            </a:pPr>
            <a:endParaRPr lang="en-US" sz="2800" b="1" dirty="0">
              <a:latin typeface="Arial Narrow" panose="020B0606020202030204" pitchFamily="34" charset="0"/>
              <a:ea typeface="Arial Narrow" panose="020B0606020202030204" pitchFamily="34" charset="0"/>
              <a:cs typeface="Arial Narrow" panose="020B0606020202030204" pitchFamily="34" charset="0"/>
            </a:endParaRPr>
          </a:p>
        </p:txBody>
      </p:sp>
      <p:sp>
        <p:nvSpPr>
          <p:cNvPr id="3" name="TextBox 1">
            <a:extLst>
              <a:ext uri="{FF2B5EF4-FFF2-40B4-BE49-F238E27FC236}">
                <a16:creationId xmlns:a16="http://schemas.microsoft.com/office/drawing/2014/main" id="{392CC49F-21DD-1541-3CDF-C0BE8E1053E4}"/>
              </a:ext>
            </a:extLst>
          </p:cNvPr>
          <p:cNvSpPr txBox="1"/>
          <p:nvPr/>
        </p:nvSpPr>
        <p:spPr>
          <a:xfrm>
            <a:off x="496957" y="1021550"/>
            <a:ext cx="11198086" cy="3584058"/>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algn="just">
              <a:lnSpc>
                <a:spcPct val="150000"/>
              </a:lnSpc>
              <a:spcAft>
                <a:spcPts val="800"/>
              </a:spcAft>
              <a:buFont typeface="Arial" panose="020B0604020202020204" pitchFamily="34" charset="0"/>
              <a:buChar char="•"/>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Since September 2022, 168,373 households (1,178,611 individuals) have been provided with stock through the common pipeline. This corresponds to more then 414,696 core relief items.</a:t>
            </a:r>
          </a:p>
          <a:p>
            <a:pPr marL="285750" indent="-285750" algn="just">
              <a:lnSpc>
                <a:spcPct val="150000"/>
              </a:lnSpc>
              <a:spcAft>
                <a:spcPts val="800"/>
              </a:spcAft>
              <a:buFont typeface="Arial" panose="020B0604020202020204" pitchFamily="34" charset="0"/>
              <a:buChar char="•"/>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The Common Pipeline has distributed Shelter NFI stock in 4 provinces and 44 districts of Pakistan.</a:t>
            </a:r>
          </a:p>
          <a:p>
            <a:pPr marL="285750" indent="-285750" algn="just">
              <a:lnSpc>
                <a:spcPct val="150000"/>
              </a:lnSpc>
              <a:spcAft>
                <a:spcPts val="800"/>
              </a:spcAft>
              <a:buFont typeface="Arial" panose="020B0604020202020204" pitchFamily="34" charset="0"/>
              <a:buChar char="•"/>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Currently the Common Pipeline is in the process of distributing 718 Dignity Kits, 8,433 NFI Kits, 5,858 Hygiene Kits, 8,433 Emergency Shelter Kits, and 8,433 Shelter Repair Toolkits through IOM’s hubs in Sukkur and Hyderabad. </a:t>
            </a:r>
          </a:p>
          <a:p>
            <a:pPr marL="285750" indent="-285750" algn="just">
              <a:lnSpc>
                <a:spcPct val="150000"/>
              </a:lnSpc>
              <a:spcAft>
                <a:spcPts val="800"/>
              </a:spcAft>
              <a:buFont typeface="Arial" panose="020B0604020202020204" pitchFamily="34" charset="0"/>
              <a:buChar char="•"/>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Current round of stock is being distributed in under-served areas in Sindh, and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Balochistan</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847086"/>
      </p:ext>
    </p:extLst>
  </p:cSld>
  <p:clrMapOvr>
    <a:masterClrMapping/>
  </p:clrMapOvr>
</p:sld>
</file>

<file path=ppt/theme/theme1.xml><?xml version="1.0" encoding="utf-8"?>
<a:theme xmlns:a="http://schemas.openxmlformats.org/drawingml/2006/main" name="IOM Theme">
  <a:themeElements>
    <a:clrScheme name="IOM official">
      <a:dk1>
        <a:srgbClr val="000000"/>
      </a:dk1>
      <a:lt1>
        <a:srgbClr val="FFFFFF"/>
      </a:lt1>
      <a:dk2>
        <a:srgbClr val="0033A0"/>
      </a:dk2>
      <a:lt2>
        <a:srgbClr val="FFFFFF"/>
      </a:lt2>
      <a:accent1>
        <a:srgbClr val="0033A0"/>
      </a:accent1>
      <a:accent2>
        <a:srgbClr val="4663A8"/>
      </a:accent2>
      <a:accent3>
        <a:srgbClr val="C3CBE3"/>
      </a:accent3>
      <a:accent4>
        <a:srgbClr val="E9EBF6"/>
      </a:accent4>
      <a:accent5>
        <a:srgbClr val="5B92E5"/>
      </a:accent5>
      <a:accent6>
        <a:srgbClr val="6F9FD5"/>
      </a:accent6>
      <a:hlink>
        <a:srgbClr val="0033A0"/>
      </a:hlink>
      <a:folHlink>
        <a:srgbClr val="C3CBE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M Theme" id="{183C997A-E161-49FE-B5C9-C40565894AD9}" vid="{EA0C734B-FD60-43F4-95F3-17D1F9CBAF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Template>
  <TotalTime>21374</TotalTime>
  <Words>950</Words>
  <Application>Microsoft Office PowerPoint</Application>
  <PresentationFormat>Widescreen</PresentationFormat>
  <Paragraphs>160</Paragraphs>
  <Slides>12</Slides>
  <Notes>12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20" baseType="lpstr">
      <vt:lpstr>Arial</vt:lpstr>
      <vt:lpstr>Arial Narrow</vt:lpstr>
      <vt:lpstr>Calibri</vt:lpstr>
      <vt:lpstr>Calibri Light</vt:lpstr>
      <vt:lpstr>Carlito</vt:lpstr>
      <vt:lpstr>Wingdings</vt:lpstr>
      <vt:lpstr>IOM Theme</vt:lpstr>
      <vt:lpstr>Worksheet</vt:lpstr>
      <vt:lpstr>  National Shelter NFI CCCM Sector Coordination Meeting Thursday 4 October2023 </vt:lpstr>
      <vt:lpstr>Introduction  </vt:lpstr>
      <vt:lpstr>Agenda </vt:lpstr>
      <vt:lpstr> One Year On- Shelter NFI CCCM Sector Pakistan achievements.    </vt:lpstr>
      <vt:lpstr>  Winterization Strategy 2023  </vt:lpstr>
      <vt:lpstr> Winterization Strategy 2023</vt:lpstr>
      <vt:lpstr>   Winterization stocks and analysis     </vt:lpstr>
      <vt:lpstr>    IOM Common pipeline  system.      </vt:lpstr>
      <vt:lpstr>    IOM Common pipeline  system.      </vt:lpstr>
      <vt:lpstr>     Housing and Recovery shelters in Sindh-Update from SHRRP       </vt:lpstr>
      <vt:lpstr> CCCM updates  </vt:lpstr>
      <vt:lpstr>     AoB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National Referral Mechanism to Assist Vulnerable Migrants</dc:title>
  <dc:creator>AJAZ Sibgha</dc:creator>
  <cp:lastModifiedBy>KHAN MUHAMMAD ABBAS</cp:lastModifiedBy>
  <cp:revision>172</cp:revision>
  <cp:lastPrinted>2020-11-05T04:33:50Z</cp:lastPrinted>
  <dcterms:created xsi:type="dcterms:W3CDTF">2020-10-29T05:13:43Z</dcterms:created>
  <dcterms:modified xsi:type="dcterms:W3CDTF">2023-10-05T05:42:18Z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059aa38-f392-4105-be92-628035578272_Enabled">
    <vt:lpwstr>true</vt:lpwstr>
  </property>
  <property fmtid="{D5CDD505-2E9C-101B-9397-08002B2CF9AE}" pid="3" name="MSIP_Label_2059aa38-f392-4105-be92-628035578272_SetDate">
    <vt:lpwstr>2020-10-29T05:47:03Z</vt:lpwstr>
  </property>
  <property fmtid="{D5CDD505-2E9C-101B-9397-08002B2CF9AE}" pid="4" name="MSIP_Label_2059aa38-f392-4105-be92-628035578272_Method">
    <vt:lpwstr>Standard</vt:lpwstr>
  </property>
  <property fmtid="{D5CDD505-2E9C-101B-9397-08002B2CF9AE}" pid="5" name="MSIP_Label_2059aa38-f392-4105-be92-628035578272_Name">
    <vt:lpwstr>IOMLb0020IN123173</vt:lpwstr>
  </property>
  <property fmtid="{D5CDD505-2E9C-101B-9397-08002B2CF9AE}" pid="6" name="MSIP_Label_2059aa38-f392-4105-be92-628035578272_SiteId">
    <vt:lpwstr>1588262d-23fb-43b4-bd6e-bce49c8e6186</vt:lpwstr>
  </property>
  <property fmtid="{D5CDD505-2E9C-101B-9397-08002B2CF9AE}" pid="7" name="MSIP_Label_2059aa38-f392-4105-be92-628035578272_ActionId">
    <vt:lpwstr>630f1559-93b7-4ce8-81e3-ea2c3b9e7991</vt:lpwstr>
  </property>
  <property fmtid="{D5CDD505-2E9C-101B-9397-08002B2CF9AE}" pid="8" name="MSIP_Label_2059aa38-f392-4105-be92-628035578272_ContentBits">
    <vt:lpwstr>0</vt:lpwstr>
  </property>
</Properties>
</file>