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141412263" r:id="rId2"/>
    <p:sldId id="2141412289" r:id="rId3"/>
    <p:sldId id="2141412308" r:id="rId4"/>
    <p:sldId id="2141412328" r:id="rId5"/>
    <p:sldId id="2141412348" r:id="rId6"/>
    <p:sldId id="2141412345" r:id="rId7"/>
    <p:sldId id="2141412347" r:id="rId8"/>
    <p:sldId id="2141412329" r:id="rId9"/>
    <p:sldId id="2141412269" r:id="rId10"/>
    <p:sldId id="2141412332" r:id="rId11"/>
    <p:sldId id="2141412314" r:id="rId12"/>
    <p:sldId id="2141412330" r:id="rId13"/>
    <p:sldId id="2141412333" r:id="rId14"/>
    <p:sldId id="2141412309" r:id="rId15"/>
    <p:sldId id="2141412270" r:id="rId16"/>
    <p:sldId id="2141412331" r:id="rId17"/>
    <p:sldId id="2141412311" r:id="rId18"/>
    <p:sldId id="2141412315" r:id="rId19"/>
    <p:sldId id="2141412312" r:id="rId20"/>
    <p:sldId id="2141412346" r:id="rId21"/>
    <p:sldId id="2141412325" r:id="rId22"/>
    <p:sldId id="2141412337" r:id="rId23"/>
    <p:sldId id="2141412335" r:id="rId24"/>
    <p:sldId id="2141412336" r:id="rId25"/>
    <p:sldId id="2141412338" r:id="rId26"/>
    <p:sldId id="2141412339" r:id="rId27"/>
    <p:sldId id="2141412340" r:id="rId28"/>
    <p:sldId id="2141412341" r:id="rId29"/>
    <p:sldId id="2141412342" r:id="rId30"/>
    <p:sldId id="2141412343" r:id="rId31"/>
    <p:sldId id="2141412344" r:id="rId32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23.xml"/><Relationship Id="rId7" Type="http://schemas.openxmlformats.org/officeDocument/2006/relationships/oleObject" Target="../embeddings/oleObject2.bin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4.png"/><Relationship Id="rId5" Type="http://schemas.openxmlformats.org/officeDocument/2006/relationships/tags" Target="../tags/tag91.xml"/><Relationship Id="rId10" Type="http://schemas.openxmlformats.org/officeDocument/2006/relationships/image" Target="../media/image1.emf"/><Relationship Id="rId4" Type="http://schemas.openxmlformats.org/officeDocument/2006/relationships/tags" Target="../tags/tag90.xml"/><Relationship Id="rId9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oleObject" Target="../embeddings/oleObject12.bin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5" Type="http://schemas.openxmlformats.org/officeDocument/2006/relationships/tags" Target="../tags/tag98.xml"/><Relationship Id="rId15" Type="http://schemas.openxmlformats.org/officeDocument/2006/relationships/image" Target="../media/image4.png"/><Relationship Id="rId10" Type="http://schemas.openxmlformats.org/officeDocument/2006/relationships/tags" Target="../tags/tag103.xml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image" Target="../media/image1.emf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oleObject" Target="../embeddings/oleObject13.bin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09.xml"/><Relationship Id="rId10" Type="http://schemas.openxmlformats.org/officeDocument/2006/relationships/tags" Target="../tags/tag114.xml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1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10" Type="http://schemas.openxmlformats.org/officeDocument/2006/relationships/image" Target="../media/image4.png"/><Relationship Id="rId4" Type="http://schemas.openxmlformats.org/officeDocument/2006/relationships/tags" Target="../tags/tag118.xml"/><Relationship Id="rId9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image" Target="../media/image3.emf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31.xml"/><Relationship Id="rId7" Type="http://schemas.openxmlformats.org/officeDocument/2006/relationships/oleObject" Target="../embeddings/oleObject18.bin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2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9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9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9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10" Type="http://schemas.openxmlformats.org/officeDocument/2006/relationships/image" Target="../media/image3.emf"/><Relationship Id="rId4" Type="http://schemas.openxmlformats.org/officeDocument/2006/relationships/tags" Target="../tags/tag53.xml"/><Relationship Id="rId9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1.emf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oleObject" Target="../embeddings/oleObject8.bin"/><Relationship Id="rId5" Type="http://schemas.openxmlformats.org/officeDocument/2006/relationships/tags" Target="../tags/tag6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60.xml"/><Relationship Id="rId9" Type="http://schemas.openxmlformats.org/officeDocument/2006/relationships/tags" Target="../tags/tag65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1.emf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oleObject" Target="../embeddings/oleObject9.bin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70.xml"/><Relationship Id="rId10" Type="http://schemas.openxmlformats.org/officeDocument/2006/relationships/tags" Target="../tags/tag75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oleObject" Target="../embeddings/oleObject10.bin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5" Type="http://schemas.openxmlformats.org/officeDocument/2006/relationships/tags" Target="../tags/tag80.xml"/><Relationship Id="rId15" Type="http://schemas.openxmlformats.org/officeDocument/2006/relationships/image" Target="../media/image4.png"/><Relationship Id="rId10" Type="http://schemas.openxmlformats.org/officeDocument/2006/relationships/tags" Target="../tags/tag85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44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2BB598-2691-4D01-A539-1D662EC06D72}"/>
              </a:ext>
            </a:extLst>
          </p:cNvPr>
          <p:cNvSpPr/>
          <p:nvPr userDrawn="1"/>
        </p:nvSpPr>
        <p:spPr>
          <a:xfrm>
            <a:off x="3176" y="2423161"/>
            <a:ext cx="12188824" cy="443484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E5ED7-62AC-442E-9D78-2775559457BD}"/>
              </a:ext>
            </a:extLst>
          </p:cNvPr>
          <p:cNvSpPr/>
          <p:nvPr userDrawn="1"/>
        </p:nvSpPr>
        <p:spPr>
          <a:xfrm>
            <a:off x="3176" y="2171700"/>
            <a:ext cx="12188824" cy="186085"/>
          </a:xfrm>
          <a:prstGeom prst="rect">
            <a:avLst/>
          </a:prstGeom>
          <a:solidFill>
            <a:srgbClr val="C3922E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FFFFFF"/>
              </a:solidFill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0" y="5369239"/>
            <a:ext cx="9726795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>
              <a:buNone/>
            </a:pPr>
            <a:r>
              <a:rPr lang="en-US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47688" y="4951630"/>
            <a:ext cx="9726795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4153476"/>
            <a:ext cx="9726795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CDF1E86B-230A-4AE3-92EE-18802C00ED66}"/>
              </a:ext>
            </a:extLst>
          </p:cNvPr>
          <p:cNvSpPr txBox="1">
            <a:spLocks/>
          </p:cNvSpPr>
          <p:nvPr userDrawn="1"/>
        </p:nvSpPr>
        <p:spPr>
          <a:xfrm>
            <a:off x="547688" y="903956"/>
            <a:ext cx="4502836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</a:rPr>
              <a:t>Government of Khyber Pakhtunkhwa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212B8B-663D-945A-9864-26B3A0198E7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47476" y="257899"/>
            <a:ext cx="1559084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4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5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EFFCE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390BA6A6-D622-40EC-8EE4-FAF115321C41}"/>
              </a:ext>
            </a:extLst>
          </p:cNvPr>
          <p:cNvSpPr txBox="1">
            <a:spLocks/>
          </p:cNvSpPr>
          <p:nvPr userDrawn="1"/>
        </p:nvSpPr>
        <p:spPr>
          <a:xfrm>
            <a:off x="9283474" y="6498753"/>
            <a:ext cx="1885131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rgbClr val="000000"/>
                </a:solidFill>
              </a:rPr>
              <a:t>Government of Khyber Pakhtunkhwa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81C890-544A-4E72-8093-FD345BC9BA7E}"/>
              </a:ext>
            </a:extLst>
          </p:cNvPr>
          <p:cNvCxnSpPr>
            <a:cxnSpLocks/>
          </p:cNvCxnSpPr>
          <p:nvPr userDrawn="1"/>
        </p:nvCxnSpPr>
        <p:spPr>
          <a:xfrm>
            <a:off x="547688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2. Slide Title">
            <a:extLst>
              <a:ext uri="{FF2B5EF4-FFF2-40B4-BE49-F238E27FC236}">
                <a16:creationId xmlns:a16="http://schemas.microsoft.com/office/drawing/2014/main" id="{9D2B658E-72DB-4280-848C-997D8D90A822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7" y="521970"/>
            <a:ext cx="10160065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2324E8-6694-4340-9960-C47E13D046FB}"/>
              </a:ext>
            </a:extLst>
          </p:cNvPr>
          <p:cNvCxnSpPr>
            <a:cxnSpLocks/>
          </p:cNvCxnSpPr>
          <p:nvPr userDrawn="1"/>
        </p:nvCxnSpPr>
        <p:spPr>
          <a:xfrm>
            <a:off x="554736" y="937377"/>
            <a:ext cx="11089576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3992361-98AA-AC90-ACCB-F04F04EB69D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80" y="74067"/>
            <a:ext cx="84006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572" imgH="588" progId="TCLayout.ActiveDocument.1">
                  <p:embed/>
                </p:oleObj>
              </mc:Choice>
              <mc:Fallback>
                <p:oleObj name="think-cell Slide" r:id="rId13" imgW="572" imgH="588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5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519011"/>
            <a:ext cx="6967728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EFFCE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8" y="976471"/>
            <a:ext cx="6967728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DB617A-2990-4053-9520-0F5D1D976262}"/>
              </a:ext>
            </a:extLst>
          </p:cNvPr>
          <p:cNvSpPr txBox="1">
            <a:spLocks/>
          </p:cNvSpPr>
          <p:nvPr userDrawn="1"/>
        </p:nvSpPr>
        <p:spPr>
          <a:xfrm>
            <a:off x="9283474" y="6498753"/>
            <a:ext cx="1885131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rgbClr val="000000"/>
                </a:solidFill>
              </a:rPr>
              <a:t>Government of Khyber Pakhtunkhwa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26724E-39EB-4427-A8AA-44412DA77211}"/>
              </a:ext>
            </a:extLst>
          </p:cNvPr>
          <p:cNvCxnSpPr>
            <a:cxnSpLocks/>
          </p:cNvCxnSpPr>
          <p:nvPr userDrawn="1"/>
        </p:nvCxnSpPr>
        <p:spPr>
          <a:xfrm>
            <a:off x="547688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opLineRight">
            <a:extLst>
              <a:ext uri="{FF2B5EF4-FFF2-40B4-BE49-F238E27FC236}">
                <a16:creationId xmlns:a16="http://schemas.microsoft.com/office/drawing/2014/main" id="{283AA53C-33A4-4DA5-9E72-12C2883CAF2A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8173371" y="937377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TopLineLeft">
            <a:extLst>
              <a:ext uri="{FF2B5EF4-FFF2-40B4-BE49-F238E27FC236}">
                <a16:creationId xmlns:a16="http://schemas.microsoft.com/office/drawing/2014/main" id="{D0F7ADBC-6D86-4EAD-85BB-DADD184C60BD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937377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E3AEA7-76E4-4DBB-B219-BB82D650A1EE}"/>
              </a:ext>
            </a:extLst>
          </p:cNvPr>
          <p:cNvCxnSpPr/>
          <p:nvPr userDrawn="1">
            <p:custDataLst>
              <p:tags r:id="rId11"/>
            </p:custDataLst>
          </p:nvPr>
        </p:nvCxnSpPr>
        <p:spPr>
          <a:xfrm>
            <a:off x="554736" y="937377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9C9910C-B89C-2EFE-1F48-3085C88973D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80" y="74067"/>
            <a:ext cx="84006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31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413" imgH="416" progId="TCLayout.ActiveDocument.1">
                  <p:embed/>
                </p:oleObj>
              </mc:Choice>
              <mc:Fallback>
                <p:oleObj name="think-cell Slide" r:id="rId12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5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EFFCE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519011"/>
            <a:ext cx="7918704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8" y="976471"/>
            <a:ext cx="791870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4A1B6220-01F0-438D-8C94-91F67AF369FA}"/>
              </a:ext>
            </a:extLst>
          </p:cNvPr>
          <p:cNvSpPr txBox="1">
            <a:spLocks/>
          </p:cNvSpPr>
          <p:nvPr userDrawn="1"/>
        </p:nvSpPr>
        <p:spPr>
          <a:xfrm>
            <a:off x="9283474" y="6498753"/>
            <a:ext cx="1885131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rgbClr val="000000"/>
                </a:solidFill>
              </a:rPr>
              <a:t>Government of Khyber Pakhtunkhwa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AD7185-9C2E-470E-957D-B21838859294}"/>
              </a:ext>
            </a:extLst>
          </p:cNvPr>
          <p:cNvCxnSpPr>
            <a:cxnSpLocks/>
          </p:cNvCxnSpPr>
          <p:nvPr userDrawn="1"/>
        </p:nvCxnSpPr>
        <p:spPr>
          <a:xfrm>
            <a:off x="547688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TopLineRight">
            <a:extLst>
              <a:ext uri="{FF2B5EF4-FFF2-40B4-BE49-F238E27FC236}">
                <a16:creationId xmlns:a16="http://schemas.microsoft.com/office/drawing/2014/main" id="{0201B559-53A5-4D8D-8C98-7ED52ACCCCB2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9119861" y="937377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opLineLeft">
            <a:extLst>
              <a:ext uri="{FF2B5EF4-FFF2-40B4-BE49-F238E27FC236}">
                <a16:creationId xmlns:a16="http://schemas.microsoft.com/office/drawing/2014/main" id="{1BA93093-D8C7-45C3-AAB7-AF77483A9292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937377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493D3A4E-EFC6-9C0A-B745-7CFC0161F8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80" y="74067"/>
            <a:ext cx="84006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08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5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7" y="521970"/>
            <a:ext cx="10160065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C81710A1-E76E-4D4C-8BF7-33FCC7414A62}"/>
              </a:ext>
            </a:extLst>
          </p:cNvPr>
          <p:cNvSpPr txBox="1">
            <a:spLocks/>
          </p:cNvSpPr>
          <p:nvPr userDrawn="1"/>
        </p:nvSpPr>
        <p:spPr>
          <a:xfrm>
            <a:off x="9283474" y="6498753"/>
            <a:ext cx="1885131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rgbClr val="000000"/>
                </a:solidFill>
              </a:rPr>
              <a:t>Government of Khyber Pakhtunkhwa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A798E0-E4C0-4608-98C8-90E1F413EFC6}"/>
              </a:ext>
            </a:extLst>
          </p:cNvPr>
          <p:cNvCxnSpPr>
            <a:cxnSpLocks/>
          </p:cNvCxnSpPr>
          <p:nvPr userDrawn="1"/>
        </p:nvCxnSpPr>
        <p:spPr>
          <a:xfrm>
            <a:off x="547688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64F4EC-8126-41DB-9F1E-559D1F1F1FCC}"/>
              </a:ext>
            </a:extLst>
          </p:cNvPr>
          <p:cNvCxnSpPr>
            <a:cxnSpLocks/>
          </p:cNvCxnSpPr>
          <p:nvPr userDrawn="1"/>
        </p:nvCxnSpPr>
        <p:spPr>
          <a:xfrm>
            <a:off x="554736" y="937377"/>
            <a:ext cx="11089576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4AAE69B-1068-BCA0-3D77-1F6D95FA673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80" y="74067"/>
            <a:ext cx="84006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6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813158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92134E2-5581-1256-BFB8-86AE6000B3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33" y="2229011"/>
            <a:ext cx="2225276" cy="22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71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3D06939-29E1-515F-9663-207779C9D1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93" y="1702287"/>
            <a:ext cx="2225276" cy="22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01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C1242-3897-4A59-9C22-066B1B623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99EF21-E811-4F4F-9527-E40E3A3982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609897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554737" y="103152"/>
            <a:ext cx="10160066" cy="731520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54734" y="41597"/>
            <a:ext cx="3843340" cy="1231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800">
                <a:solidFill>
                  <a:srgbClr val="000000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300"/>
              </a:spcBef>
              <a:buClrTx/>
              <a:buFontTx/>
              <a:defRPr sz="800">
                <a:solidFill>
                  <a:srgbClr val="000000"/>
                </a:solidFill>
              </a:defRPr>
            </a:lvl2pPr>
            <a:lvl3pPr marL="333756" indent="-105156">
              <a:lnSpc>
                <a:spcPct val="100000"/>
              </a:lnSpc>
              <a:spcBef>
                <a:spcPts val="300"/>
              </a:spcBef>
              <a:buClrTx/>
              <a:buFontTx/>
              <a:defRPr sz="800">
                <a:solidFill>
                  <a:srgbClr val="000000"/>
                </a:solidFill>
              </a:defRPr>
            </a:lvl3pPr>
            <a:lvl4pPr marL="516636" indent="-77723">
              <a:lnSpc>
                <a:spcPct val="100000"/>
              </a:lnSpc>
              <a:spcBef>
                <a:spcPts val="300"/>
              </a:spcBef>
              <a:buClrTx/>
              <a:buFontTx/>
              <a:defRPr sz="800">
                <a:solidFill>
                  <a:srgbClr val="000000"/>
                </a:solidFill>
              </a:defRPr>
            </a:lvl4pPr>
            <a:lvl5pPr marL="740662" indent="-73151">
              <a:lnSpc>
                <a:spcPct val="100000"/>
              </a:lnSpc>
              <a:spcBef>
                <a:spcPts val="300"/>
              </a:spcBef>
              <a:buClrTx/>
              <a:buFontTx/>
              <a:defRPr sz="800">
                <a:solidFill>
                  <a:srgbClr val="000000"/>
                </a:solidFill>
              </a:defRPr>
            </a:lvl5pPr>
          </a:lstStyle>
          <a:p>
            <a:r>
              <a:t>Add tracker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09465" y="6510254"/>
            <a:ext cx="128564" cy="127001"/>
          </a:xfrm>
          <a:prstGeom prst="rect">
            <a:avLst/>
          </a:prstGeom>
        </p:spPr>
        <p:txBody>
          <a:bodyPr lIns="0" tIns="0" rIns="0" bIns="0" anchor="b"/>
          <a:lstStyle>
            <a:lvl1pPr algn="r" defTabSz="610744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98536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3" imgH="416" progId="TCLayout.ActiveDocument.1">
                  <p:embed/>
                </p:oleObj>
              </mc:Choice>
              <mc:Fallback>
                <p:oleObj name="think-cell Slide" r:id="rId7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5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7" y="103152"/>
            <a:ext cx="10160065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3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Source: …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6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5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7" y="103152"/>
            <a:ext cx="10160065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3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78374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43" y="-31452"/>
            <a:ext cx="10972800" cy="796156"/>
          </a:xfrm>
        </p:spPr>
        <p:txBody>
          <a:bodyPr>
            <a:normAutofit/>
          </a:bodyPr>
          <a:lstStyle>
            <a:lvl1pPr algn="l">
              <a:defRPr sz="3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7AAD-2583-4594-95DD-51F54458CA3F}" type="datetime1">
              <a:rPr lang="en-AU" smtClean="0"/>
              <a:pPr/>
              <a:t>24/07/2023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60704"/>
            <a:ext cx="2844800" cy="365125"/>
          </a:xfrm>
        </p:spPr>
        <p:txBody>
          <a:bodyPr/>
          <a:lstStyle/>
          <a:p>
            <a:fld id="{3C5BF90F-693A-4C87-95ED-E3195A57E8E9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64704"/>
            <a:ext cx="12192000" cy="0"/>
          </a:xfrm>
          <a:prstGeom prst="line">
            <a:avLst/>
          </a:prstGeom>
          <a:ln>
            <a:solidFill>
              <a:srgbClr val="428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G:\KPK-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50344"/>
            <a:ext cx="1147349" cy="64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68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5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86827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5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8255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44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56124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34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87156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5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EFFCE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5C41599A-8B2D-4A1E-BD19-DCE48FA92F66}"/>
              </a:ext>
            </a:extLst>
          </p:cNvPr>
          <p:cNvSpPr txBox="1">
            <a:spLocks/>
          </p:cNvSpPr>
          <p:nvPr userDrawn="1"/>
        </p:nvSpPr>
        <p:spPr>
          <a:xfrm>
            <a:off x="9283474" y="6498753"/>
            <a:ext cx="1885131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rgbClr val="000000"/>
                </a:solidFill>
              </a:rPr>
              <a:t>Government of Khyber Pakhtunkhwa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72DBDA-FB37-4E42-BF1B-A630FCA6154F}"/>
              </a:ext>
            </a:extLst>
          </p:cNvPr>
          <p:cNvCxnSpPr>
            <a:cxnSpLocks/>
          </p:cNvCxnSpPr>
          <p:nvPr userDrawn="1"/>
        </p:nvCxnSpPr>
        <p:spPr>
          <a:xfrm>
            <a:off x="547688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opLineLeft">
            <a:extLst>
              <a:ext uri="{FF2B5EF4-FFF2-40B4-BE49-F238E27FC236}">
                <a16:creationId xmlns:a16="http://schemas.microsoft.com/office/drawing/2014/main" id="{D19401A5-72E5-4C46-8FAA-8600CAC41277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554736" y="937377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28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413" imgH="416" progId="TCLayout.ActiveDocument.1">
                  <p:embed/>
                </p:oleObj>
              </mc:Choice>
              <mc:Fallback>
                <p:oleObj name="think-cell Slide" r:id="rId12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5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EFFCE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BFAF0B23-BF46-42E3-9C8D-062896DC1F39}"/>
              </a:ext>
            </a:extLst>
          </p:cNvPr>
          <p:cNvSpPr txBox="1">
            <a:spLocks/>
          </p:cNvSpPr>
          <p:nvPr userDrawn="1"/>
        </p:nvSpPr>
        <p:spPr>
          <a:xfrm>
            <a:off x="9283474" y="6498753"/>
            <a:ext cx="1885131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rgbClr val="000000"/>
                </a:solidFill>
              </a:rPr>
              <a:t>Government of Khyber Pakhtunkhwa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6D9AAC-8287-4317-918C-6755B5E17803}"/>
              </a:ext>
            </a:extLst>
          </p:cNvPr>
          <p:cNvCxnSpPr>
            <a:cxnSpLocks/>
          </p:cNvCxnSpPr>
          <p:nvPr userDrawn="1"/>
        </p:nvCxnSpPr>
        <p:spPr>
          <a:xfrm>
            <a:off x="547688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TopLineRight">
            <a:extLst>
              <a:ext uri="{FF2B5EF4-FFF2-40B4-BE49-F238E27FC236}">
                <a16:creationId xmlns:a16="http://schemas.microsoft.com/office/drawing/2014/main" id="{4BCEE20B-068B-4409-9929-C9F6EFDCE7C2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4671219" y="937377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opLineLeft">
            <a:extLst>
              <a:ext uri="{FF2B5EF4-FFF2-40B4-BE49-F238E27FC236}">
                <a16:creationId xmlns:a16="http://schemas.microsoft.com/office/drawing/2014/main" id="{04B50E07-5CF6-4FA4-80C0-5A97640377DD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937377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358EFC31-013E-6F3E-07BA-9C8AD41FDC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80" y="74067"/>
            <a:ext cx="84006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413" imgH="416" progId="TCLayout.ActiveDocument.1">
                  <p:embed/>
                </p:oleObj>
              </mc:Choice>
              <mc:Fallback>
                <p:oleObj name="think-cell Slide" r:id="rId13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5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EFFCE4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900" smtClean="0">
                <a:solidFill>
                  <a:srgbClr val="000000"/>
                </a:solidFill>
                <a:cs typeface="Arial" panose="020B0604020202020204" pitchFamily="34" charset="0"/>
              </a:rPr>
              <a:pPr algn="r" defTabSz="610744">
                <a:defRPr/>
              </a:pPr>
              <a:t>‹#›</a:t>
            </a:fld>
            <a:endParaRPr lang="en-US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519011"/>
            <a:ext cx="5065776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8" y="976471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sz="800">
                <a:solidFill>
                  <a:srgbClr val="000000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390BA6A6-D622-40EC-8EE4-FAF115321C41}"/>
              </a:ext>
            </a:extLst>
          </p:cNvPr>
          <p:cNvSpPr txBox="1">
            <a:spLocks/>
          </p:cNvSpPr>
          <p:nvPr userDrawn="1"/>
        </p:nvSpPr>
        <p:spPr>
          <a:xfrm>
            <a:off x="9283474" y="6498753"/>
            <a:ext cx="1885131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rgbClr val="000000"/>
                </a:solidFill>
              </a:rPr>
              <a:t>Government of Khyber Pakhtunkhwa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81C890-544A-4E72-8093-FD345BC9BA7E}"/>
              </a:ext>
            </a:extLst>
          </p:cNvPr>
          <p:cNvCxnSpPr>
            <a:cxnSpLocks/>
          </p:cNvCxnSpPr>
          <p:nvPr userDrawn="1"/>
        </p:nvCxnSpPr>
        <p:spPr>
          <a:xfrm>
            <a:off x="547688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TopLineRight">
            <a:extLst>
              <a:ext uri="{FF2B5EF4-FFF2-40B4-BE49-F238E27FC236}">
                <a16:creationId xmlns:a16="http://schemas.microsoft.com/office/drawing/2014/main" id="{4621481D-27E5-4F87-B45B-41DC18907499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6573171" y="937377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TopLineLeft">
            <a:extLst>
              <a:ext uri="{FF2B5EF4-FFF2-40B4-BE49-F238E27FC236}">
                <a16:creationId xmlns:a16="http://schemas.microsoft.com/office/drawing/2014/main" id="{29C45080-F0A3-4994-8BE9-0C272784001F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937377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324EE6-02E1-4789-BCBA-CEC16E7B160F}"/>
              </a:ext>
            </a:extLst>
          </p:cNvPr>
          <p:cNvCxnSpPr/>
          <p:nvPr userDrawn="1">
            <p:custDataLst>
              <p:tags r:id="rId11"/>
            </p:custDataLst>
          </p:nvPr>
        </p:nvCxnSpPr>
        <p:spPr>
          <a:xfrm>
            <a:off x="554736" y="937377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993FCA99-CB1E-B464-0A45-DF23B260FBC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80" y="74067"/>
            <a:ext cx="84006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8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5.xml"/><Relationship Id="rId39" Type="http://schemas.openxmlformats.org/officeDocument/2006/relationships/tags" Target="../tags/tag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34" Type="http://schemas.openxmlformats.org/officeDocument/2006/relationships/tags" Target="../tags/tag13.xml"/><Relationship Id="rId42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33" Type="http://schemas.openxmlformats.org/officeDocument/2006/relationships/tags" Target="../tags/tag12.xml"/><Relationship Id="rId38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8.xml"/><Relationship Id="rId41" Type="http://schemas.openxmlformats.org/officeDocument/2006/relationships/tags" Target="../tags/tag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32" Type="http://schemas.openxmlformats.org/officeDocument/2006/relationships/tags" Target="../tags/tag11.xml"/><Relationship Id="rId37" Type="http://schemas.openxmlformats.org/officeDocument/2006/relationships/tags" Target="../tags/tag16.xml"/><Relationship Id="rId40" Type="http://schemas.openxmlformats.org/officeDocument/2006/relationships/tags" Target="../tags/tag19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28" Type="http://schemas.openxmlformats.org/officeDocument/2006/relationships/tags" Target="../tags/tag7.xml"/><Relationship Id="rId36" Type="http://schemas.openxmlformats.org/officeDocument/2006/relationships/tags" Target="../tags/tag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0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Relationship Id="rId27" Type="http://schemas.openxmlformats.org/officeDocument/2006/relationships/tags" Target="../tags/tag6.xml"/><Relationship Id="rId30" Type="http://schemas.openxmlformats.org/officeDocument/2006/relationships/tags" Target="../tags/tag9.xml"/><Relationship Id="rId35" Type="http://schemas.openxmlformats.org/officeDocument/2006/relationships/tags" Target="../tags/tag14.xml"/><Relationship Id="rId43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413" imgH="416" progId="TCLayout.ActiveDocument.1">
                  <p:embed/>
                </p:oleObj>
              </mc:Choice>
              <mc:Fallback>
                <p:oleObj name="think-cell Slide" r:id="rId42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500" b="1" dirty="0" err="1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24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554736" y="172212"/>
            <a:ext cx="10160065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rgbClr val="000000"/>
                </a:solidFill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23">
                <a:solidFill>
                  <a:srgbClr val="000000"/>
                </a:solidFill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rgbClr val="000000"/>
                </a:solidFill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289273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6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Above Chart Exhibit Title</a:t>
            </a:r>
          </a:p>
          <a:p>
            <a:r>
              <a:rPr lang="en-US" b="0" dirty="0">
                <a:solidFill>
                  <a:srgbClr val="000000"/>
                </a:solidFill>
              </a:rPr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2484655" cy="1631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6017DE47-4B7E-4602-A5D8-84F1D054B685}"/>
              </a:ext>
            </a:extLst>
          </p:cNvPr>
          <p:cNvGrpSpPr/>
          <p:nvPr userDrawn="1"/>
        </p:nvGrpSpPr>
        <p:grpSpPr>
          <a:xfrm>
            <a:off x="10317304" y="3150223"/>
            <a:ext cx="1319960" cy="958286"/>
            <a:chOff x="10162879" y="3243772"/>
            <a:chExt cx="1319960" cy="958286"/>
          </a:xfrm>
        </p:grpSpPr>
        <p:sp>
          <p:nvSpPr>
            <p:cNvPr id="171" name="Legend1">
              <a:extLst>
                <a:ext uri="{FF2B5EF4-FFF2-40B4-BE49-F238E27FC236}">
                  <a16:creationId xmlns:a16="http://schemas.microsoft.com/office/drawing/2014/main" id="{0E773DEB-38A3-4D4F-8F3A-7DED71AB991A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Legend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72" name="Legend2">
              <a:extLst>
                <a:ext uri="{FF2B5EF4-FFF2-40B4-BE49-F238E27FC236}">
                  <a16:creationId xmlns:a16="http://schemas.microsoft.com/office/drawing/2014/main" id="{0BBD940B-C7B3-42F9-A317-3A6409A75F43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173" name="Legend3">
              <a:extLst>
                <a:ext uri="{FF2B5EF4-FFF2-40B4-BE49-F238E27FC236}">
                  <a16:creationId xmlns:a16="http://schemas.microsoft.com/office/drawing/2014/main" id="{C26E9D6E-D5B2-4063-BC7C-9B64A65F12D6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174" name="LineLegend3">
              <a:extLst>
                <a:ext uri="{FF2B5EF4-FFF2-40B4-BE49-F238E27FC236}">
                  <a16:creationId xmlns:a16="http://schemas.microsoft.com/office/drawing/2014/main" id="{D75199AB-4672-4D43-A550-E0AD095E38D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75" name="LineLegend2">
              <a:extLst>
                <a:ext uri="{FF2B5EF4-FFF2-40B4-BE49-F238E27FC236}">
                  <a16:creationId xmlns:a16="http://schemas.microsoft.com/office/drawing/2014/main" id="{C54E0345-E77E-4F4E-A6DE-370FD26C58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76" name="LineLegend1">
              <a:extLst>
                <a:ext uri="{FF2B5EF4-FFF2-40B4-BE49-F238E27FC236}">
                  <a16:creationId xmlns:a16="http://schemas.microsoft.com/office/drawing/2014/main" id="{6EF73E9A-1D4C-4C71-AC42-915A9A82D8E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293BE944-4FB1-49E4-A46A-DFB832FADF2D}"/>
              </a:ext>
            </a:extLst>
          </p:cNvPr>
          <p:cNvGrpSpPr/>
          <p:nvPr userDrawn="1"/>
        </p:nvGrpSpPr>
        <p:grpSpPr>
          <a:xfrm>
            <a:off x="10688315" y="1145373"/>
            <a:ext cx="948949" cy="1731859"/>
            <a:chOff x="7723680" y="1702457"/>
            <a:chExt cx="948949" cy="1731859"/>
          </a:xfrm>
        </p:grpSpPr>
        <p:sp>
          <p:nvSpPr>
            <p:cNvPr id="178" name="Legend1">
              <a:extLst>
                <a:ext uri="{FF2B5EF4-FFF2-40B4-BE49-F238E27FC236}">
                  <a16:creationId xmlns:a16="http://schemas.microsoft.com/office/drawing/2014/main" id="{7C824262-8989-4B2D-8DBF-135E9E168DBC}"/>
                </a:ext>
              </a:extLst>
            </p:cNvPr>
            <p:cNvSpPr txBox="1"/>
            <p:nvPr/>
          </p:nvSpPr>
          <p:spPr>
            <a:xfrm>
              <a:off x="8076312" y="1709816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Legend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86" name="Legend2">
              <a:extLst>
                <a:ext uri="{FF2B5EF4-FFF2-40B4-BE49-F238E27FC236}">
                  <a16:creationId xmlns:a16="http://schemas.microsoft.com/office/drawing/2014/main" id="{F6423FB4-50F6-480B-81B0-87D1466FC3D9}"/>
                </a:ext>
              </a:extLst>
            </p:cNvPr>
            <p:cNvSpPr txBox="1"/>
            <p:nvPr/>
          </p:nvSpPr>
          <p:spPr>
            <a:xfrm>
              <a:off x="8076312" y="2085275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Legend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98" name="Legend3">
              <a:extLst>
                <a:ext uri="{FF2B5EF4-FFF2-40B4-BE49-F238E27FC236}">
                  <a16:creationId xmlns:a16="http://schemas.microsoft.com/office/drawing/2014/main" id="{F5CAFF64-59BF-4FFA-A7EC-6C6AB587CFFB}"/>
                </a:ext>
              </a:extLst>
            </p:cNvPr>
            <p:cNvSpPr txBox="1"/>
            <p:nvPr/>
          </p:nvSpPr>
          <p:spPr>
            <a:xfrm>
              <a:off x="8076312" y="246073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Legend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99" name="Legend4">
              <a:extLst>
                <a:ext uri="{FF2B5EF4-FFF2-40B4-BE49-F238E27FC236}">
                  <a16:creationId xmlns:a16="http://schemas.microsoft.com/office/drawing/2014/main" id="{16DCA56E-1BE7-44F5-B451-C39F813FE2B6}"/>
                </a:ext>
              </a:extLst>
            </p:cNvPr>
            <p:cNvSpPr txBox="1"/>
            <p:nvPr/>
          </p:nvSpPr>
          <p:spPr>
            <a:xfrm>
              <a:off x="8076312" y="2836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Legend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200" name="Legend5">
              <a:extLst>
                <a:ext uri="{FF2B5EF4-FFF2-40B4-BE49-F238E27FC236}">
                  <a16:creationId xmlns:a16="http://schemas.microsoft.com/office/drawing/2014/main" id="{115CD1D8-A840-4C47-8BAE-4755ADB1023C}"/>
                </a:ext>
              </a:extLst>
            </p:cNvPr>
            <p:cNvSpPr txBox="1"/>
            <p:nvPr/>
          </p:nvSpPr>
          <p:spPr>
            <a:xfrm>
              <a:off x="8076312" y="321165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Legend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grpSp>
          <p:nvGrpSpPr>
            <p:cNvPr id="201" name="MoonLegend1">
              <a:extLst>
                <a:ext uri="{FF2B5EF4-FFF2-40B4-BE49-F238E27FC236}">
                  <a16:creationId xmlns:a16="http://schemas.microsoft.com/office/drawing/2014/main" id="{98251E0D-E6AA-48B7-9F7E-F065654B0419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2BCBBD5C-74E4-49E5-AB9C-046CC11FD95D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 err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Arc 214">
                <a:extLst>
                  <a:ext uri="{FF2B5EF4-FFF2-40B4-BE49-F238E27FC236}">
                    <a16:creationId xmlns:a16="http://schemas.microsoft.com/office/drawing/2014/main" id="{FA7671A9-71DB-43E2-9D83-DE6CB521F4F4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2" name="MoonLegend2">
              <a:extLst>
                <a:ext uri="{FF2B5EF4-FFF2-40B4-BE49-F238E27FC236}">
                  <a16:creationId xmlns:a16="http://schemas.microsoft.com/office/drawing/2014/main" id="{E4E3E41D-ACEE-448A-9712-FCB4DC84E263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3A14524F-36B3-4640-BB23-FC3334384374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 err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Arc 212">
                <a:extLst>
                  <a:ext uri="{FF2B5EF4-FFF2-40B4-BE49-F238E27FC236}">
                    <a16:creationId xmlns:a16="http://schemas.microsoft.com/office/drawing/2014/main" id="{6B313E13-C478-43A9-8722-8D490DFC9F2B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3" name="MoonLegend3">
              <a:extLst>
                <a:ext uri="{FF2B5EF4-FFF2-40B4-BE49-F238E27FC236}">
                  <a16:creationId xmlns:a16="http://schemas.microsoft.com/office/drawing/2014/main" id="{346CEEAD-EB0F-4654-9B74-E9B88E15E92E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1CCE464-A935-45D5-9DD2-6FD002E2E10F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 err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Arc 210">
                <a:extLst>
                  <a:ext uri="{FF2B5EF4-FFF2-40B4-BE49-F238E27FC236}">
                    <a16:creationId xmlns:a16="http://schemas.microsoft.com/office/drawing/2014/main" id="{F06CB200-3A1A-467F-8166-1307ABD2F9DA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4" name="MoonLegend4">
              <a:extLst>
                <a:ext uri="{FF2B5EF4-FFF2-40B4-BE49-F238E27FC236}">
                  <a16:creationId xmlns:a16="http://schemas.microsoft.com/office/drawing/2014/main" id="{A3F57F0F-CFB6-4459-98C3-704A188C1688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36A70474-5B3B-4D05-B276-92201F90794C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 err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Arc 208">
                <a:extLst>
                  <a:ext uri="{FF2B5EF4-FFF2-40B4-BE49-F238E27FC236}">
                    <a16:creationId xmlns:a16="http://schemas.microsoft.com/office/drawing/2014/main" id="{4E47F3DF-D57B-42D9-97F5-DF93588DD451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5" name="MoonLegend5">
              <a:extLst>
                <a:ext uri="{FF2B5EF4-FFF2-40B4-BE49-F238E27FC236}">
                  <a16:creationId xmlns:a16="http://schemas.microsoft.com/office/drawing/2014/main" id="{B7E58BBA-E347-43CE-AC2B-53B1091EB4FF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08C970BA-BB1D-41DF-BB7E-F37715E023C2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 err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Arc 206">
                <a:extLst>
                  <a:ext uri="{FF2B5EF4-FFF2-40B4-BE49-F238E27FC236}">
                    <a16:creationId xmlns:a16="http://schemas.microsoft.com/office/drawing/2014/main" id="{BB43699A-A93F-40F4-B94F-5ACC3FC7A2B3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9AAAA3D2-18E4-48C0-BE83-DB21A10DD202}"/>
              </a:ext>
            </a:extLst>
          </p:cNvPr>
          <p:cNvGrpSpPr/>
          <p:nvPr userDrawn="1"/>
        </p:nvGrpSpPr>
        <p:grpSpPr>
          <a:xfrm>
            <a:off x="10714801" y="4381500"/>
            <a:ext cx="922463" cy="1717282"/>
            <a:chOff x="10652400" y="4322824"/>
            <a:chExt cx="922463" cy="1717282"/>
          </a:xfrm>
        </p:grpSpPr>
        <p:sp>
          <p:nvSpPr>
            <p:cNvPr id="217" name="RectangleLegend1">
              <a:extLst>
                <a:ext uri="{FF2B5EF4-FFF2-40B4-BE49-F238E27FC236}">
                  <a16:creationId xmlns:a16="http://schemas.microsoft.com/office/drawing/2014/main" id="{7F691D58-858A-4AA0-AF95-9DAF892CEC93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rgbClr val="000000"/>
                </a:solidFill>
              </a:endParaRPr>
            </a:p>
          </p:txBody>
        </p:sp>
        <p:sp>
          <p:nvSpPr>
            <p:cNvPr id="218" name="RectangleLegend2">
              <a:extLst>
                <a:ext uri="{FF2B5EF4-FFF2-40B4-BE49-F238E27FC236}">
                  <a16:creationId xmlns:a16="http://schemas.microsoft.com/office/drawing/2014/main" id="{6DACF4A1-1081-4AC1-9D47-12E01E2521AD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rgbClr val="000000"/>
                </a:solidFill>
              </a:endParaRPr>
            </a:p>
          </p:txBody>
        </p:sp>
        <p:sp>
          <p:nvSpPr>
            <p:cNvPr id="219" name="RectangleLegend3">
              <a:extLst>
                <a:ext uri="{FF2B5EF4-FFF2-40B4-BE49-F238E27FC236}">
                  <a16:creationId xmlns:a16="http://schemas.microsoft.com/office/drawing/2014/main" id="{D1B52631-B18F-4E3B-9E20-D5DE506756B1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rgbClr val="000000"/>
                </a:solidFill>
              </a:endParaRPr>
            </a:p>
          </p:txBody>
        </p:sp>
        <p:sp>
          <p:nvSpPr>
            <p:cNvPr id="220" name="RectangleLegend4">
              <a:extLst>
                <a:ext uri="{FF2B5EF4-FFF2-40B4-BE49-F238E27FC236}">
                  <a16:creationId xmlns:a16="http://schemas.microsoft.com/office/drawing/2014/main" id="{0074E8A9-58EF-400E-9311-7E77FC619AA5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rgbClr val="000000"/>
                </a:solidFill>
              </a:endParaRPr>
            </a:p>
          </p:txBody>
        </p:sp>
        <p:sp>
          <p:nvSpPr>
            <p:cNvPr id="221" name="RectangleLegend5">
              <a:extLst>
                <a:ext uri="{FF2B5EF4-FFF2-40B4-BE49-F238E27FC236}">
                  <a16:creationId xmlns:a16="http://schemas.microsoft.com/office/drawing/2014/main" id="{CAB53C7B-2604-409C-ACAB-B85D0279EDA6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rgbClr val="000000"/>
                </a:solidFill>
              </a:endParaRPr>
            </a:p>
          </p:txBody>
        </p:sp>
        <p:sp>
          <p:nvSpPr>
            <p:cNvPr id="222" name="Legend1">
              <a:extLst>
                <a:ext uri="{FF2B5EF4-FFF2-40B4-BE49-F238E27FC236}">
                  <a16:creationId xmlns:a16="http://schemas.microsoft.com/office/drawing/2014/main" id="{DABF097C-99AD-454B-88C9-800E21992926}"/>
                </a:ext>
              </a:extLst>
            </p:cNvPr>
            <p:cNvSpPr txBox="1"/>
            <p:nvPr/>
          </p:nvSpPr>
          <p:spPr>
            <a:xfrm>
              <a:off x="1097854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Legend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223" name="Legend2">
              <a:extLst>
                <a:ext uri="{FF2B5EF4-FFF2-40B4-BE49-F238E27FC236}">
                  <a16:creationId xmlns:a16="http://schemas.microsoft.com/office/drawing/2014/main" id="{04348013-5D9A-49E0-853F-523527ACCE23}"/>
                </a:ext>
              </a:extLst>
            </p:cNvPr>
            <p:cNvSpPr txBox="1"/>
            <p:nvPr/>
          </p:nvSpPr>
          <p:spPr>
            <a:xfrm>
              <a:off x="1097854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Legend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224" name="Legend3">
              <a:extLst>
                <a:ext uri="{FF2B5EF4-FFF2-40B4-BE49-F238E27FC236}">
                  <a16:creationId xmlns:a16="http://schemas.microsoft.com/office/drawing/2014/main" id="{2F54CB71-C033-4B3C-B037-1A95FC3C56A9}"/>
                </a:ext>
              </a:extLst>
            </p:cNvPr>
            <p:cNvSpPr txBox="1"/>
            <p:nvPr/>
          </p:nvSpPr>
          <p:spPr>
            <a:xfrm>
              <a:off x="1097854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Legend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225" name="Legend4">
              <a:extLst>
                <a:ext uri="{FF2B5EF4-FFF2-40B4-BE49-F238E27FC236}">
                  <a16:creationId xmlns:a16="http://schemas.microsoft.com/office/drawing/2014/main" id="{A9A3FC63-A72C-490E-BC2F-EB378B726610}"/>
                </a:ext>
              </a:extLst>
            </p:cNvPr>
            <p:cNvSpPr txBox="1"/>
            <p:nvPr/>
          </p:nvSpPr>
          <p:spPr>
            <a:xfrm>
              <a:off x="1097854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Legend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226" name="Legend5">
              <a:extLst>
                <a:ext uri="{FF2B5EF4-FFF2-40B4-BE49-F238E27FC236}">
                  <a16:creationId xmlns:a16="http://schemas.microsoft.com/office/drawing/2014/main" id="{8ABE5E40-BFBB-4D07-A6EF-7D8CAAAD21BC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Legend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50" name="Footer Placeholder 5">
            <a:extLst>
              <a:ext uri="{FF2B5EF4-FFF2-40B4-BE49-F238E27FC236}">
                <a16:creationId xmlns:a16="http://schemas.microsoft.com/office/drawing/2014/main" id="{6BBE091D-712C-4217-8ACC-0D726A9E4244}"/>
              </a:ext>
            </a:extLst>
          </p:cNvPr>
          <p:cNvSpPr txBox="1">
            <a:spLocks/>
          </p:cNvSpPr>
          <p:nvPr userDrawn="1"/>
        </p:nvSpPr>
        <p:spPr>
          <a:xfrm>
            <a:off x="9283474" y="6498753"/>
            <a:ext cx="1885131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</a:rPr>
              <a:t>Government of Khyber Pakhtunkhwa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FD91D3C3-DBFD-4ADE-B7AB-ACC49A6009A5}"/>
              </a:ext>
            </a:extLst>
          </p:cNvPr>
          <p:cNvCxnSpPr>
            <a:cxnSpLocks/>
          </p:cNvCxnSpPr>
          <p:nvPr userDrawn="1"/>
        </p:nvCxnSpPr>
        <p:spPr>
          <a:xfrm>
            <a:off x="554736" y="6450133"/>
            <a:ext cx="62354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7F9993B8-5743-4B3A-9BEF-DD9C57A04F7F}"/>
              </a:ext>
            </a:extLst>
          </p:cNvPr>
          <p:cNvCxnSpPr>
            <a:cxnSpLocks/>
          </p:cNvCxnSpPr>
          <p:nvPr userDrawn="1"/>
        </p:nvCxnSpPr>
        <p:spPr>
          <a:xfrm>
            <a:off x="554736" y="937377"/>
            <a:ext cx="11089576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" name="Picture 152">
            <a:extLst>
              <a:ext uri="{FF2B5EF4-FFF2-40B4-BE49-F238E27FC236}">
                <a16:creationId xmlns:a16="http://schemas.microsoft.com/office/drawing/2014/main" id="{58BDBCCA-1188-D2BA-060D-4D376DA30B84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0856494" y="74067"/>
            <a:ext cx="837451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38912" indent="-210312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5544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3816" indent="-146304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2" orient="horz" pos="3912">
          <p15:clr>
            <a:srgbClr val="5ACBF0"/>
          </p15:clr>
        </p15:guide>
        <p15:guide id="3" orient="horz" pos="1075">
          <p15:clr>
            <a:srgbClr val="F26B43"/>
          </p15:clr>
        </p15:guide>
        <p15:guide id="4" pos="7329">
          <p15:clr>
            <a:srgbClr val="F26B43"/>
          </p15:clr>
        </p15:guide>
        <p15:guide id="5" pos="345">
          <p15:clr>
            <a:srgbClr val="F26B43"/>
          </p15:clr>
        </p15:guide>
        <p15:guide id="6" orient="horz" pos="40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75A128-610E-4E60-A6DA-F9F4B1355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823" y="4943164"/>
            <a:ext cx="9726795" cy="307777"/>
          </a:xfrm>
        </p:spPr>
        <p:txBody>
          <a:bodyPr/>
          <a:lstStyle/>
          <a:p>
            <a:pPr algn="ctr">
              <a:buNone/>
            </a:pPr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July 2023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FCDB70-7EB0-4EEE-AE40-4F2E95F1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41" y="2799259"/>
            <a:ext cx="10374560" cy="2031325"/>
          </a:xfrm>
        </p:spPr>
        <p:txBody>
          <a:bodyPr/>
          <a:lstStyle/>
          <a:p>
            <a:pPr algn="ctr"/>
            <a:r>
              <a:rPr lang="en-US"/>
              <a:t>Khyber Pakhtunkhwa </a:t>
            </a:r>
            <a:br>
              <a:rPr lang="en-US"/>
            </a:br>
            <a:r>
              <a:rPr lang="en-US"/>
              <a:t>Monsoon </a:t>
            </a:r>
            <a:r>
              <a:rPr lang="en-US" dirty="0"/>
              <a:t>2023 </a:t>
            </a:r>
            <a:r>
              <a:rPr lang="en-US"/>
              <a:t>Updates </a:t>
            </a:r>
            <a:br>
              <a:rPr lang="en-US"/>
            </a:br>
            <a:r>
              <a:rPr lang="en-US"/>
              <a:t>(</a:t>
            </a:r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July To Till Date)</a:t>
            </a:r>
          </a:p>
        </p:txBody>
      </p:sp>
    </p:spTree>
    <p:extLst>
      <p:ext uri="{BB962C8B-B14F-4D97-AF65-F5344CB8AC3E}">
        <p14:creationId xmlns:p14="http://schemas.microsoft.com/office/powerpoint/2010/main" val="3656400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7" y="103151"/>
            <a:ext cx="10160065" cy="726581"/>
          </a:xfrm>
        </p:spPr>
        <p:txBody>
          <a:bodyPr/>
          <a:lstStyle/>
          <a:p>
            <a:r>
              <a:rPr lang="en-US" dirty="0"/>
              <a:t>District Wise Damages to Human Settlements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99F9B9AE-EEA3-4B72-81BE-4916D74ED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543233"/>
              </p:ext>
            </p:extLst>
          </p:nvPr>
        </p:nvGraphicFramePr>
        <p:xfrm>
          <a:off x="554735" y="1137953"/>
          <a:ext cx="11063523" cy="4366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479">
                  <a:extLst>
                    <a:ext uri="{9D8B030D-6E8A-4147-A177-3AD203B41FA5}">
                      <a16:colId xmlns:a16="http://schemas.microsoft.com/office/drawing/2014/main" val="3487623993"/>
                    </a:ext>
                  </a:extLst>
                </a:gridCol>
                <a:gridCol w="2257761">
                  <a:extLst>
                    <a:ext uri="{9D8B030D-6E8A-4147-A177-3AD203B41FA5}">
                      <a16:colId xmlns:a16="http://schemas.microsoft.com/office/drawing/2014/main" val="3497563549"/>
                    </a:ext>
                  </a:extLst>
                </a:gridCol>
                <a:gridCol w="2257761">
                  <a:extLst>
                    <a:ext uri="{9D8B030D-6E8A-4147-A177-3AD203B41FA5}">
                      <a16:colId xmlns:a16="http://schemas.microsoft.com/office/drawing/2014/main" val="619385580"/>
                    </a:ext>
                  </a:extLst>
                </a:gridCol>
                <a:gridCol w="2257761">
                  <a:extLst>
                    <a:ext uri="{9D8B030D-6E8A-4147-A177-3AD203B41FA5}">
                      <a16:colId xmlns:a16="http://schemas.microsoft.com/office/drawing/2014/main" val="59397371"/>
                    </a:ext>
                  </a:extLst>
                </a:gridCol>
                <a:gridCol w="2257761">
                  <a:extLst>
                    <a:ext uri="{9D8B030D-6E8A-4147-A177-3AD203B41FA5}">
                      <a16:colId xmlns:a16="http://schemas.microsoft.com/office/drawing/2014/main" val="242441586"/>
                    </a:ext>
                  </a:extLst>
                </a:gridCol>
              </a:tblGrid>
              <a:tr h="376603">
                <a:tc>
                  <a:txBody>
                    <a:bodyPr/>
                    <a:lstStyle/>
                    <a:p>
                      <a:pPr algn="l" fontAlgn="t"/>
                      <a:r>
                        <a:rPr lang="en-PK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District</a:t>
                      </a:r>
                      <a:endParaRPr lang="en-PK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Deaths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Injured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Cattle Perished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Total Damaged Houses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20339794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Chitral Lower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PK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  <a:endParaRPr lang="en-PK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80931796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Chitral Upper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</a:t>
                      </a:r>
                      <a:endParaRPr lang="en-PK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  <a:endParaRPr lang="en-PK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01507569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Swat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P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28079450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Battagram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78844527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Mansehra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62546287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Karak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08212868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Kohistan Upper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P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P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6204502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Dir Upper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36518649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Shangla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68134402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Buner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27802321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Mardan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6896159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Abbottabad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20567862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Malakand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5287134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Bajaur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23476161"/>
                  </a:ext>
                </a:extLst>
              </a:tr>
              <a:tr h="265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en-PK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en-PK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  <a:endParaRPr lang="en-PK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  <a:endParaRPr lang="en-PK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75848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628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25679-10E6-5803-8F37-F1249647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Damages to Bridges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EC435-007C-A8D9-DE84-EE0D2B367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0DBCF1-B639-1D79-09D1-47D44C02F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421872"/>
              </p:ext>
            </p:extLst>
          </p:nvPr>
        </p:nvGraphicFramePr>
        <p:xfrm>
          <a:off x="554735" y="1490931"/>
          <a:ext cx="11086933" cy="1994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859">
                  <a:extLst>
                    <a:ext uri="{9D8B030D-6E8A-4147-A177-3AD203B41FA5}">
                      <a16:colId xmlns:a16="http://schemas.microsoft.com/office/drawing/2014/main" val="186301857"/>
                    </a:ext>
                  </a:extLst>
                </a:gridCol>
                <a:gridCol w="3609046">
                  <a:extLst>
                    <a:ext uri="{9D8B030D-6E8A-4147-A177-3AD203B41FA5}">
                      <a16:colId xmlns:a16="http://schemas.microsoft.com/office/drawing/2014/main" val="982222758"/>
                    </a:ext>
                  </a:extLst>
                </a:gridCol>
                <a:gridCol w="4264814">
                  <a:extLst>
                    <a:ext uri="{9D8B030D-6E8A-4147-A177-3AD203B41FA5}">
                      <a16:colId xmlns:a16="http://schemas.microsoft.com/office/drawing/2014/main" val="389123436"/>
                    </a:ext>
                  </a:extLst>
                </a:gridCol>
                <a:gridCol w="2724214">
                  <a:extLst>
                    <a:ext uri="{9D8B030D-6E8A-4147-A177-3AD203B41FA5}">
                      <a16:colId xmlns:a16="http://schemas.microsoft.com/office/drawing/2014/main" val="3131862742"/>
                    </a:ext>
                  </a:extLst>
                </a:gridCol>
              </a:tblGrid>
              <a:tr h="3243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S#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District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No of Bridges Affected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Area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842035"/>
                  </a:ext>
                </a:extLst>
              </a:tr>
              <a:tr h="340352">
                <a:tc>
                  <a:txBody>
                    <a:bodyPr/>
                    <a:lstStyle/>
                    <a:p>
                      <a:pPr algn="ctr" fontAlgn="t"/>
                      <a:r>
                        <a:rPr lang="en-PK" sz="14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Chitral Lower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02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Booni</a:t>
                      </a: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Road at Kari RCC Bridge &amp; </a:t>
                      </a:r>
                      <a:r>
                        <a:rPr lang="en-US" sz="1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Koghuzi</a:t>
                      </a: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RCC Bridge</a:t>
                      </a:r>
                      <a:endParaRPr lang="en-PK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49" marR="1849" marT="184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72193493"/>
                  </a:ext>
                </a:extLst>
              </a:tr>
              <a:tr h="340352">
                <a:tc>
                  <a:txBody>
                    <a:bodyPr/>
                    <a:lstStyle/>
                    <a:p>
                      <a:pPr algn="ctr" fontAlgn="t"/>
                      <a:r>
                        <a:rPr lang="en-PK" sz="1400" u="none" strike="noStrike" dirty="0">
                          <a:effectLst/>
                          <a:latin typeface="+mj-lt"/>
                        </a:rPr>
                        <a:t>2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Chitral Upper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01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Shahidas</a:t>
                      </a: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Nullah</a:t>
                      </a:r>
                      <a:endParaRPr lang="en-PK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49" marR="1849" marT="1849" marB="0" anchor="ctr"/>
                </a:tc>
                <a:extLst>
                  <a:ext uri="{0D108BD9-81ED-4DB2-BD59-A6C34878D82A}">
                    <a16:rowId xmlns:a16="http://schemas.microsoft.com/office/drawing/2014/main" val="3248722313"/>
                  </a:ext>
                </a:extLst>
              </a:tr>
              <a:tr h="34035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Dir Lower</a:t>
                      </a:r>
                    </a:p>
                  </a:txBody>
                  <a:tcPr marL="1849" marR="1849" marT="1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01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Shamsi Khan,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Talash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/>
                </a:tc>
                <a:extLst>
                  <a:ext uri="{0D108BD9-81ED-4DB2-BD59-A6C34878D82A}">
                    <a16:rowId xmlns:a16="http://schemas.microsoft.com/office/drawing/2014/main" val="2755325577"/>
                  </a:ext>
                </a:extLst>
              </a:tr>
              <a:tr h="34035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Swat</a:t>
                      </a:r>
                    </a:p>
                  </a:txBody>
                  <a:tcPr marL="1849" marR="1849" marT="1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01</a:t>
                      </a:r>
                      <a:endParaRPr lang="en-PK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Chinar Baba </a:t>
                      </a: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(Pedestrian Bridge)</a:t>
                      </a: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  <a:endParaRPr lang="en-PK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49" marR="1849" marT="1849" marB="0" anchor="ctr"/>
                </a:tc>
                <a:extLst>
                  <a:ext uri="{0D108BD9-81ED-4DB2-BD59-A6C34878D82A}">
                    <a16:rowId xmlns:a16="http://schemas.microsoft.com/office/drawing/2014/main" val="1153736869"/>
                  </a:ext>
                </a:extLst>
              </a:tr>
              <a:tr h="220208">
                <a:tc>
                  <a:txBody>
                    <a:bodyPr/>
                    <a:lstStyle/>
                    <a:p>
                      <a:pPr algn="ctr" fontAlgn="b"/>
                      <a:endParaRPr lang="en-PK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>
                          <a:effectLst/>
                          <a:latin typeface="+mj-lt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05</a:t>
                      </a:r>
                      <a:endParaRPr lang="en-PK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PK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49" marR="1849" marT="1849" marB="0" anchor="ctr"/>
                </a:tc>
                <a:extLst>
                  <a:ext uri="{0D108BD9-81ED-4DB2-BD59-A6C34878D82A}">
                    <a16:rowId xmlns:a16="http://schemas.microsoft.com/office/drawing/2014/main" val="331330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86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25679-10E6-5803-8F37-F1249647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Water/ Drinking Water Supply Scheme (Chitral Lower)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EC435-007C-A8D9-DE84-EE0D2B367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0DF3F8-C40C-6DD5-75D9-5A77C28368B9}"/>
              </a:ext>
            </a:extLst>
          </p:cNvPr>
          <p:cNvSpPr txBox="1"/>
          <p:nvPr/>
        </p:nvSpPr>
        <p:spPr>
          <a:xfrm>
            <a:off x="554735" y="6556443"/>
            <a:ext cx="5700150" cy="19840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200" dirty="0"/>
              <a:t>Position on 31</a:t>
            </a:r>
            <a:r>
              <a:rPr lang="en-US" sz="1200" baseline="30000" dirty="0"/>
              <a:t>st</a:t>
            </a:r>
            <a:r>
              <a:rPr lang="en-US" sz="1200" dirty="0"/>
              <a:t> August 2022 10 PM</a:t>
            </a:r>
            <a:endParaRPr lang="en-PK" sz="1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6F8B54F-3354-4415-B87A-B09874EC7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779099"/>
              </p:ext>
            </p:extLst>
          </p:nvPr>
        </p:nvGraphicFramePr>
        <p:xfrm>
          <a:off x="554735" y="999065"/>
          <a:ext cx="11082532" cy="5804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5791">
                  <a:extLst>
                    <a:ext uri="{9D8B030D-6E8A-4147-A177-3AD203B41FA5}">
                      <a16:colId xmlns:a16="http://schemas.microsoft.com/office/drawing/2014/main" val="3696635275"/>
                    </a:ext>
                  </a:extLst>
                </a:gridCol>
                <a:gridCol w="2355791">
                  <a:extLst>
                    <a:ext uri="{9D8B030D-6E8A-4147-A177-3AD203B41FA5}">
                      <a16:colId xmlns:a16="http://schemas.microsoft.com/office/drawing/2014/main" val="2684843446"/>
                    </a:ext>
                  </a:extLst>
                </a:gridCol>
                <a:gridCol w="1781745">
                  <a:extLst>
                    <a:ext uri="{9D8B030D-6E8A-4147-A177-3AD203B41FA5}">
                      <a16:colId xmlns:a16="http://schemas.microsoft.com/office/drawing/2014/main" val="4030319426"/>
                    </a:ext>
                  </a:extLst>
                </a:gridCol>
                <a:gridCol w="1781745">
                  <a:extLst>
                    <a:ext uri="{9D8B030D-6E8A-4147-A177-3AD203B41FA5}">
                      <a16:colId xmlns:a16="http://schemas.microsoft.com/office/drawing/2014/main" val="3475764074"/>
                    </a:ext>
                  </a:extLst>
                </a:gridCol>
                <a:gridCol w="2807460">
                  <a:extLst>
                    <a:ext uri="{9D8B030D-6E8A-4147-A177-3AD203B41FA5}">
                      <a16:colId xmlns:a16="http://schemas.microsoft.com/office/drawing/2014/main" val="1385675556"/>
                    </a:ext>
                  </a:extLst>
                </a:gridCol>
              </a:tblGrid>
              <a:tr h="282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Occurrences of flood date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Area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Water Supply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Status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Present Status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extLst>
                  <a:ext uri="{0D108BD9-81ED-4DB2-BD59-A6C34878D82A}">
                    <a16:rowId xmlns:a16="http://schemas.microsoft.com/office/drawing/2014/main" val="29855155"/>
                  </a:ext>
                </a:extLst>
              </a:tr>
              <a:tr h="13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 dirty="0">
                          <a:effectLst/>
                        </a:rPr>
                        <a:t>19-07-2023</a:t>
                      </a:r>
                      <a:endParaRPr lang="en-P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Arandu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rowSpan="1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Temporarily restoration will be made subject to accessibility to the affected areas within 3-5 days.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extLst>
                  <a:ext uri="{0D108BD9-81ED-4DB2-BD59-A6C34878D82A}">
                    <a16:rowId xmlns:a16="http://schemas.microsoft.com/office/drawing/2014/main" val="113273704"/>
                  </a:ext>
                </a:extLst>
              </a:tr>
              <a:tr h="13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 dirty="0">
                          <a:effectLst/>
                        </a:rPr>
                        <a:t>22-07-2023</a:t>
                      </a:r>
                      <a:endParaRPr lang="en-P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Gahrait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179616"/>
                  </a:ext>
                </a:extLst>
              </a:tr>
              <a:tr h="13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Ayun 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800010"/>
                  </a:ext>
                </a:extLst>
              </a:tr>
              <a:tr h="13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Ayun Sahan Payeen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607977"/>
                  </a:ext>
                </a:extLst>
              </a:tr>
              <a:tr h="415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Ramboor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144102"/>
                  </a:ext>
                </a:extLst>
              </a:tr>
              <a:tr h="13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Bamborait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922117"/>
                  </a:ext>
                </a:extLst>
              </a:tr>
              <a:tr h="4626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Bakamak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499277"/>
                  </a:ext>
                </a:extLst>
              </a:tr>
              <a:tr h="13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Uchusht Balasar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952712"/>
                  </a:ext>
                </a:extLst>
              </a:tr>
              <a:tr h="13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Balach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844066"/>
                  </a:ext>
                </a:extLst>
              </a:tr>
              <a:tr h="428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Faiz Abad Hone , Faiz Abad Ph-1, Mustajapandeh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PHED</a:t>
                      </a:r>
                      <a:endParaRPr lang="en-P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068268"/>
                  </a:ext>
                </a:extLst>
              </a:tr>
              <a:tr h="13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Danin 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954880"/>
                  </a:ext>
                </a:extLst>
              </a:tr>
              <a:tr h="13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Danin Lasht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634121"/>
                  </a:ext>
                </a:extLst>
              </a:tr>
              <a:tr h="282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Jugoor (Dawashish , Hinju gole , Shoot )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937217"/>
                  </a:ext>
                </a:extLst>
              </a:tr>
              <a:tr h="13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Chitral City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PHED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754737"/>
                  </a:ext>
                </a:extLst>
              </a:tr>
              <a:tr h="613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Uc Kuh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PK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-do-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854027"/>
                  </a:ext>
                </a:extLst>
              </a:tr>
              <a:tr h="613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22-07-2023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Thingshan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PK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-do-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80261"/>
                  </a:ext>
                </a:extLst>
              </a:tr>
              <a:tr h="613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22-07-2023</a:t>
                      </a:r>
                      <a:endParaRPr lang="en-P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</a:rPr>
                        <a:t>Golain Payeen  Bakha and Chashma 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P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PK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5943600" algn="r"/>
                        </a:tabLst>
                      </a:pPr>
                      <a:r>
                        <a:rPr lang="en-US" sz="1200" dirty="0">
                          <a:effectLst/>
                        </a:rPr>
                        <a:t>-do-</a:t>
                      </a:r>
                      <a:endParaRPr lang="en-P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367" marR="19367" marT="0" marB="0" anchor="ctr"/>
                </a:tc>
                <a:tc v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47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69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25679-10E6-5803-8F37-F1249647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Water/ Drinking Water Supply Scheme (Chitral Upper)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EC435-007C-A8D9-DE84-EE0D2B367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1DD896-F361-43C1-8D7E-D34816752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49500"/>
              </p:ext>
            </p:extLst>
          </p:nvPr>
        </p:nvGraphicFramePr>
        <p:xfrm>
          <a:off x="286328" y="1293096"/>
          <a:ext cx="10806545" cy="447699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902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9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3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624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Area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Water Supply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Status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Present Status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20/07/2023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Shahidas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NGO Scheme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Water Supply to all the projects would temporarily be restored within 2-3 days after the availability access to the area and source position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20/07/2023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Parwak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PHED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20/07/2023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Awi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PHED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22/07/2023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Miragram-I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PHED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22/07/2023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Gazeen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Yarkhun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NGO Scheme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22/07/2023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Brep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PHED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22/07/2023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Zhupu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NGO Scheme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22/07/2023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Nishku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PHED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22/07/2023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Madak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PHED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17/07/2023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Dhumadumi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NGO Scheme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22/07/2023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Werkup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PHED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4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22/07/2023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Booni</a:t>
                      </a:r>
                      <a:r>
                        <a:rPr lang="en-US" sz="1600" u="none" strike="noStrike" dirty="0">
                          <a:effectLst/>
                        </a:rPr>
                        <a:t> 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PHED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619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8C51-57DD-D524-BFCE-5298E4E2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4D109-7379-41E5-EB6E-FB4D549BB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C5B8922-57AA-90E3-CF9C-DCDBF89EF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258045"/>
              </p:ext>
            </p:extLst>
          </p:nvPr>
        </p:nvGraphicFramePr>
        <p:xfrm>
          <a:off x="2032000" y="1857802"/>
          <a:ext cx="8128000" cy="3320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17871934"/>
                    </a:ext>
                  </a:extLst>
                </a:gridCol>
              </a:tblGrid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Overview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356219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Damages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945777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Response &amp; Relief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776991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Current Roads Situation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8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0077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&amp; Relief Measures (1/2)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846F2-5CFB-9C11-C2B5-949694DCECF8}"/>
              </a:ext>
            </a:extLst>
          </p:cNvPr>
          <p:cNvSpPr txBox="1"/>
          <p:nvPr/>
        </p:nvSpPr>
        <p:spPr>
          <a:xfrm>
            <a:off x="554735" y="1070042"/>
            <a:ext cx="10855810" cy="555935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Upon  requests received from Deputy Commissioner Chitral Upper And Lower, Emergency has been declared till 15th of August in both the districts.(</a:t>
            </a:r>
            <a:r>
              <a:rPr lang="en-US" sz="1400" dirty="0">
                <a:hlinkClick r:id="rId2" action="ppaction://hlinksldjump"/>
              </a:rPr>
              <a:t>Copy annexed</a:t>
            </a:r>
            <a:r>
              <a:rPr lang="en-US" sz="1400" dirty="0"/>
              <a:t>)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Sum of rupees 20 Million each has been released to district Chitral upper and lower and another 10 Million each to district Shangla and </a:t>
            </a:r>
            <a:r>
              <a:rPr lang="en-US" sz="1400" dirty="0" err="1"/>
              <a:t>Bannu</a:t>
            </a:r>
            <a:r>
              <a:rPr lang="en-US" sz="1400" dirty="0"/>
              <a:t>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Relief items (NFIs &amp; FIs) have been provided to the </a:t>
            </a:r>
            <a:r>
              <a:rPr lang="en-US" sz="1400" dirty="0" err="1"/>
              <a:t>affectees</a:t>
            </a:r>
            <a:endParaRPr lang="en-US" sz="1400" dirty="0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The vulnerable communities have been evacuated to safer places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Machineries Deployed for Early Restoration of Roads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Provincial Emergency Center of PDMA is operational 24/7 and active coordination with all line departments is established.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All Deputy Commissioners have been directed to immediately pay off the compensation checks to the death and injured as per the revised compensation policy 2023. (</a:t>
            </a:r>
            <a:r>
              <a:rPr lang="en-US" sz="1400" dirty="0">
                <a:hlinkClick r:id="rId3" action="ppaction://hlinksldjump"/>
              </a:rPr>
              <a:t>Copy attached</a:t>
            </a:r>
            <a:r>
              <a:rPr lang="en-US" sz="1400" dirty="0"/>
              <a:t>).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Rescue 1122 Activities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151 persons were rescued in Flood Affected Areas (</a:t>
            </a:r>
            <a:r>
              <a:rPr lang="en-US" sz="1400" dirty="0" err="1"/>
              <a:t>Denin</a:t>
            </a:r>
            <a:r>
              <a:rPr lang="en-US" sz="1400" dirty="0"/>
              <a:t>, </a:t>
            </a:r>
            <a:r>
              <a:rPr lang="en-US" sz="1400" dirty="0" err="1"/>
              <a:t>Nerdad</a:t>
            </a:r>
            <a:r>
              <a:rPr lang="en-US" sz="1400" dirty="0"/>
              <a:t> Gol, Kari, Ayun, </a:t>
            </a:r>
            <a:r>
              <a:rPr lang="en-US" sz="1400" dirty="0" err="1"/>
              <a:t>Singoor</a:t>
            </a:r>
            <a:r>
              <a:rPr lang="en-US" sz="1400" dirty="0"/>
              <a:t>, Khor </a:t>
            </a:r>
            <a:r>
              <a:rPr lang="en-US" sz="1400" dirty="0" err="1"/>
              <a:t>Kahsan</a:t>
            </a:r>
            <a:r>
              <a:rPr lang="en-US" sz="1400" dirty="0"/>
              <a:t>) in Chitral Lower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102 vehicles were saved from Flood Water at </a:t>
            </a:r>
            <a:r>
              <a:rPr lang="en-US" sz="1400" dirty="0" err="1"/>
              <a:t>Denin</a:t>
            </a:r>
            <a:endParaRPr lang="en-US" sz="1400" dirty="0"/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Drain out water from Power House </a:t>
            </a:r>
            <a:r>
              <a:rPr lang="en-US" sz="1400" dirty="0" err="1"/>
              <a:t>Singoor</a:t>
            </a:r>
            <a:r>
              <a:rPr lang="en-US" sz="1400" dirty="0"/>
              <a:t> and saved important items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Clear the roads from Chew Bridge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Media Dissemination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Warning broadcasts through print &amp; electronic media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Coordination with all Relevant Stakeholders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Information sharing regarding Damages/ Losses &amp; Relief Activities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1400" dirty="0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0052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&amp; Relief Measures (2/2)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846F2-5CFB-9C11-C2B5-949694DCECF8}"/>
              </a:ext>
            </a:extLst>
          </p:cNvPr>
          <p:cNvSpPr txBox="1"/>
          <p:nvPr/>
        </p:nvSpPr>
        <p:spPr>
          <a:xfrm>
            <a:off x="554735" y="1070042"/>
            <a:ext cx="4025732" cy="5243672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NFIs Dispatched to Chitral Upper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61A31-F2E4-48F8-A7CD-A0D70F6784EA}"/>
              </a:ext>
            </a:extLst>
          </p:cNvPr>
          <p:cNvSpPr txBox="1"/>
          <p:nvPr/>
        </p:nvSpPr>
        <p:spPr>
          <a:xfrm>
            <a:off x="6689070" y="1098684"/>
            <a:ext cx="4283730" cy="5243672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NFIs Dispatched to Chitral Lower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170C0D-9590-4910-B147-0D82B950B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542717"/>
              </p:ext>
            </p:extLst>
          </p:nvPr>
        </p:nvGraphicFramePr>
        <p:xfrm>
          <a:off x="858842" y="1368935"/>
          <a:ext cx="3526895" cy="5084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7182">
                  <a:extLst>
                    <a:ext uri="{9D8B030D-6E8A-4147-A177-3AD203B41FA5}">
                      <a16:colId xmlns:a16="http://schemas.microsoft.com/office/drawing/2014/main" val="4149023876"/>
                    </a:ext>
                  </a:extLst>
                </a:gridCol>
                <a:gridCol w="1859713">
                  <a:extLst>
                    <a:ext uri="{9D8B030D-6E8A-4147-A177-3AD203B41FA5}">
                      <a16:colId xmlns:a16="http://schemas.microsoft.com/office/drawing/2014/main" val="1845148833"/>
                    </a:ext>
                  </a:extLst>
                </a:gridCol>
              </a:tblGrid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Tents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150</a:t>
                      </a:r>
                      <a:endParaRPr lang="en-P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3849232423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Plastic Mats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4101329288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Kitchen sets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3703510390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Buckets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1385926763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Quilts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3210235267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Mattresses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3350613563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Tarpaulin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2777899525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Hygiene Kits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3685615743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Solar Lights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4006368250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Jerry Cans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4116011492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Mosquito Nets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3576329466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Soaps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4187791600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Ropes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1889491077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Pillow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1163600013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Wheel Chair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05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2334403200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Stretchers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05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3538950163"/>
                  </a:ext>
                </a:extLst>
              </a:tr>
              <a:tr h="266771">
                <a:tc>
                  <a:txBody>
                    <a:bodyPr/>
                    <a:lstStyle/>
                    <a:p>
                      <a:pPr marL="274638" indent="-274638" algn="l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De-Watering Pumps</a:t>
                      </a:r>
                      <a:endParaRPr lang="en-P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3626346451"/>
                  </a:ext>
                </a:extLst>
              </a:tr>
              <a:tr h="274620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Prayer Mats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2710580205"/>
                  </a:ext>
                </a:extLst>
              </a:tr>
              <a:tr h="274620">
                <a:tc>
                  <a:txBody>
                    <a:bodyPr/>
                    <a:lstStyle/>
                    <a:p>
                      <a:pPr marL="274638" indent="-274638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Sand Bags</a:t>
                      </a:r>
                      <a:endParaRPr lang="en-PK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endParaRPr lang="en-PK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372" marR="29372" marT="0" marB="0"/>
                </a:tc>
                <a:extLst>
                  <a:ext uri="{0D108BD9-81ED-4DB2-BD59-A6C34878D82A}">
                    <a16:rowId xmlns:a16="http://schemas.microsoft.com/office/drawing/2014/main" val="413870968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5E3A37-5FE7-4339-9C41-E035FBB55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343076"/>
              </p:ext>
            </p:extLst>
          </p:nvPr>
        </p:nvGraphicFramePr>
        <p:xfrm>
          <a:off x="6992983" y="1489166"/>
          <a:ext cx="3596640" cy="14804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8320">
                  <a:extLst>
                    <a:ext uri="{9D8B030D-6E8A-4147-A177-3AD203B41FA5}">
                      <a16:colId xmlns:a16="http://schemas.microsoft.com/office/drawing/2014/main" val="1792167857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1587370816"/>
                    </a:ext>
                  </a:extLst>
                </a:gridCol>
              </a:tblGrid>
              <a:tr h="296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>
                          <a:effectLst/>
                        </a:rPr>
                        <a:t>UNHCR Tents</a:t>
                      </a:r>
                      <a:endParaRPr lang="en-P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716" marR="287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b="1">
                          <a:effectLst/>
                        </a:rPr>
                        <a:t>100</a:t>
                      </a:r>
                      <a:endParaRPr lang="en-PK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716" marR="28716" marT="0" marB="0"/>
                </a:tc>
                <a:extLst>
                  <a:ext uri="{0D108BD9-81ED-4DB2-BD59-A6C34878D82A}">
                    <a16:rowId xmlns:a16="http://schemas.microsoft.com/office/drawing/2014/main" val="2076499053"/>
                  </a:ext>
                </a:extLst>
              </a:tr>
              <a:tr h="296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>
                          <a:effectLst/>
                        </a:rPr>
                        <a:t>Sand Bags</a:t>
                      </a:r>
                      <a:endParaRPr lang="en-PK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716" marR="287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b="1">
                          <a:effectLst/>
                        </a:rPr>
                        <a:t>5000</a:t>
                      </a:r>
                      <a:endParaRPr lang="en-PK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716" marR="28716" marT="0" marB="0"/>
                </a:tc>
                <a:extLst>
                  <a:ext uri="{0D108BD9-81ED-4DB2-BD59-A6C34878D82A}">
                    <a16:rowId xmlns:a16="http://schemas.microsoft.com/office/drawing/2014/main" val="1599386899"/>
                  </a:ext>
                </a:extLst>
              </a:tr>
              <a:tr h="296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>
                          <a:effectLst/>
                        </a:rPr>
                        <a:t>Search Light</a:t>
                      </a:r>
                      <a:endParaRPr lang="en-P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716" marR="287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b="1">
                          <a:effectLst/>
                        </a:rPr>
                        <a:t>200</a:t>
                      </a:r>
                      <a:endParaRPr lang="en-PK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716" marR="28716" marT="0" marB="0"/>
                </a:tc>
                <a:extLst>
                  <a:ext uri="{0D108BD9-81ED-4DB2-BD59-A6C34878D82A}">
                    <a16:rowId xmlns:a16="http://schemas.microsoft.com/office/drawing/2014/main" val="24992143"/>
                  </a:ext>
                </a:extLst>
              </a:tr>
              <a:tr h="296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>
                          <a:effectLst/>
                        </a:rPr>
                        <a:t>Kitchen Sets</a:t>
                      </a:r>
                      <a:endParaRPr lang="en-PK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716" marR="287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b="1" dirty="0">
                          <a:effectLst/>
                        </a:rPr>
                        <a:t>500</a:t>
                      </a:r>
                      <a:endParaRPr lang="en-PK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716" marR="28716" marT="0" marB="0"/>
                </a:tc>
                <a:extLst>
                  <a:ext uri="{0D108BD9-81ED-4DB2-BD59-A6C34878D82A}">
                    <a16:rowId xmlns:a16="http://schemas.microsoft.com/office/drawing/2014/main" val="773338833"/>
                  </a:ext>
                </a:extLst>
              </a:tr>
              <a:tr h="296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>
                          <a:effectLst/>
                        </a:rPr>
                        <a:t>Common Tents</a:t>
                      </a:r>
                      <a:endParaRPr lang="en-PK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716" marR="287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b="1" dirty="0">
                          <a:effectLst/>
                        </a:rPr>
                        <a:t>100</a:t>
                      </a:r>
                      <a:endParaRPr lang="en-PK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716" marR="28716" marT="0" marB="0"/>
                </a:tc>
                <a:extLst>
                  <a:ext uri="{0D108BD9-81ED-4DB2-BD59-A6C34878D82A}">
                    <a16:rowId xmlns:a16="http://schemas.microsoft.com/office/drawing/2014/main" val="1675845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046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8C51-57DD-D524-BFCE-5298E4E2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4D109-7379-41E5-EB6E-FB4D549BB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C5B8922-57AA-90E3-CF9C-DCDBF89EF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591499"/>
              </p:ext>
            </p:extLst>
          </p:nvPr>
        </p:nvGraphicFramePr>
        <p:xfrm>
          <a:off x="2032000" y="1857802"/>
          <a:ext cx="8128000" cy="3320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17871934"/>
                    </a:ext>
                  </a:extLst>
                </a:gridCol>
              </a:tblGrid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Overview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019405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Damages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945777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Response &amp; Relief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776991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Current Roads Situation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8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361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Road Situation (Chitral Upper)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32FC6-DD8B-3CF5-11FE-639B440EACD7}"/>
              </a:ext>
            </a:extLst>
          </p:cNvPr>
          <p:cNvSpPr txBox="1"/>
          <p:nvPr/>
        </p:nvSpPr>
        <p:spPr>
          <a:xfrm>
            <a:off x="554735" y="1244599"/>
            <a:ext cx="10815998" cy="335476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dirty="0" err="1"/>
              <a:t>Brep</a:t>
            </a:r>
            <a:r>
              <a:rPr lang="en-US" dirty="0"/>
              <a:t> alternate restored, </a:t>
            </a:r>
            <a:r>
              <a:rPr lang="en-US" dirty="0" err="1"/>
              <a:t>Parkusep</a:t>
            </a:r>
            <a:r>
              <a:rPr lang="en-US" dirty="0"/>
              <a:t> Road, </a:t>
            </a:r>
            <a:r>
              <a:rPr lang="en-PK" dirty="0" err="1"/>
              <a:t>Parwak</a:t>
            </a:r>
            <a:r>
              <a:rPr lang="en-PK" dirty="0"/>
              <a:t> R</a:t>
            </a:r>
            <a:r>
              <a:rPr lang="en-US" dirty="0" err="1"/>
              <a:t>oa</a:t>
            </a:r>
            <a:r>
              <a:rPr lang="en-PK" dirty="0"/>
              <a:t>d and  </a:t>
            </a:r>
            <a:r>
              <a:rPr lang="en-PK" dirty="0" err="1"/>
              <a:t>Rayeen</a:t>
            </a:r>
            <a:r>
              <a:rPr lang="en-PK" dirty="0"/>
              <a:t> to </a:t>
            </a:r>
            <a:r>
              <a:rPr lang="en-PK" dirty="0" err="1"/>
              <a:t>Kot</a:t>
            </a:r>
            <a:r>
              <a:rPr lang="en-PK" dirty="0"/>
              <a:t> R</a:t>
            </a:r>
            <a:r>
              <a:rPr lang="en-US" dirty="0" err="1"/>
              <a:t>oa</a:t>
            </a:r>
            <a:r>
              <a:rPr lang="en-PK" dirty="0"/>
              <a:t>d are </a:t>
            </a:r>
            <a:r>
              <a:rPr lang="en-US" dirty="0"/>
              <a:t>opened</a:t>
            </a:r>
            <a:r>
              <a:rPr lang="en-PK" dirty="0"/>
              <a:t> at the moment in Upper Chitral.</a:t>
            </a:r>
            <a:r>
              <a:rPr lang="en-US" dirty="0"/>
              <a:t> </a:t>
            </a:r>
            <a:r>
              <a:rPr lang="en-PK" dirty="0"/>
              <a:t>The below given R</a:t>
            </a:r>
            <a:r>
              <a:rPr lang="en-US" dirty="0" err="1"/>
              <a:t>oa</a:t>
            </a:r>
            <a:r>
              <a:rPr lang="en-PK" dirty="0"/>
              <a:t>ds are still blocked</a:t>
            </a:r>
            <a:r>
              <a:rPr lang="en-US" dirty="0"/>
              <a:t>: -</a:t>
            </a:r>
          </a:p>
          <a:p>
            <a:endParaRPr lang="en-US" sz="1400" dirty="0"/>
          </a:p>
          <a:p>
            <a:pPr marL="342900" indent="-342900">
              <a:buAutoNum type="arabicPeriod"/>
            </a:pPr>
            <a:r>
              <a:rPr lang="en-PK" dirty="0" err="1"/>
              <a:t>Yarkhoon</a:t>
            </a:r>
            <a:r>
              <a:rPr lang="en-PK" dirty="0"/>
              <a:t> R</a:t>
            </a:r>
            <a:r>
              <a:rPr lang="en-US" dirty="0" err="1"/>
              <a:t>oa</a:t>
            </a:r>
            <a:r>
              <a:rPr lang="en-PK" dirty="0"/>
              <a:t>d at </a:t>
            </a:r>
            <a:r>
              <a:rPr lang="en-PK" dirty="0" err="1"/>
              <a:t>Shanogol</a:t>
            </a:r>
            <a:r>
              <a:rPr lang="en-PK" dirty="0"/>
              <a:t>, Ch</a:t>
            </a:r>
            <a:r>
              <a:rPr lang="en-US" dirty="0"/>
              <a:t>u</a:t>
            </a:r>
            <a:r>
              <a:rPr lang="en-PK" dirty="0" err="1"/>
              <a:t>inj</a:t>
            </a:r>
            <a:r>
              <a:rPr lang="en-PK" dirty="0"/>
              <a:t> Bala, </a:t>
            </a:r>
            <a:r>
              <a:rPr lang="en-PK" dirty="0" err="1"/>
              <a:t>Pasum</a:t>
            </a:r>
            <a:r>
              <a:rPr lang="en-US" dirty="0"/>
              <a:t> G</a:t>
            </a:r>
            <a:r>
              <a:rPr lang="en-PK" dirty="0" err="1"/>
              <a:t>ol</a:t>
            </a:r>
            <a:endParaRPr lang="en-US" dirty="0"/>
          </a:p>
          <a:p>
            <a:pPr marL="342900" indent="-342900">
              <a:buAutoNum type="arabicPeriod"/>
            </a:pPr>
            <a:r>
              <a:rPr lang="en-PK" dirty="0" err="1"/>
              <a:t>Booni</a:t>
            </a:r>
            <a:r>
              <a:rPr lang="en-PK" dirty="0"/>
              <a:t> to Mastuj Main Bridge side walls damaged and R</a:t>
            </a:r>
            <a:r>
              <a:rPr lang="en-US" dirty="0" err="1"/>
              <a:t>oa</a:t>
            </a:r>
            <a:r>
              <a:rPr lang="en-PK" dirty="0"/>
              <a:t>d is closed.</a:t>
            </a:r>
            <a:endParaRPr lang="en-US" dirty="0"/>
          </a:p>
          <a:p>
            <a:pPr marL="342900" indent="-342900">
              <a:buAutoNum type="arabicPeriod"/>
            </a:pPr>
            <a:r>
              <a:rPr lang="en-PK" dirty="0" err="1"/>
              <a:t>Shahidas</a:t>
            </a:r>
            <a:r>
              <a:rPr lang="en-PK" dirty="0"/>
              <a:t> R</a:t>
            </a:r>
            <a:r>
              <a:rPr lang="en-US" dirty="0" err="1"/>
              <a:t>oa</a:t>
            </a:r>
            <a:r>
              <a:rPr lang="en-PK" dirty="0"/>
              <a:t>d </a:t>
            </a:r>
            <a:endParaRPr lang="en-US" dirty="0"/>
          </a:p>
          <a:p>
            <a:pPr marL="342900" indent="-342900">
              <a:buAutoNum type="arabicPeriod"/>
            </a:pPr>
            <a:r>
              <a:rPr lang="en-PK" dirty="0" err="1"/>
              <a:t>Booni</a:t>
            </a:r>
            <a:r>
              <a:rPr lang="en-PK" dirty="0"/>
              <a:t> </a:t>
            </a:r>
            <a:r>
              <a:rPr lang="en-PK" dirty="0" err="1"/>
              <a:t>Sonoghur</a:t>
            </a:r>
            <a:r>
              <a:rPr lang="en-PK" dirty="0"/>
              <a:t> R</a:t>
            </a:r>
            <a:r>
              <a:rPr lang="en-US" dirty="0" err="1"/>
              <a:t>oa</a:t>
            </a:r>
            <a:r>
              <a:rPr lang="en-PK" dirty="0"/>
              <a:t>d</a:t>
            </a:r>
            <a:endParaRPr lang="en-US" dirty="0"/>
          </a:p>
          <a:p>
            <a:pPr marL="342900" indent="-342900">
              <a:buAutoNum type="arabicPeriod"/>
            </a:pPr>
            <a:r>
              <a:rPr lang="en-PK" dirty="0" err="1"/>
              <a:t>Nichagh</a:t>
            </a:r>
            <a:r>
              <a:rPr lang="en-PK" dirty="0"/>
              <a:t> R</a:t>
            </a:r>
            <a:r>
              <a:rPr lang="en-US" dirty="0" err="1"/>
              <a:t>oa</a:t>
            </a:r>
            <a:r>
              <a:rPr lang="en-PK" dirty="0"/>
              <a:t>d at </a:t>
            </a:r>
            <a:r>
              <a:rPr lang="en-PK" dirty="0" err="1"/>
              <a:t>Gazeen</a:t>
            </a:r>
            <a:endParaRPr lang="en-US" dirty="0"/>
          </a:p>
          <a:p>
            <a:pPr marL="342900" indent="-342900">
              <a:buAutoNum type="arabicPeriod"/>
            </a:pPr>
            <a:r>
              <a:rPr lang="en-PK" dirty="0" err="1"/>
              <a:t>Yarkhoon</a:t>
            </a:r>
            <a:r>
              <a:rPr lang="en-PK" dirty="0"/>
              <a:t> R</a:t>
            </a:r>
            <a:r>
              <a:rPr lang="en-US" dirty="0" err="1"/>
              <a:t>oa</a:t>
            </a:r>
            <a:r>
              <a:rPr lang="en-PK" dirty="0"/>
              <a:t>d at </a:t>
            </a:r>
            <a:r>
              <a:rPr lang="en-PK" dirty="0" err="1"/>
              <a:t>Shalkoach</a:t>
            </a:r>
            <a:r>
              <a:rPr lang="en-PK" dirty="0"/>
              <a:t>.</a:t>
            </a:r>
            <a:endParaRPr lang="en-US" dirty="0"/>
          </a:p>
          <a:p>
            <a:pPr marL="342900" indent="-342900">
              <a:buAutoNum type="arabicPeriod"/>
            </a:pPr>
            <a:r>
              <a:rPr lang="en-PK" dirty="0" err="1"/>
              <a:t>Khot</a:t>
            </a:r>
            <a:r>
              <a:rPr lang="en-PK" dirty="0"/>
              <a:t> R</a:t>
            </a:r>
            <a:r>
              <a:rPr lang="en-US" dirty="0" err="1"/>
              <a:t>oa</a:t>
            </a:r>
            <a:r>
              <a:rPr lang="en-PK" dirty="0"/>
              <a:t>d</a:t>
            </a:r>
            <a:endParaRPr lang="en-US" dirty="0"/>
          </a:p>
          <a:p>
            <a:endParaRPr lang="en-US" dirty="0"/>
          </a:p>
          <a:p>
            <a:r>
              <a:rPr lang="en-US" dirty="0"/>
              <a:t>Restoration work is in progress on the above mentioned areas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216472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Current Road Situation (Chitral Lower)</a:t>
            </a:r>
            <a:endParaRPr lang="en-PK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993D0A-D474-039B-7D70-474852B55244}"/>
              </a:ext>
            </a:extLst>
          </p:cNvPr>
          <p:cNvSpPr txBox="1">
            <a:spLocks/>
          </p:cNvSpPr>
          <p:nvPr/>
        </p:nvSpPr>
        <p:spPr>
          <a:xfrm>
            <a:off x="554734" y="1168695"/>
            <a:ext cx="11037497" cy="300471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AutoNum type="arabicPeriod"/>
            </a:pPr>
            <a:r>
              <a:rPr lang="en-US" sz="1800" b="0" dirty="0" err="1"/>
              <a:t>Kaghuzi</a:t>
            </a:r>
            <a:r>
              <a:rPr lang="en-US" sz="1800" b="0" dirty="0"/>
              <a:t> Bridge work completed and Road is open. </a:t>
            </a:r>
          </a:p>
          <a:p>
            <a:pPr marL="342900" indent="-342900">
              <a:buFontTx/>
              <a:buAutoNum type="arabicPeriod"/>
            </a:pPr>
            <a:r>
              <a:rPr lang="en-US" sz="1800" b="0" dirty="0" err="1"/>
              <a:t>Danin</a:t>
            </a:r>
            <a:r>
              <a:rPr lang="en-US" sz="1800" b="0" dirty="0"/>
              <a:t> N45 Road cleared for traffic.</a:t>
            </a:r>
          </a:p>
          <a:p>
            <a:pPr marL="342900" indent="-342900">
              <a:buFontTx/>
              <a:buAutoNum type="arabicPeriod"/>
            </a:pPr>
            <a:r>
              <a:rPr lang="en-US" sz="1800" b="0" dirty="0" err="1"/>
              <a:t>Nerdait</a:t>
            </a:r>
            <a:r>
              <a:rPr lang="en-US" sz="1800" b="0" dirty="0"/>
              <a:t> Nullah Kari Bridge one side diversion completed.</a:t>
            </a:r>
          </a:p>
          <a:p>
            <a:pPr marL="342900" indent="-342900">
              <a:buFontTx/>
              <a:buAutoNum type="arabicPeriod"/>
            </a:pPr>
            <a:r>
              <a:rPr lang="en-US" sz="1800" b="0" dirty="0"/>
              <a:t>Debris clearance completed on km35 </a:t>
            </a:r>
            <a:r>
              <a:rPr lang="en-US" sz="1800" b="0" dirty="0" err="1"/>
              <a:t>Morai</a:t>
            </a:r>
            <a:r>
              <a:rPr lang="en-US" sz="1800" b="0" dirty="0"/>
              <a:t>, Chitral </a:t>
            </a:r>
            <a:r>
              <a:rPr lang="en-US" sz="1800" b="0" dirty="0" err="1"/>
              <a:t>Booni</a:t>
            </a:r>
            <a:r>
              <a:rPr lang="en-US" sz="1800" b="0" dirty="0"/>
              <a:t> Road.</a:t>
            </a:r>
          </a:p>
          <a:p>
            <a:pPr marL="342900" indent="-342900">
              <a:buFontTx/>
              <a:buAutoNum type="arabicPeriod"/>
            </a:pPr>
            <a:r>
              <a:rPr lang="en-US" sz="1800" b="0" dirty="0"/>
              <a:t>Road levelling and clearance is in progress N45 </a:t>
            </a:r>
            <a:r>
              <a:rPr lang="en-US" sz="1800" b="0" dirty="0" err="1"/>
              <a:t>Bardam</a:t>
            </a:r>
            <a:r>
              <a:rPr lang="en-US" sz="1800" b="0" dirty="0"/>
              <a:t> area</a:t>
            </a:r>
          </a:p>
          <a:p>
            <a:pPr marL="342900" indent="-342900">
              <a:buAutoNum type="arabicPeriod"/>
            </a:pPr>
            <a:r>
              <a:rPr lang="en-US" sz="1800" b="0" dirty="0"/>
              <a:t>Restoration work is in progress on </a:t>
            </a:r>
            <a:r>
              <a:rPr lang="en-US" sz="1800" b="0" dirty="0" err="1"/>
              <a:t>Danin</a:t>
            </a:r>
            <a:r>
              <a:rPr lang="en-US" sz="1800" b="0" dirty="0"/>
              <a:t> </a:t>
            </a:r>
            <a:r>
              <a:rPr lang="en-US" sz="1800" b="0" dirty="0" err="1"/>
              <a:t>Gahtak</a:t>
            </a:r>
            <a:r>
              <a:rPr lang="en-US" sz="1800" b="0" dirty="0"/>
              <a:t> road.</a:t>
            </a:r>
          </a:p>
          <a:p>
            <a:pPr marL="342900" indent="-342900">
              <a:buAutoNum type="arabicPeriod"/>
            </a:pPr>
            <a:r>
              <a:rPr lang="en-US" sz="1800" b="0" dirty="0"/>
              <a:t>Work is in progress on </a:t>
            </a:r>
            <a:r>
              <a:rPr lang="en-US" sz="1800" b="0" dirty="0" err="1"/>
              <a:t>Madaklasht</a:t>
            </a:r>
            <a:r>
              <a:rPr lang="en-US" sz="1800" b="0" dirty="0"/>
              <a:t> road at </a:t>
            </a:r>
            <a:r>
              <a:rPr lang="en-US" sz="1800" b="0" dirty="0" err="1"/>
              <a:t>patigal</a:t>
            </a:r>
            <a:endParaRPr lang="en-US" sz="1800" b="0" dirty="0"/>
          </a:p>
          <a:p>
            <a:pPr marL="342900" indent="-342900">
              <a:buAutoNum type="arabicPeriod"/>
            </a:pPr>
            <a:r>
              <a:rPr lang="en-US" sz="1800" b="0" dirty="0" err="1"/>
              <a:t>Golain</a:t>
            </a:r>
            <a:r>
              <a:rPr lang="en-US" sz="1800" b="0" dirty="0"/>
              <a:t> Road machinery mobilized by </a:t>
            </a:r>
            <a:r>
              <a:rPr lang="en-US" sz="1800" b="0" dirty="0" err="1"/>
              <a:t>Golain</a:t>
            </a:r>
            <a:r>
              <a:rPr lang="en-US" sz="1800" b="0" dirty="0"/>
              <a:t> Gol Authorities for road clearance.</a:t>
            </a:r>
          </a:p>
          <a:p>
            <a:pPr marL="342900" indent="-342900">
              <a:buAutoNum type="arabicPeriod"/>
            </a:pPr>
            <a:r>
              <a:rPr lang="en-US" sz="1800" b="0" dirty="0"/>
              <a:t>Work in progress on </a:t>
            </a:r>
            <a:r>
              <a:rPr lang="en-US" sz="1800" b="0" dirty="0" err="1"/>
              <a:t>Asrait</a:t>
            </a:r>
            <a:r>
              <a:rPr lang="en-US" sz="1800" b="0" dirty="0"/>
              <a:t> N45 Road.</a:t>
            </a:r>
          </a:p>
          <a:p>
            <a:pPr marL="342900" indent="-342900">
              <a:buAutoNum type="arabicPeriod"/>
            </a:pPr>
            <a:r>
              <a:rPr lang="en-US" sz="1800" b="0" dirty="0"/>
              <a:t>Garam </a:t>
            </a:r>
            <a:r>
              <a:rPr lang="en-US" sz="1800" b="0" dirty="0" err="1"/>
              <a:t>Chashma</a:t>
            </a:r>
            <a:r>
              <a:rPr lang="en-US" sz="1800" b="0" dirty="0"/>
              <a:t> Road</a:t>
            </a:r>
          </a:p>
          <a:p>
            <a:pPr marL="342900" indent="-342900">
              <a:buAutoNum type="arabicPeriod"/>
            </a:pPr>
            <a:r>
              <a:rPr lang="en-US" sz="1800" b="0" dirty="0"/>
              <a:t>Clearance work is in progress on Main Mastuj Road to upper Chitral </a:t>
            </a:r>
          </a:p>
        </p:txBody>
      </p:sp>
    </p:spTree>
    <p:extLst>
      <p:ext uri="{BB962C8B-B14F-4D97-AF65-F5344CB8AC3E}">
        <p14:creationId xmlns:p14="http://schemas.microsoft.com/office/powerpoint/2010/main" val="240012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8C51-57DD-D524-BFCE-5298E4E2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4D109-7379-41E5-EB6E-FB4D549BB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C5B8922-57AA-90E3-CF9C-DCDBF89EF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653086"/>
              </p:ext>
            </p:extLst>
          </p:nvPr>
        </p:nvGraphicFramePr>
        <p:xfrm>
          <a:off x="2032000" y="1857802"/>
          <a:ext cx="8128000" cy="3320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17871934"/>
                    </a:ext>
                  </a:extLst>
                </a:gridCol>
              </a:tblGrid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Overview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163407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Damages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945777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Response &amp; Relief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776991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Current Roads Situation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8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540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Road Situation in Swat &amp; </a:t>
            </a:r>
            <a:r>
              <a:rPr lang="en-US" sz="2400" dirty="0" err="1"/>
              <a:t>Battagram</a:t>
            </a:r>
            <a:endParaRPr lang="en-PK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7279D-E963-29F3-BD54-EA51387C1497}"/>
              </a:ext>
            </a:extLst>
          </p:cNvPr>
          <p:cNvSpPr txBox="1">
            <a:spLocks/>
          </p:cNvSpPr>
          <p:nvPr/>
        </p:nvSpPr>
        <p:spPr>
          <a:xfrm>
            <a:off x="554735" y="1168696"/>
            <a:ext cx="10160065" cy="254727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0" dirty="0"/>
          </a:p>
          <a:p>
            <a:endParaRPr lang="en-US" sz="1400" b="0" dirty="0"/>
          </a:p>
          <a:p>
            <a:r>
              <a:rPr lang="en-US" sz="1800" dirty="0"/>
              <a:t>Swat:</a:t>
            </a:r>
          </a:p>
          <a:p>
            <a:r>
              <a:rPr lang="en-US" sz="1800" b="0" dirty="0"/>
              <a:t>Main road of </a:t>
            </a:r>
            <a:r>
              <a:rPr lang="en-US" sz="1800" b="0" dirty="0" err="1"/>
              <a:t>Chamtalai</a:t>
            </a:r>
            <a:r>
              <a:rPr lang="en-US" sz="1800" b="0" dirty="0"/>
              <a:t> </a:t>
            </a:r>
            <a:r>
              <a:rPr lang="en-US" sz="1800" b="0" dirty="0" err="1"/>
              <a:t>Khwazakhela</a:t>
            </a:r>
            <a:r>
              <a:rPr lang="en-US" sz="1800" b="0" dirty="0"/>
              <a:t> has been partially damaged. (Restoration work is in progress)</a:t>
            </a:r>
          </a:p>
          <a:p>
            <a:endParaRPr lang="en-US" sz="1800" b="0" dirty="0"/>
          </a:p>
          <a:p>
            <a:r>
              <a:rPr lang="en-US" sz="1800" dirty="0" err="1"/>
              <a:t>Battagram</a:t>
            </a:r>
            <a:r>
              <a:rPr lang="en-US" sz="1800" dirty="0"/>
              <a:t>:</a:t>
            </a:r>
          </a:p>
          <a:p>
            <a:r>
              <a:rPr lang="en-US" sz="1800" b="0" dirty="0"/>
              <a:t>The following roads are blocked due to a landslide:</a:t>
            </a:r>
          </a:p>
          <a:p>
            <a:r>
              <a:rPr lang="en-US" sz="1800" b="0" dirty="0"/>
              <a:t>1. Main </a:t>
            </a:r>
            <a:r>
              <a:rPr lang="en-US" sz="1800" b="0" dirty="0" err="1"/>
              <a:t>Sachbyar</a:t>
            </a:r>
            <a:r>
              <a:rPr lang="en-US" sz="1800" b="0" dirty="0"/>
              <a:t> Road.</a:t>
            </a:r>
          </a:p>
          <a:p>
            <a:r>
              <a:rPr lang="en-US" sz="1800" b="0" dirty="0"/>
              <a:t>2. </a:t>
            </a:r>
            <a:r>
              <a:rPr lang="en-US" sz="1800" b="0" dirty="0" err="1"/>
              <a:t>Thakot</a:t>
            </a:r>
            <a:r>
              <a:rPr lang="en-US" sz="1800" b="0" dirty="0"/>
              <a:t> Banna Road.</a:t>
            </a:r>
          </a:p>
          <a:p>
            <a:endParaRPr lang="en-US" sz="1800" b="0" dirty="0"/>
          </a:p>
          <a:p>
            <a:r>
              <a:rPr lang="en-US" sz="1800" b="0" dirty="0"/>
              <a:t>Restoration work is in progress</a:t>
            </a:r>
          </a:p>
        </p:txBody>
      </p:sp>
    </p:spTree>
    <p:extLst>
      <p:ext uri="{BB962C8B-B14F-4D97-AF65-F5344CB8AC3E}">
        <p14:creationId xmlns:p14="http://schemas.microsoft.com/office/powerpoint/2010/main" val="4076205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3A2FC-0FBC-10B3-0F29-FE8D64B1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Pictorial View 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6E501-6319-74F0-BA62-D92A66B88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CE2FB-AD5A-444F-816A-3D8EE7811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37" y="4461164"/>
            <a:ext cx="5973574" cy="2260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0AE36-2F96-4B2D-8034-CC5FF64FE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8" y="4461164"/>
            <a:ext cx="5883693" cy="2260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D2629D-4092-4A78-9D98-6B00B8243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36" y="1615650"/>
            <a:ext cx="5973574" cy="2771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91AE5D-5DB7-4D1D-8E94-72EB4E13B8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9" y="1615650"/>
            <a:ext cx="5883693" cy="27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29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3A2FC-0FBC-10B3-0F29-FE8D64B1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Pictorial View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6E501-6319-74F0-BA62-D92A66B88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BFF17-6C90-4DDF-B243-A3087FA55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23" y="3986246"/>
            <a:ext cx="2057401" cy="2743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77A7F6-5DA0-4705-855A-2DA591E78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077382"/>
            <a:ext cx="4326467" cy="2746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C6BA21-3AF7-4E1B-B807-C2E62FCE2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0" y="1092200"/>
            <a:ext cx="60960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7B7FF-1C7E-4893-9C00-BD0B02510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967691"/>
            <a:ext cx="3677356" cy="27580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1DE078-81E1-41CB-A412-B40E123A0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9" y="4083131"/>
            <a:ext cx="5204646" cy="234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3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3A2FC-0FBC-10B3-0F29-FE8D64B1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Pictorial View 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6E501-6319-74F0-BA62-D92A66B88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8" name="Picture 7" descr="A group of people standing next to a red truck&#10;&#10;Description automatically generated">
            <a:extLst>
              <a:ext uri="{FF2B5EF4-FFF2-40B4-BE49-F238E27FC236}">
                <a16:creationId xmlns:a16="http://schemas.microsoft.com/office/drawing/2014/main" id="{215F1060-BE3D-48B1-B37B-DA516E580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86" y="1074240"/>
            <a:ext cx="4497661" cy="5647234"/>
          </a:xfrm>
          <a:prstGeom prst="rect">
            <a:avLst/>
          </a:prstGeom>
        </p:spPr>
      </p:pic>
      <p:pic>
        <p:nvPicPr>
          <p:cNvPr id="9" name="Picture 8" descr="A group of men standing outside&#10;&#10;Description automatically generated">
            <a:extLst>
              <a:ext uri="{FF2B5EF4-FFF2-40B4-BE49-F238E27FC236}">
                <a16:creationId xmlns:a16="http://schemas.microsoft.com/office/drawing/2014/main" id="{4C762B1F-700F-419E-9CCE-B060E9AEF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43" y="1074241"/>
            <a:ext cx="3701143" cy="5647234"/>
          </a:xfrm>
          <a:prstGeom prst="rect">
            <a:avLst/>
          </a:prstGeom>
        </p:spPr>
      </p:pic>
      <p:pic>
        <p:nvPicPr>
          <p:cNvPr id="10" name="Picture 9" descr="A group of people outside&#10;&#10;Description automatically generated">
            <a:extLst>
              <a:ext uri="{FF2B5EF4-FFF2-40B4-BE49-F238E27FC236}">
                <a16:creationId xmlns:a16="http://schemas.microsoft.com/office/drawing/2014/main" id="{1318CF62-24CE-4D03-89BE-FC47FA533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3" y="1074241"/>
            <a:ext cx="3815490" cy="564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68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3A2FC-0FBC-10B3-0F29-FE8D64B1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Pictorial View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6E501-6319-74F0-BA62-D92A66B88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C79B8-4087-45CB-8A81-B64F80D31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86" y="1074240"/>
            <a:ext cx="4497661" cy="5647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0CB13B-8F3B-4167-A9A4-0C26A0DFD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43" y="1074240"/>
            <a:ext cx="3701143" cy="5647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6E3211-436C-4191-ADDB-C45A390EF9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3" y="1074241"/>
            <a:ext cx="3704040" cy="564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67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0" y="2372217"/>
            <a:ext cx="8657402" cy="2208249"/>
          </a:xfrm>
        </p:spPr>
        <p:txBody>
          <a:bodyPr/>
          <a:lstStyle/>
          <a:p>
            <a:r>
              <a:rPr lang="en-US" sz="16600" dirty="0">
                <a:solidFill>
                  <a:schemeClr val="accent3">
                    <a:lumMod val="75000"/>
                  </a:schemeClr>
                </a:solidFill>
              </a:rPr>
              <a:t>Thanks</a:t>
            </a:r>
            <a:endParaRPr lang="en-PK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7279D-E963-29F3-BD54-EA51387C1497}"/>
              </a:ext>
            </a:extLst>
          </p:cNvPr>
          <p:cNvSpPr txBox="1">
            <a:spLocks/>
          </p:cNvSpPr>
          <p:nvPr/>
        </p:nvSpPr>
        <p:spPr>
          <a:xfrm>
            <a:off x="554735" y="1168696"/>
            <a:ext cx="10160065" cy="19978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AutoNum type="arabicPeriod"/>
            </a:pP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111613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PDMA Advisory (11</a:t>
            </a:r>
            <a:r>
              <a:rPr lang="en-US" sz="2400" baseline="30000" dirty="0"/>
              <a:t>th</a:t>
            </a:r>
            <a:r>
              <a:rPr lang="en-US" sz="2400" dirty="0"/>
              <a:t> July)</a:t>
            </a:r>
            <a:endParaRPr lang="en-PK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7279D-E963-29F3-BD54-EA51387C1497}"/>
              </a:ext>
            </a:extLst>
          </p:cNvPr>
          <p:cNvSpPr txBox="1">
            <a:spLocks/>
          </p:cNvSpPr>
          <p:nvPr/>
        </p:nvSpPr>
        <p:spPr>
          <a:xfrm>
            <a:off x="554735" y="1168696"/>
            <a:ext cx="10160065" cy="19978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AutoNum type="arabicPeriod"/>
            </a:pPr>
            <a:endParaRPr lang="en-US" sz="14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6498C-FD17-4FCE-A701-3BCF87909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837" y="1111227"/>
            <a:ext cx="3418163" cy="5477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5224D-EF89-4D19-A459-24FF94AE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499" y="1083841"/>
            <a:ext cx="3744772" cy="5532598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7750F595-84BE-44E4-8C12-4A974256245C}"/>
              </a:ext>
            </a:extLst>
          </p:cNvPr>
          <p:cNvSpPr/>
          <p:nvPr/>
        </p:nvSpPr>
        <p:spPr>
          <a:xfrm flipH="1">
            <a:off x="10895769" y="1083841"/>
            <a:ext cx="741495" cy="228492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PK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82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PDMA Advisory (17</a:t>
            </a:r>
            <a:r>
              <a:rPr lang="en-US" sz="2400" baseline="30000" dirty="0"/>
              <a:t>th</a:t>
            </a:r>
            <a:r>
              <a:rPr lang="en-US" sz="2400" dirty="0"/>
              <a:t> July)</a:t>
            </a:r>
            <a:endParaRPr lang="en-PK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7279D-E963-29F3-BD54-EA51387C1497}"/>
              </a:ext>
            </a:extLst>
          </p:cNvPr>
          <p:cNvSpPr txBox="1">
            <a:spLocks/>
          </p:cNvSpPr>
          <p:nvPr/>
        </p:nvSpPr>
        <p:spPr>
          <a:xfrm>
            <a:off x="554735" y="1168696"/>
            <a:ext cx="10160065" cy="19978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AutoNum type="arabicPeriod"/>
            </a:pPr>
            <a:endParaRPr lang="en-US" sz="14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AC1A3-1E1F-4414-8B81-8EA229CF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533" y="1029186"/>
            <a:ext cx="3519417" cy="5574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280705-48D8-409E-ACD2-A59114359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685" y="980539"/>
            <a:ext cx="4177710" cy="5672108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B69C5132-BFA0-4564-8E52-A65FD0AB0F1A}"/>
              </a:ext>
            </a:extLst>
          </p:cNvPr>
          <p:cNvSpPr/>
          <p:nvPr/>
        </p:nvSpPr>
        <p:spPr>
          <a:xfrm flipH="1">
            <a:off x="10895769" y="1083841"/>
            <a:ext cx="741495" cy="228492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PK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47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PDMA Advisory (19</a:t>
            </a:r>
            <a:r>
              <a:rPr lang="en-US" sz="2400" baseline="30000" dirty="0"/>
              <a:t>th</a:t>
            </a:r>
            <a:r>
              <a:rPr lang="en-US" sz="2400" dirty="0"/>
              <a:t> July)</a:t>
            </a:r>
            <a:endParaRPr lang="en-PK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7279D-E963-29F3-BD54-EA51387C1497}"/>
              </a:ext>
            </a:extLst>
          </p:cNvPr>
          <p:cNvSpPr txBox="1">
            <a:spLocks/>
          </p:cNvSpPr>
          <p:nvPr/>
        </p:nvSpPr>
        <p:spPr>
          <a:xfrm>
            <a:off x="554735" y="1168696"/>
            <a:ext cx="10160065" cy="19978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AutoNum type="arabicPeriod"/>
            </a:pPr>
            <a:endParaRPr lang="en-US" sz="14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CD9FA-7C05-4994-BDAF-70C1EF78F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200" y="1069829"/>
            <a:ext cx="3479010" cy="5685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8801BB-3697-44C2-B5F0-70DFFEBB1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749" y="1876702"/>
            <a:ext cx="4124901" cy="3629532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9D8CCFF5-DD77-4FF0-8622-68AFC47E163A}"/>
              </a:ext>
            </a:extLst>
          </p:cNvPr>
          <p:cNvSpPr/>
          <p:nvPr/>
        </p:nvSpPr>
        <p:spPr>
          <a:xfrm flipH="1">
            <a:off x="10895769" y="1083841"/>
            <a:ext cx="741495" cy="228492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PK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71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PDMA Advisory (21</a:t>
            </a:r>
            <a:r>
              <a:rPr lang="en-US" sz="2400" baseline="30000" dirty="0"/>
              <a:t>st</a:t>
            </a:r>
            <a:r>
              <a:rPr lang="en-US" sz="2400" dirty="0"/>
              <a:t> July)</a:t>
            </a:r>
            <a:endParaRPr lang="en-PK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7279D-E963-29F3-BD54-EA51387C1497}"/>
              </a:ext>
            </a:extLst>
          </p:cNvPr>
          <p:cNvSpPr txBox="1">
            <a:spLocks/>
          </p:cNvSpPr>
          <p:nvPr/>
        </p:nvSpPr>
        <p:spPr>
          <a:xfrm>
            <a:off x="554735" y="1168696"/>
            <a:ext cx="10160065" cy="19978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AutoNum type="arabicPeriod"/>
            </a:pPr>
            <a:endParaRPr lang="en-US" sz="14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9AC0B6-C58D-4359-A5B2-9ED903B30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1168696"/>
            <a:ext cx="3441694" cy="5392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661035-50EC-4624-A2E7-5BD4C2BF2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07" y="1058022"/>
            <a:ext cx="3899200" cy="5613572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81CE1EC-8996-42E0-9FE4-75F48A7DF8BC}"/>
              </a:ext>
            </a:extLst>
          </p:cNvPr>
          <p:cNvSpPr/>
          <p:nvPr/>
        </p:nvSpPr>
        <p:spPr>
          <a:xfrm flipH="1">
            <a:off x="10895769" y="1083841"/>
            <a:ext cx="741495" cy="228492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bg1"/>
                </a:solidFill>
                <a:hlinkClick r:id="rId4" action="ppaction://hlinksldjump"/>
              </a:rPr>
              <a:t>Back</a:t>
            </a:r>
            <a:endParaRPr lang="en-PK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31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8C51-57DD-D524-BFCE-5298E4E2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4D109-7379-41E5-EB6E-FB4D549BB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C5B8922-57AA-90E3-CF9C-DCDBF89EF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070149"/>
              </p:ext>
            </p:extLst>
          </p:nvPr>
        </p:nvGraphicFramePr>
        <p:xfrm>
          <a:off x="2032000" y="1857802"/>
          <a:ext cx="8128000" cy="3320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17871934"/>
                    </a:ext>
                  </a:extLst>
                </a:gridCol>
              </a:tblGrid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Overview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789299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Damages</a:t>
                      </a:r>
                      <a:endParaRPr lang="en-PK" sz="2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945777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Response &amp; Relief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776991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Current Roads Situation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8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109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Emergency Notification in District Chitral (Lower &amp; Upper)</a:t>
            </a:r>
            <a:endParaRPr lang="en-PK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7279D-E963-29F3-BD54-EA51387C1497}"/>
              </a:ext>
            </a:extLst>
          </p:cNvPr>
          <p:cNvSpPr txBox="1">
            <a:spLocks/>
          </p:cNvSpPr>
          <p:nvPr/>
        </p:nvSpPr>
        <p:spPr>
          <a:xfrm>
            <a:off x="554735" y="1168696"/>
            <a:ext cx="10160065" cy="19978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AutoNum type="arabicPeriod"/>
            </a:pPr>
            <a:endParaRPr lang="en-US" sz="1400" b="0" dirty="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81CE1EC-8996-42E0-9FE4-75F48A7DF8BC}"/>
              </a:ext>
            </a:extLst>
          </p:cNvPr>
          <p:cNvSpPr/>
          <p:nvPr/>
        </p:nvSpPr>
        <p:spPr>
          <a:xfrm flipH="1">
            <a:off x="10895769" y="1083841"/>
            <a:ext cx="741495" cy="228492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bg1"/>
                </a:solidFill>
                <a:hlinkClick r:id="rId2" action="ppaction://hlinksldjump"/>
              </a:rPr>
              <a:t>Back</a:t>
            </a:r>
            <a:endParaRPr lang="en-PK" sz="1600" dirty="0" err="1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9830C4-FC03-4A83-962B-CFC0DC4F8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73" y="1052201"/>
            <a:ext cx="4147521" cy="580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25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PDMA Revised Compensation Policy 2023</a:t>
            </a:r>
            <a:endParaRPr lang="en-PK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7279D-E963-29F3-BD54-EA51387C1497}"/>
              </a:ext>
            </a:extLst>
          </p:cNvPr>
          <p:cNvSpPr txBox="1">
            <a:spLocks/>
          </p:cNvSpPr>
          <p:nvPr/>
        </p:nvSpPr>
        <p:spPr>
          <a:xfrm>
            <a:off x="554735" y="1168696"/>
            <a:ext cx="10160065" cy="19978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AutoNum type="arabicPeriod"/>
            </a:pPr>
            <a:endParaRPr lang="en-US" sz="1400" b="0" dirty="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781CE1EC-8996-42E0-9FE4-75F48A7DF8BC}"/>
              </a:ext>
            </a:extLst>
          </p:cNvPr>
          <p:cNvSpPr/>
          <p:nvPr/>
        </p:nvSpPr>
        <p:spPr>
          <a:xfrm flipH="1">
            <a:off x="10895769" y="1083841"/>
            <a:ext cx="741495" cy="228492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bg1"/>
                </a:solidFill>
                <a:hlinkClick r:id="rId2" action="ppaction://hlinksldjump"/>
              </a:rPr>
              <a:t>Back</a:t>
            </a:r>
            <a:endParaRPr lang="en-PK" sz="1600" dirty="0" err="1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4C3A1-6034-40F9-9A44-56B41417B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866" y="1083841"/>
            <a:ext cx="3909998" cy="557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5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846F2-5CFB-9C11-C2B5-949694DCECF8}"/>
              </a:ext>
            </a:extLst>
          </p:cNvPr>
          <p:cNvSpPr txBox="1"/>
          <p:nvPr/>
        </p:nvSpPr>
        <p:spPr>
          <a:xfrm>
            <a:off x="554735" y="1070042"/>
            <a:ext cx="10855810" cy="5243672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Districts of Chitral Upper &amp; Lower in particular and Districts Dir Upper &amp; Lower experienced increased torrential rainfall w/e from 17</a:t>
            </a:r>
            <a:r>
              <a:rPr lang="en-US" baseline="30000" dirty="0"/>
              <a:t>th</a:t>
            </a:r>
            <a:r>
              <a:rPr lang="en-US" dirty="0"/>
              <a:t> July to 23</a:t>
            </a:r>
            <a:r>
              <a:rPr lang="en-US" baseline="30000" dirty="0"/>
              <a:t>rd</a:t>
            </a:r>
            <a:r>
              <a:rPr lang="en-US" dirty="0"/>
              <a:t> July, 2023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As a result, parts of Upper Chitral were disconnected from rest of Khyber Pakhtunkhwa at (Kari &amp; </a:t>
            </a:r>
            <a:r>
              <a:rPr lang="en-US" dirty="0" err="1"/>
              <a:t>Koghuzi</a:t>
            </a:r>
            <a:r>
              <a:rPr lang="en-US" dirty="0"/>
              <a:t>) and from Gilgit Baltistan at (</a:t>
            </a:r>
            <a:r>
              <a:rPr lang="en-US" dirty="0" err="1"/>
              <a:t>Shahidas</a:t>
            </a:r>
            <a:r>
              <a:rPr lang="en-US" dirty="0"/>
              <a:t>) due to washed away of RCC Bridges, leaving 170,000 (approx.) population stranded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Earlier PDMA has issued a series of advisories dated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 action="ppaction://hlinksldjump"/>
              </a:rPr>
              <a:t>11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 action="ppaction://hlinksldjump"/>
              </a:rPr>
              <a:t>th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 action="ppaction://hlinksldjump"/>
              </a:rPr>
              <a:t> July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 action="ppaction://hlinksldjump"/>
              </a:rPr>
              <a:t>17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 action="ppaction://hlinksldjump"/>
              </a:rPr>
              <a:t>th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 action="ppaction://hlinksldjump"/>
              </a:rPr>
              <a:t> July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 action="ppaction://hlinksldjump"/>
              </a:rPr>
              <a:t>19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 action="ppaction://hlinksldjump"/>
              </a:rPr>
              <a:t>th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 action="ppaction://hlinksldjump"/>
              </a:rPr>
              <a:t> July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 action="ppaction://hlinksldjump"/>
              </a:rPr>
              <a:t>21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 action="ppaction://hlinksldjump"/>
              </a:rPr>
              <a:t>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 action="ppaction://hlinksldjump"/>
              </a:rPr>
              <a:t> July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copies attached cautioning the relevant District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Administration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population concerned to adopt safety measures before and during the inclement weather.</a:t>
            </a:r>
            <a:endParaRPr lang="en-P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9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87AF0-ED8E-4E7A-88DF-342E0CD54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37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A37E8-FE9E-4294-9CC4-3DE90573F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98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CF10D-F28D-46CA-9A32-BC2829871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61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8C51-57DD-D524-BFCE-5298E4E2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4D109-7379-41E5-EB6E-FB4D549BB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C5B8922-57AA-90E3-CF9C-DCDBF89EF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568207"/>
              </p:ext>
            </p:extLst>
          </p:nvPr>
        </p:nvGraphicFramePr>
        <p:xfrm>
          <a:off x="2032000" y="1857802"/>
          <a:ext cx="8128000" cy="3320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17871934"/>
                    </a:ext>
                  </a:extLst>
                </a:gridCol>
              </a:tblGrid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Overview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789299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Damages</a:t>
                      </a:r>
                      <a:endParaRPr lang="en-PK" sz="2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945777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Response &amp; Relief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776991"/>
                  </a:ext>
                </a:extLst>
              </a:tr>
              <a:tr h="8301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Current Roads Situation</a:t>
                      </a:r>
                      <a:endParaRPr lang="en-PK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8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131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F401-F976-EB58-8C5B-F19BA8A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Damages Overview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9D3FD-3C65-FEB9-1A84-6B15198F8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K"/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B29C10D7-12BE-D9CB-B1BE-CAAC7F6F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11660"/>
              </p:ext>
            </p:extLst>
          </p:nvPr>
        </p:nvGraphicFramePr>
        <p:xfrm>
          <a:off x="756925" y="1238350"/>
          <a:ext cx="10766208" cy="46246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83104">
                  <a:extLst>
                    <a:ext uri="{9D8B030D-6E8A-4147-A177-3AD203B41FA5}">
                      <a16:colId xmlns:a16="http://schemas.microsoft.com/office/drawing/2014/main" val="3945642956"/>
                    </a:ext>
                  </a:extLst>
                </a:gridCol>
                <a:gridCol w="5383104">
                  <a:extLst>
                    <a:ext uri="{9D8B030D-6E8A-4147-A177-3AD203B41FA5}">
                      <a16:colId xmlns:a16="http://schemas.microsoft.com/office/drawing/2014/main" val="1891668354"/>
                    </a:ext>
                  </a:extLst>
                </a:gridCol>
              </a:tblGrid>
              <a:tr h="32155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Human Deaths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6342055"/>
                  </a:ext>
                </a:extLst>
              </a:tr>
              <a:tr h="32155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Human Injuries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841386"/>
                  </a:ext>
                </a:extLst>
              </a:tr>
              <a:tr h="32155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Displaced Persons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120 Families Affected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240076"/>
                  </a:ext>
                </a:extLst>
              </a:tr>
              <a:tr h="50878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Houses Fully Damaged 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8683078"/>
                  </a:ext>
                </a:extLst>
              </a:tr>
              <a:tr h="54663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Houses Partially Damaged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103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5831648"/>
                  </a:ext>
                </a:extLst>
              </a:tr>
              <a:tr h="32155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Cattles perished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2920569"/>
                  </a:ext>
                </a:extLst>
              </a:tr>
              <a:tr h="32155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Bridges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05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1419"/>
                  </a:ext>
                </a:extLst>
              </a:tr>
              <a:tr h="32155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Schools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02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0957879"/>
                  </a:ext>
                </a:extLst>
              </a:tr>
              <a:tr h="54663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Drinking Water Supply Schemes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7067894"/>
                  </a:ext>
                </a:extLst>
              </a:tr>
              <a:tr h="54663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Shops Damages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6115666"/>
                  </a:ext>
                </a:extLst>
              </a:tr>
              <a:tr h="54663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Power House Damages</a:t>
                      </a:r>
                      <a:endParaRPr lang="en-PK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9251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1331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heme/theme1.xml><?xml version="1.0" encoding="utf-8"?>
<a:theme xmlns:a="http://schemas.openxmlformats.org/drawingml/2006/main" name="9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6837"/>
      </a:accent1>
      <a:accent2>
        <a:srgbClr val="4B9506"/>
      </a:accent2>
      <a:accent3>
        <a:srgbClr val="57AE07"/>
      </a:accent3>
      <a:accent4>
        <a:srgbClr val="74D41C"/>
      </a:accent4>
      <a:accent5>
        <a:srgbClr val="004614"/>
      </a:accent5>
      <a:accent6>
        <a:srgbClr val="4D4D4D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06837"/>
        </a:accent1>
        <a:accent2>
          <a:srgbClr val="4B9506"/>
        </a:accent2>
        <a:accent3>
          <a:srgbClr val="57AE07"/>
        </a:accent3>
        <a:accent4>
          <a:srgbClr val="74D41C"/>
        </a:accent4>
        <a:accent5>
          <a:srgbClr val="004614"/>
        </a:accent5>
        <a:accent6>
          <a:srgbClr val="4D4D4D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C3922E"/>
    </a:custClr>
  </a:custClrLst>
  <a:extLst>
    <a:ext uri="{05A4C25C-085E-4340-85A3-A5531E510DB2}">
      <thm15:themeFamily xmlns:thm15="http://schemas.microsoft.com/office/thememl/2012/main" name="KR0137_CF (v4)" id="{C8437B25-9804-4200-B650-2144F1B4888E}" vid="{6B64B7AF-1F53-4991-B3BB-A5097C8BA4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6552</TotalTime>
  <Words>1224</Words>
  <Application>Microsoft Office PowerPoint</Application>
  <PresentationFormat>Widescreen</PresentationFormat>
  <Paragraphs>416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Segoe UI</vt:lpstr>
      <vt:lpstr>Wingdings</vt:lpstr>
      <vt:lpstr>9_White</vt:lpstr>
      <vt:lpstr>think-cell Slide</vt:lpstr>
      <vt:lpstr>Khyber Pakhtunkhwa  Monsoon 2023 Updates  (17th July To Till Date)</vt:lpstr>
      <vt:lpstr>Agenda</vt:lpstr>
      <vt:lpstr>Agenda</vt:lpstr>
      <vt:lpstr>Overview</vt:lpstr>
      <vt:lpstr>Overview</vt:lpstr>
      <vt:lpstr>Overview</vt:lpstr>
      <vt:lpstr>Overview</vt:lpstr>
      <vt:lpstr>Agenda</vt:lpstr>
      <vt:lpstr>Damages Overview</vt:lpstr>
      <vt:lpstr>District Wise Damages to Human Settlements</vt:lpstr>
      <vt:lpstr>Damages to Bridges</vt:lpstr>
      <vt:lpstr>Water/ Drinking Water Supply Scheme (Chitral Lower)</vt:lpstr>
      <vt:lpstr>Water/ Drinking Water Supply Scheme (Chitral Upper)</vt:lpstr>
      <vt:lpstr>Agenda</vt:lpstr>
      <vt:lpstr>Response &amp; Relief Measures (1/2)</vt:lpstr>
      <vt:lpstr>Response &amp; Relief Measures (2/2)</vt:lpstr>
      <vt:lpstr>Agenda</vt:lpstr>
      <vt:lpstr>Current Road Situation (Chitral Upper)</vt:lpstr>
      <vt:lpstr>Current Road Situation (Chitral Lower)</vt:lpstr>
      <vt:lpstr>Road Situation in Swat &amp; Battagram</vt:lpstr>
      <vt:lpstr>Pictorial View </vt:lpstr>
      <vt:lpstr>Pictorial View</vt:lpstr>
      <vt:lpstr>Pictorial View </vt:lpstr>
      <vt:lpstr>Pictorial View</vt:lpstr>
      <vt:lpstr>Thanks</vt:lpstr>
      <vt:lpstr>PDMA Advisory (11th July)</vt:lpstr>
      <vt:lpstr>PDMA Advisory (17th July)</vt:lpstr>
      <vt:lpstr>PDMA Advisory (19th July)</vt:lpstr>
      <vt:lpstr>PDMA Advisory (21st July)</vt:lpstr>
      <vt:lpstr>Emergency Notification in District Chitral (Lower &amp; Upper)</vt:lpstr>
      <vt:lpstr>PDMA Revised Compensation Policy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Flood 2022</dc:title>
  <dc:creator>Nasr Kakakhel</dc:creator>
  <cp:lastModifiedBy>fahad tahir</cp:lastModifiedBy>
  <cp:revision>160</cp:revision>
  <dcterms:created xsi:type="dcterms:W3CDTF">2022-08-27T11:48:24Z</dcterms:created>
  <dcterms:modified xsi:type="dcterms:W3CDTF">2023-07-23T19:26:42Z</dcterms:modified>
</cp:coreProperties>
</file>