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34" r:id="rId4"/>
  </p:sldMasterIdLst>
  <p:notesMasterIdLst>
    <p:notesMasterId r:id="rId18"/>
  </p:notesMasterIdLst>
  <p:sldIdLst>
    <p:sldId id="256" r:id="rId5"/>
    <p:sldId id="257" r:id="rId6"/>
    <p:sldId id="274" r:id="rId7"/>
    <p:sldId id="267" r:id="rId8"/>
    <p:sldId id="271" r:id="rId9"/>
    <p:sldId id="270" r:id="rId10"/>
    <p:sldId id="268" r:id="rId11"/>
    <p:sldId id="269" r:id="rId12"/>
    <p:sldId id="272" r:id="rId13"/>
    <p:sldId id="273" r:id="rId14"/>
    <p:sldId id="276" r:id="rId15"/>
    <p:sldId id="275" r:id="rId16"/>
    <p:sldId id="26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7F0B551-492B-DC42-8FF3-EFAE171BB86C}">
          <p14:sldIdLst>
            <p14:sldId id="256"/>
            <p14:sldId id="257"/>
            <p14:sldId id="274"/>
            <p14:sldId id="267"/>
            <p14:sldId id="271"/>
            <p14:sldId id="270"/>
            <p14:sldId id="268"/>
            <p14:sldId id="269"/>
            <p14:sldId id="272"/>
            <p14:sldId id="273"/>
            <p14:sldId id="276"/>
            <p14:sldId id="275"/>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8"/>
    <p:restoredTop sz="94762"/>
  </p:normalViewPr>
  <p:slideViewPr>
    <p:cSldViewPr snapToGrid="0" snapToObjects="1">
      <p:cViewPr>
        <p:scale>
          <a:sx n="50" d="100"/>
          <a:sy n="50" d="100"/>
        </p:scale>
        <p:origin x="784" y="4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0F44C2-2B48-2440-B91F-9AA6981E740C}" type="datetimeFigureOut">
              <a:rPr lang="en-US" smtClean="0"/>
              <a:t>11/15/2022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E77AE1-64B2-544E-9109-A75612B0A115}" type="slidenum">
              <a:rPr lang="en-US" smtClean="0"/>
              <a:t>‹#›</a:t>
            </a:fld>
            <a:endParaRPr lang="en-US"/>
          </a:p>
        </p:txBody>
      </p:sp>
    </p:spTree>
    <p:extLst>
      <p:ext uri="{BB962C8B-B14F-4D97-AF65-F5344CB8AC3E}">
        <p14:creationId xmlns:p14="http://schemas.microsoft.com/office/powerpoint/2010/main" val="295593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8431C2D-FF90-4C45-971A-C5E979C77D4F}"/>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dirty="0"/>
              <a:t>Insert </a:t>
            </a:r>
            <a:r>
              <a:rPr lang="en-US" dirty="0" err="1"/>
              <a:t>Powerpoint</a:t>
            </a:r>
            <a:r>
              <a:rPr lang="en-US" dirty="0"/>
              <a:t> Title</a:t>
            </a:r>
          </a:p>
        </p:txBody>
      </p:sp>
      <p:sp>
        <p:nvSpPr>
          <p:cNvPr id="3" name="Subtitle 2"/>
          <p:cNvSpPr>
            <a:spLocks noGrp="1"/>
          </p:cNvSpPr>
          <p:nvPr>
            <p:ph type="subTitle" idx="1" hasCustomPrompt="1"/>
          </p:nvPr>
        </p:nvSpPr>
        <p:spPr>
          <a:xfrm>
            <a:off x="1524000" y="4024825"/>
            <a:ext cx="9144000" cy="1655762"/>
          </a:xfrm>
          <a:prstGeom prst="rect">
            <a:avLst/>
          </a:prstGeom>
        </p:spPr>
        <p:txBody>
          <a:bodyPr>
            <a:normAutofit/>
          </a:bodyPr>
          <a:lstStyle>
            <a:lvl1pPr marL="0" indent="0" algn="ctr">
              <a:buNone/>
              <a:defRPr sz="3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a:t>
            </a:r>
            <a:r>
              <a:rPr lang="en-US" dirty="0" err="1"/>
              <a:t>Powerpoint</a:t>
            </a:r>
            <a:r>
              <a:rPr lang="en-US" dirty="0"/>
              <a:t> Subtitle</a:t>
            </a:r>
          </a:p>
        </p:txBody>
      </p:sp>
    </p:spTree>
    <p:extLst>
      <p:ext uri="{BB962C8B-B14F-4D97-AF65-F5344CB8AC3E}">
        <p14:creationId xmlns:p14="http://schemas.microsoft.com/office/powerpoint/2010/main" val="1463091293"/>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Slide 1">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4817E9-D6A2-B045-8BB8-03114C60E856}"/>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Content Placeholder 2"/>
          <p:cNvSpPr>
            <a:spLocks noGrp="1"/>
          </p:cNvSpPr>
          <p:nvPr>
            <p:ph idx="1"/>
          </p:nvPr>
        </p:nvSpPr>
        <p:spPr>
          <a:xfrm>
            <a:off x="838200" y="1484671"/>
            <a:ext cx="10515600" cy="469229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a:extLst>
              <a:ext uri="{FF2B5EF4-FFF2-40B4-BE49-F238E27FC236}">
                <a16:creationId xmlns:a16="http://schemas.microsoft.com/office/drawing/2014/main" id="{3DB9AC2D-6418-264F-9387-DC4FF03C15DC}"/>
              </a:ext>
            </a:extLst>
          </p:cNvPr>
          <p:cNvSpPr>
            <a:spLocks noGrp="1"/>
          </p:cNvSpPr>
          <p:nvPr>
            <p:ph type="title" hasCustomPrompt="1"/>
          </p:nvPr>
        </p:nvSpPr>
        <p:spPr>
          <a:xfrm>
            <a:off x="839788" y="365126"/>
            <a:ext cx="10515600" cy="1031056"/>
          </a:xfrm>
          <a:prstGeom prst="rect">
            <a:avLst/>
          </a:prstGeom>
        </p:spPr>
        <p:txBody>
          <a:bodyPr anchor="b">
            <a:normAutofit/>
          </a:bodyPr>
          <a:lstStyle>
            <a:lvl1pPr>
              <a:defRPr sz="3600" b="1" i="0" baseline="0">
                <a:solidFill>
                  <a:schemeClr val="tx2"/>
                </a:solidFill>
                <a:latin typeface="Times" pitchFamily="2" charset="0"/>
              </a:defRPr>
            </a:lvl1pPr>
          </a:lstStyle>
          <a:p>
            <a:r>
              <a:rPr lang="en-US" dirty="0"/>
              <a:t>Insert slide header</a:t>
            </a:r>
          </a:p>
        </p:txBody>
      </p:sp>
    </p:spTree>
    <p:extLst>
      <p:ext uri="{BB962C8B-B14F-4D97-AF65-F5344CB8AC3E}">
        <p14:creationId xmlns:p14="http://schemas.microsoft.com/office/powerpoint/2010/main" val="3209954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Slide">
    <p:bg>
      <p:bgRef idx="1001">
        <a:schemeClr val="bg2"/>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95BDDDB-21A7-1643-8CB2-B16F42CBB8E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p:cNvSpPr>
            <a:spLocks noGrp="1"/>
          </p:cNvSpPr>
          <p:nvPr>
            <p:ph type="title" hasCustomPrompt="1"/>
          </p:nvPr>
        </p:nvSpPr>
        <p:spPr>
          <a:xfrm>
            <a:off x="5620158" y="988219"/>
            <a:ext cx="5244487" cy="2852737"/>
          </a:xfrm>
          <a:prstGeom prst="rect">
            <a:avLst/>
          </a:prstGeom>
        </p:spPr>
        <p:txBody>
          <a:bodyPr anchor="b">
            <a:normAutofit/>
          </a:bodyPr>
          <a:lstStyle>
            <a:lvl1pPr>
              <a:defRPr sz="4000" b="1" i="0" baseline="0">
                <a:latin typeface="Times" pitchFamily="2" charset="0"/>
              </a:defRPr>
            </a:lvl1pPr>
          </a:lstStyle>
          <a:p>
            <a:r>
              <a:rPr lang="en-US" dirty="0"/>
              <a:t>Insert Section Header</a:t>
            </a:r>
          </a:p>
        </p:txBody>
      </p:sp>
      <p:sp>
        <p:nvSpPr>
          <p:cNvPr id="3" name="Text Placeholder 2"/>
          <p:cNvSpPr>
            <a:spLocks noGrp="1"/>
          </p:cNvSpPr>
          <p:nvPr>
            <p:ph type="body" idx="1" hasCustomPrompt="1"/>
          </p:nvPr>
        </p:nvSpPr>
        <p:spPr>
          <a:xfrm>
            <a:off x="5620158" y="3867944"/>
            <a:ext cx="5244487" cy="1500187"/>
          </a:xfrm>
          <a:prstGeom prst="rect">
            <a:avLst/>
          </a:prstGeo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Insert Section </a:t>
            </a:r>
            <a:r>
              <a:rPr lang="en-US" dirty="0" err="1"/>
              <a:t>Subheader</a:t>
            </a:r>
            <a:endParaRPr lang="en-US" dirty="0"/>
          </a:p>
        </p:txBody>
      </p:sp>
    </p:spTree>
    <p:extLst>
      <p:ext uri="{BB962C8B-B14F-4D97-AF65-F5344CB8AC3E}">
        <p14:creationId xmlns:p14="http://schemas.microsoft.com/office/powerpoint/2010/main" val="1882360072"/>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A89A9DFE-3133-7942-95B7-6513D4376A4B}"/>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3" name="Text Placeholder 2"/>
          <p:cNvSpPr>
            <a:spLocks noGrp="1"/>
          </p:cNvSpPr>
          <p:nvPr>
            <p:ph type="body" idx="1"/>
          </p:nvPr>
        </p:nvSpPr>
        <p:spPr>
          <a:xfrm>
            <a:off x="839788" y="149435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318261"/>
            <a:ext cx="5157787" cy="39015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49435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318262"/>
            <a:ext cx="5183188" cy="39015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a:extLst>
              <a:ext uri="{FF2B5EF4-FFF2-40B4-BE49-F238E27FC236}">
                <a16:creationId xmlns:a16="http://schemas.microsoft.com/office/drawing/2014/main" id="{BC4A2681-304B-C040-8A92-778EE1314D77}"/>
              </a:ext>
            </a:extLst>
          </p:cNvPr>
          <p:cNvSpPr>
            <a:spLocks noGrp="1"/>
          </p:cNvSpPr>
          <p:nvPr>
            <p:ph type="title" hasCustomPrompt="1"/>
          </p:nvPr>
        </p:nvSpPr>
        <p:spPr>
          <a:xfrm>
            <a:off x="839788" y="365126"/>
            <a:ext cx="10515600" cy="1031056"/>
          </a:xfrm>
          <a:prstGeom prst="rect">
            <a:avLst/>
          </a:prstGeom>
        </p:spPr>
        <p:txBody>
          <a:bodyPr anchor="b">
            <a:normAutofit/>
          </a:bodyPr>
          <a:lstStyle>
            <a:lvl1pPr>
              <a:defRPr sz="3600" b="1" i="0" baseline="0">
                <a:solidFill>
                  <a:schemeClr val="tx2"/>
                </a:solidFill>
                <a:latin typeface="Times" pitchFamily="2" charset="0"/>
              </a:defRPr>
            </a:lvl1pPr>
          </a:lstStyle>
          <a:p>
            <a:r>
              <a:rPr lang="en-US" dirty="0"/>
              <a:t>Insert slide header</a:t>
            </a:r>
          </a:p>
        </p:txBody>
      </p:sp>
      <p:pic>
        <p:nvPicPr>
          <p:cNvPr id="8" name="Picture 7">
            <a:extLst>
              <a:ext uri="{FF2B5EF4-FFF2-40B4-BE49-F238E27FC236}">
                <a16:creationId xmlns:a16="http://schemas.microsoft.com/office/drawing/2014/main" id="{B0ED5C22-D978-2E43-B7F1-CD2C36D963BB}"/>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Tree>
    <p:extLst>
      <p:ext uri="{BB962C8B-B14F-4D97-AF65-F5344CB8AC3E}">
        <p14:creationId xmlns:p14="http://schemas.microsoft.com/office/powerpoint/2010/main" val="1551995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hoto_full slid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EE301A61-FFE4-A248-95E6-8A44756678CA}"/>
              </a:ext>
            </a:extLst>
          </p:cNvPr>
          <p:cNvSpPr>
            <a:spLocks noGrp="1"/>
          </p:cNvSpPr>
          <p:nvPr>
            <p:ph type="pic" sz="quarter" idx="10" hasCustomPrompt="1"/>
          </p:nvPr>
        </p:nvSpPr>
        <p:spPr>
          <a:xfrm>
            <a:off x="0" y="0"/>
            <a:ext cx="12192000" cy="6858000"/>
          </a:xfrm>
          <a:prstGeom prst="rect">
            <a:avLst/>
          </a:prstGeom>
        </p:spPr>
        <p:txBody>
          <a:bodyPr/>
          <a:lstStyle>
            <a:lvl1pPr marL="0" indent="0">
              <a:buNone/>
              <a:defRPr/>
            </a:lvl1pPr>
          </a:lstStyle>
          <a:p>
            <a:r>
              <a:rPr lang="en-US" dirty="0"/>
              <a:t>Photo</a:t>
            </a:r>
          </a:p>
        </p:txBody>
      </p:sp>
      <p:sp>
        <p:nvSpPr>
          <p:cNvPr id="14" name="SmartArt Placeholder 13">
            <a:extLst>
              <a:ext uri="{FF2B5EF4-FFF2-40B4-BE49-F238E27FC236}">
                <a16:creationId xmlns:a16="http://schemas.microsoft.com/office/drawing/2014/main" id="{2F205BA3-5321-A340-B4CD-F0A6052BF0CE}"/>
              </a:ext>
            </a:extLst>
          </p:cNvPr>
          <p:cNvSpPr>
            <a:spLocks noGrp="1"/>
          </p:cNvSpPr>
          <p:nvPr>
            <p:ph type="dgm" sz="quarter" idx="11" hasCustomPrompt="1"/>
          </p:nvPr>
        </p:nvSpPr>
        <p:spPr>
          <a:xfrm>
            <a:off x="0" y="5470168"/>
            <a:ext cx="5588000" cy="914400"/>
          </a:xfrm>
          <a:prstGeom prst="rect">
            <a:avLst/>
          </a:prstGeom>
          <a:solidFill>
            <a:schemeClr val="tx2"/>
          </a:solidFill>
          <a:ln>
            <a:noFill/>
          </a:ln>
        </p:spPr>
        <p:txBody>
          <a:bodyPr lIns="548640" tIns="137160" anchor="ctr"/>
          <a:lstStyle>
            <a:lvl1pPr marL="0" indent="0">
              <a:buNone/>
              <a:defRPr sz="3600" b="1" i="0">
                <a:solidFill>
                  <a:schemeClr val="bg1"/>
                </a:solidFill>
                <a:latin typeface="Times" pitchFamily="2" charset="0"/>
              </a:defRPr>
            </a:lvl1pPr>
          </a:lstStyle>
          <a:p>
            <a:r>
              <a:rPr lang="en-US" dirty="0"/>
              <a:t>Photo Headline</a:t>
            </a:r>
          </a:p>
        </p:txBody>
      </p:sp>
      <p:sp>
        <p:nvSpPr>
          <p:cNvPr id="16" name="Text Placeholder 15">
            <a:extLst>
              <a:ext uri="{FF2B5EF4-FFF2-40B4-BE49-F238E27FC236}">
                <a16:creationId xmlns:a16="http://schemas.microsoft.com/office/drawing/2014/main" id="{322CBD45-9E3B-2945-9D95-A20EEC28DA07}"/>
              </a:ext>
            </a:extLst>
          </p:cNvPr>
          <p:cNvSpPr>
            <a:spLocks noGrp="1"/>
          </p:cNvSpPr>
          <p:nvPr>
            <p:ph type="body" sz="quarter" idx="12" hasCustomPrompt="1"/>
          </p:nvPr>
        </p:nvSpPr>
        <p:spPr>
          <a:xfrm>
            <a:off x="161026" y="6532563"/>
            <a:ext cx="5417547" cy="179322"/>
          </a:xfrm>
          <a:prstGeom prst="rect">
            <a:avLst/>
          </a:prstGeom>
        </p:spPr>
        <p:txBody>
          <a:bodyPr lIns="0" tIns="0" rIns="0" bIns="0" anchor="b"/>
          <a:lstStyle>
            <a:lvl1pPr marL="0" indent="0">
              <a:buFont typeface="Arial" panose="020B0604020202020204" pitchFamily="34" charset="0"/>
              <a:buNone/>
              <a:defRPr sz="1100"/>
            </a:lvl1pPr>
          </a:lstStyle>
          <a:p>
            <a:pPr lvl="0"/>
            <a:r>
              <a:rPr lang="en-US" dirty="0"/>
              <a:t>[Photo credit]</a:t>
            </a:r>
          </a:p>
        </p:txBody>
      </p:sp>
    </p:spTree>
    <p:extLst>
      <p:ext uri="{BB962C8B-B14F-4D97-AF65-F5344CB8AC3E}">
        <p14:creationId xmlns:p14="http://schemas.microsoft.com/office/powerpoint/2010/main" val="164259469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Last Slide_EN">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dirty="0"/>
              <a:t>Insert Final Thoughts</a:t>
            </a:r>
          </a:p>
        </p:txBody>
      </p:sp>
      <p:pic>
        <p:nvPicPr>
          <p:cNvPr id="3" name="Picture 2" descr="A close up of a logo&#10;&#10;Description automatically generated">
            <a:extLst>
              <a:ext uri="{FF2B5EF4-FFF2-40B4-BE49-F238E27FC236}">
                <a16:creationId xmlns:a16="http://schemas.microsoft.com/office/drawing/2014/main" id="{76DEBF15-9FBB-FE40-A95B-31A3A7E35FE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49376" y="4052608"/>
            <a:ext cx="3493247" cy="1799552"/>
          </a:xfrm>
          <a:prstGeom prst="rect">
            <a:avLst/>
          </a:prstGeom>
        </p:spPr>
      </p:pic>
      <p:pic>
        <p:nvPicPr>
          <p:cNvPr id="5" name="Picture 4" descr="A close up of a logo&#10;&#10;Description automatically generated">
            <a:extLst>
              <a:ext uri="{FF2B5EF4-FFF2-40B4-BE49-F238E27FC236}">
                <a16:creationId xmlns:a16="http://schemas.microsoft.com/office/drawing/2014/main" id="{8DC728D0-8F57-B44D-A9BD-06305F4930E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349376" y="4052608"/>
            <a:ext cx="3493247" cy="1799552"/>
          </a:xfrm>
          <a:prstGeom prst="rect">
            <a:avLst/>
          </a:prstGeom>
        </p:spPr>
      </p:pic>
    </p:spTree>
    <p:extLst>
      <p:ext uri="{BB962C8B-B14F-4D97-AF65-F5344CB8AC3E}">
        <p14:creationId xmlns:p14="http://schemas.microsoft.com/office/powerpoint/2010/main" val="1687777220"/>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Last Slide_FR">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dirty="0"/>
              <a:t>Insert Final Thoughts</a:t>
            </a:r>
          </a:p>
        </p:txBody>
      </p:sp>
      <p:pic>
        <p:nvPicPr>
          <p:cNvPr id="3" name="Picture 2">
            <a:extLst>
              <a:ext uri="{FF2B5EF4-FFF2-40B4-BE49-F238E27FC236}">
                <a16:creationId xmlns:a16="http://schemas.microsoft.com/office/drawing/2014/main" id="{76DEBF15-9FBB-FE40-A95B-31A3A7E35FE9}"/>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4226052" y="4049081"/>
            <a:ext cx="3739896" cy="1803637"/>
          </a:xfrm>
          <a:prstGeom prst="rect">
            <a:avLst/>
          </a:prstGeom>
        </p:spPr>
      </p:pic>
    </p:spTree>
    <p:extLst>
      <p:ext uri="{BB962C8B-B14F-4D97-AF65-F5344CB8AC3E}">
        <p14:creationId xmlns:p14="http://schemas.microsoft.com/office/powerpoint/2010/main" val="3726493981"/>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Last Slide_SP">
    <p:bg>
      <p:bgRef idx="1001">
        <a:schemeClr val="bg2"/>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C5223C-21BC-844F-A509-90C9762C0458}"/>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7" name="Title 1">
            <a:extLst>
              <a:ext uri="{FF2B5EF4-FFF2-40B4-BE49-F238E27FC236}">
                <a16:creationId xmlns:a16="http://schemas.microsoft.com/office/drawing/2014/main" id="{ABE1E527-BFFA-F44B-94D0-1379A9E41A6D}"/>
              </a:ext>
            </a:extLst>
          </p:cNvPr>
          <p:cNvSpPr>
            <a:spLocks noGrp="1"/>
          </p:cNvSpPr>
          <p:nvPr>
            <p:ph type="ctrTitle" hasCustomPrompt="1"/>
          </p:nvPr>
        </p:nvSpPr>
        <p:spPr>
          <a:xfrm>
            <a:off x="1524000" y="1545150"/>
            <a:ext cx="9144000" cy="2387600"/>
          </a:xfrm>
          <a:prstGeom prst="rect">
            <a:avLst/>
          </a:prstGeom>
        </p:spPr>
        <p:txBody>
          <a:bodyPr anchor="b">
            <a:normAutofit/>
          </a:bodyPr>
          <a:lstStyle>
            <a:lvl1pPr algn="ctr">
              <a:defRPr sz="5500" b="1">
                <a:latin typeface="Times" pitchFamily="2" charset="0"/>
              </a:defRPr>
            </a:lvl1pPr>
          </a:lstStyle>
          <a:p>
            <a:r>
              <a:rPr lang="en-US" dirty="0"/>
              <a:t>Insert Final Thoughts</a:t>
            </a:r>
          </a:p>
        </p:txBody>
      </p:sp>
      <p:pic>
        <p:nvPicPr>
          <p:cNvPr id="3" name="Picture 2">
            <a:extLst>
              <a:ext uri="{FF2B5EF4-FFF2-40B4-BE49-F238E27FC236}">
                <a16:creationId xmlns:a16="http://schemas.microsoft.com/office/drawing/2014/main" id="{76DEBF15-9FBB-FE40-A95B-31A3A7E35FE9}"/>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4137990" y="4057496"/>
            <a:ext cx="3916019" cy="1801368"/>
          </a:xfrm>
          <a:prstGeom prst="rect">
            <a:avLst/>
          </a:prstGeom>
        </p:spPr>
      </p:pic>
    </p:spTree>
    <p:extLst>
      <p:ext uri="{BB962C8B-B14F-4D97-AF65-F5344CB8AC3E}">
        <p14:creationId xmlns:p14="http://schemas.microsoft.com/office/powerpoint/2010/main" val="3172728579"/>
      </p:ext>
    </p:extLst>
  </p:cSld>
  <p:clrMapOvr>
    <a:overrideClrMapping bg1="dk1" tx1="lt1" bg2="dk2" tx2="lt2" accent1="accent1" accent2="accent2" accent3="accent3" accent4="accent4" accent5="accent5" accent6="accent6" hlink="hlink" folHlink="folHlink"/>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15C68A1B-2C6C-5549-8A8C-8FE7450F7563}"/>
              </a:ext>
            </a:extLst>
          </p:cNvPr>
          <p:cNvSpPr txBox="1">
            <a:spLocks/>
          </p:cNvSpPr>
          <p:nvPr/>
        </p:nvSpPr>
        <p:spPr>
          <a:xfrm>
            <a:off x="11369548" y="6290433"/>
            <a:ext cx="793956"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a:t> </a:t>
            </a:r>
            <a:r>
              <a:rPr lang="en-US" sz="1500" b="0" i="1" dirty="0">
                <a:solidFill>
                  <a:schemeClr val="accent2"/>
                </a:solidFill>
              </a:rPr>
              <a:t>/</a:t>
            </a:r>
            <a:r>
              <a:rPr lang="en-US" dirty="0">
                <a:solidFill>
                  <a:schemeClr val="tx1"/>
                </a:solidFill>
              </a:rPr>
              <a:t> </a:t>
            </a:r>
            <a:fld id="{67670A0D-E481-4943-8BB9-3DE314317743}" type="slidenum">
              <a:rPr lang="en-US" sz="1200" smtClean="0">
                <a:solidFill>
                  <a:schemeClr val="tx1"/>
                </a:solidFill>
              </a:rPr>
              <a:pPr algn="l"/>
              <a:t>‹#›</a:t>
            </a:fld>
            <a:endParaRPr lang="en-US" sz="1200" dirty="0">
              <a:solidFill>
                <a:schemeClr val="tx1"/>
              </a:solidFill>
            </a:endParaRPr>
          </a:p>
        </p:txBody>
      </p:sp>
      <p:pic>
        <p:nvPicPr>
          <p:cNvPr id="4" name="Picture 3">
            <a:extLst>
              <a:ext uri="{FF2B5EF4-FFF2-40B4-BE49-F238E27FC236}">
                <a16:creationId xmlns:a16="http://schemas.microsoft.com/office/drawing/2014/main" id="{62514DF7-2822-D940-BBE1-55C2C4A688F1}"/>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1094306" y="6359525"/>
            <a:ext cx="347302" cy="191502"/>
          </a:xfrm>
          <a:prstGeom prst="rect">
            <a:avLst/>
          </a:prstGeom>
        </p:spPr>
      </p:pic>
      <p:sp>
        <p:nvSpPr>
          <p:cNvPr id="5" name="Slide Number Placeholder 4">
            <a:extLst>
              <a:ext uri="{FF2B5EF4-FFF2-40B4-BE49-F238E27FC236}">
                <a16:creationId xmlns:a16="http://schemas.microsoft.com/office/drawing/2014/main" id="{DC02902E-F8C6-DF41-BB87-50D54410EC2D}"/>
              </a:ext>
            </a:extLst>
          </p:cNvPr>
          <p:cNvSpPr txBox="1">
            <a:spLocks/>
          </p:cNvSpPr>
          <p:nvPr userDrawn="1"/>
        </p:nvSpPr>
        <p:spPr>
          <a:xfrm>
            <a:off x="11369548" y="6290433"/>
            <a:ext cx="793956"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a:t> </a:t>
            </a:r>
            <a:r>
              <a:rPr lang="en-US" sz="1500" b="0" i="1" dirty="0">
                <a:solidFill>
                  <a:schemeClr val="accent2"/>
                </a:solidFill>
              </a:rPr>
              <a:t>/</a:t>
            </a:r>
            <a:r>
              <a:rPr lang="en-US" dirty="0">
                <a:solidFill>
                  <a:schemeClr val="tx1"/>
                </a:solidFill>
              </a:rPr>
              <a:t> </a:t>
            </a:r>
            <a:fld id="{67670A0D-E481-4943-8BB9-3DE314317743}" type="slidenum">
              <a:rPr lang="en-US" sz="1200" smtClean="0">
                <a:solidFill>
                  <a:schemeClr val="tx1"/>
                </a:solidFill>
              </a:rPr>
              <a:pPr algn="l"/>
              <a:t>‹#›</a:t>
            </a:fld>
            <a:endParaRPr lang="en-US" sz="1200" dirty="0">
              <a:solidFill>
                <a:schemeClr val="tx1"/>
              </a:solidFill>
            </a:endParaRPr>
          </a:p>
        </p:txBody>
      </p:sp>
      <p:pic>
        <p:nvPicPr>
          <p:cNvPr id="6" name="Picture 5">
            <a:extLst>
              <a:ext uri="{FF2B5EF4-FFF2-40B4-BE49-F238E27FC236}">
                <a16:creationId xmlns:a16="http://schemas.microsoft.com/office/drawing/2014/main" id="{8D0B1961-9A24-0748-AF7D-20C006DBFF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11094306" y="6359525"/>
            <a:ext cx="347302" cy="191502"/>
          </a:xfrm>
          <a:prstGeom prst="rect">
            <a:avLst/>
          </a:prstGeom>
        </p:spPr>
      </p:pic>
    </p:spTree>
    <p:extLst>
      <p:ext uri="{BB962C8B-B14F-4D97-AF65-F5344CB8AC3E}">
        <p14:creationId xmlns:p14="http://schemas.microsoft.com/office/powerpoint/2010/main" val="3261537267"/>
      </p:ext>
    </p:extLst>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itle 1">
            <a:extLst>
              <a:ext uri="{FF2B5EF4-FFF2-40B4-BE49-F238E27FC236}">
                <a16:creationId xmlns:a16="http://schemas.microsoft.com/office/drawing/2014/main" id="{D5D848F4-4731-4693-B23F-811C5E85122F}"/>
              </a:ext>
            </a:extLst>
          </p:cNvPr>
          <p:cNvSpPr>
            <a:spLocks noGrp="1"/>
          </p:cNvSpPr>
          <p:nvPr>
            <p:ph type="ctrTitle"/>
          </p:nvPr>
        </p:nvSpPr>
        <p:spPr>
          <a:xfrm>
            <a:off x="999241" y="1876507"/>
            <a:ext cx="10328635" cy="2387600"/>
          </a:xfrm>
        </p:spPr>
        <p:txBody>
          <a:bodyPr/>
          <a:lstStyle/>
          <a:p>
            <a:r>
              <a:rPr lang="en-US" dirty="0"/>
              <a:t>Recovery Response, Lessons Learnt</a:t>
            </a:r>
          </a:p>
        </p:txBody>
      </p:sp>
      <p:sp>
        <p:nvSpPr>
          <p:cNvPr id="2" name="TextBox 1">
            <a:extLst>
              <a:ext uri="{FF2B5EF4-FFF2-40B4-BE49-F238E27FC236}">
                <a16:creationId xmlns:a16="http://schemas.microsoft.com/office/drawing/2014/main" id="{F860343B-7078-43CD-8963-82ACDBE5C90D}"/>
              </a:ext>
            </a:extLst>
          </p:cNvPr>
          <p:cNvSpPr txBox="1"/>
          <p:nvPr/>
        </p:nvSpPr>
        <p:spPr>
          <a:xfrm>
            <a:off x="7635711" y="5175316"/>
            <a:ext cx="3563332" cy="923330"/>
          </a:xfrm>
          <a:prstGeom prst="rect">
            <a:avLst/>
          </a:prstGeom>
          <a:noFill/>
        </p:spPr>
        <p:txBody>
          <a:bodyPr wrap="square" rtlCol="0">
            <a:spAutoFit/>
          </a:bodyPr>
          <a:lstStyle/>
          <a:p>
            <a:r>
              <a:rPr lang="en-US" dirty="0"/>
              <a:t>By: Adeel Javaid </a:t>
            </a:r>
          </a:p>
          <a:p>
            <a:r>
              <a:rPr lang="en-US" dirty="0"/>
              <a:t>Shelter Technical Advisor-CRS</a:t>
            </a:r>
          </a:p>
          <a:p>
            <a:r>
              <a:rPr lang="en-US" dirty="0"/>
              <a:t>Dated: 15-Nov-2022</a:t>
            </a:r>
          </a:p>
        </p:txBody>
      </p:sp>
    </p:spTree>
    <p:extLst>
      <p:ext uri="{BB962C8B-B14F-4D97-AF65-F5344CB8AC3E}">
        <p14:creationId xmlns:p14="http://schemas.microsoft.com/office/powerpoint/2010/main" val="76914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653115-2E1A-43E9-AEEC-D8C27DDDF6A9}"/>
              </a:ext>
            </a:extLst>
          </p:cNvPr>
          <p:cNvSpPr>
            <a:spLocks noGrp="1"/>
          </p:cNvSpPr>
          <p:nvPr>
            <p:ph idx="1"/>
          </p:nvPr>
        </p:nvSpPr>
        <p:spPr/>
        <p:txBody>
          <a:bodyPr/>
          <a:lstStyle/>
          <a:p>
            <a:r>
              <a:rPr lang="en-US" sz="2600" dirty="0"/>
              <a:t>10 to 12 years after – a landscape to understand that how different typologies behaved, results of different processes/approaches adopted and general replicability. </a:t>
            </a:r>
          </a:p>
          <a:p>
            <a:r>
              <a:rPr lang="en-US" sz="2600" dirty="0"/>
              <a:t>Multiple housing assistance in 2010-12 and disparity in housing assistance</a:t>
            </a:r>
          </a:p>
          <a:p>
            <a:r>
              <a:rPr lang="en-US" sz="2600" dirty="0"/>
              <a:t>Modalities adopted – Owner Driven, In-Kind and Conditional Cash Modalities</a:t>
            </a:r>
          </a:p>
          <a:p>
            <a:r>
              <a:rPr lang="en-US" sz="2600" dirty="0"/>
              <a:t>Extensive trainings vs replicability</a:t>
            </a:r>
          </a:p>
          <a:p>
            <a:r>
              <a:rPr lang="en-US" sz="2600" dirty="0"/>
              <a:t>Involvement of masons as change agent and technical resource person instead of a “skilled labor” </a:t>
            </a:r>
          </a:p>
          <a:p>
            <a:r>
              <a:rPr lang="en-US" sz="2600" dirty="0"/>
              <a:t>Investment on most prevalent typologies</a:t>
            </a:r>
            <a:endParaRPr lang="en-US" dirty="0"/>
          </a:p>
          <a:p>
            <a:pPr marL="0" indent="0">
              <a:buNone/>
            </a:pPr>
            <a:endParaRPr lang="en-US" dirty="0"/>
          </a:p>
          <a:p>
            <a:endParaRPr lang="en-US" dirty="0"/>
          </a:p>
        </p:txBody>
      </p:sp>
      <p:sp>
        <p:nvSpPr>
          <p:cNvPr id="3" name="Title 2">
            <a:extLst>
              <a:ext uri="{FF2B5EF4-FFF2-40B4-BE49-F238E27FC236}">
                <a16:creationId xmlns:a16="http://schemas.microsoft.com/office/drawing/2014/main" id="{63EB28CC-95CC-4F9D-9915-0E3599A62408}"/>
              </a:ext>
            </a:extLst>
          </p:cNvPr>
          <p:cNvSpPr>
            <a:spLocks noGrp="1"/>
          </p:cNvSpPr>
          <p:nvPr>
            <p:ph type="title"/>
          </p:nvPr>
        </p:nvSpPr>
        <p:spPr/>
        <p:txBody>
          <a:bodyPr/>
          <a:lstStyle/>
          <a:p>
            <a:r>
              <a:rPr lang="en-US" dirty="0"/>
              <a:t>Lessons Learnt</a:t>
            </a:r>
          </a:p>
        </p:txBody>
      </p:sp>
    </p:spTree>
    <p:extLst>
      <p:ext uri="{BB962C8B-B14F-4D97-AF65-F5344CB8AC3E}">
        <p14:creationId xmlns:p14="http://schemas.microsoft.com/office/powerpoint/2010/main" val="1401168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41DEC4-A1E9-41C6-9E76-DBD7C2CE3690}"/>
              </a:ext>
            </a:extLst>
          </p:cNvPr>
          <p:cNvSpPr>
            <a:spLocks noGrp="1"/>
          </p:cNvSpPr>
          <p:nvPr>
            <p:ph idx="1"/>
          </p:nvPr>
        </p:nvSpPr>
        <p:spPr/>
        <p:txBody>
          <a:bodyPr/>
          <a:lstStyle/>
          <a:p>
            <a:r>
              <a:rPr lang="en-US" dirty="0"/>
              <a:t>Construction material for different prevalent typologies is available in the local market</a:t>
            </a:r>
          </a:p>
          <a:p>
            <a:r>
              <a:rPr lang="en-US" dirty="0"/>
              <a:t>Use of hay in burnt bricks and potential of shortage</a:t>
            </a:r>
          </a:p>
          <a:p>
            <a:r>
              <a:rPr lang="en-US" dirty="0"/>
              <a:t>Risk of price surge in future and increased cost of construction</a:t>
            </a:r>
          </a:p>
          <a:p>
            <a:r>
              <a:rPr lang="en-US" dirty="0"/>
              <a:t>Incident of conflicts over collection of panna leaves as it is being used in makeshift shelters</a:t>
            </a:r>
          </a:p>
        </p:txBody>
      </p:sp>
      <p:sp>
        <p:nvSpPr>
          <p:cNvPr id="3" name="Title 2">
            <a:extLst>
              <a:ext uri="{FF2B5EF4-FFF2-40B4-BE49-F238E27FC236}">
                <a16:creationId xmlns:a16="http://schemas.microsoft.com/office/drawing/2014/main" id="{47127788-EEA4-4449-B8BD-03F5ED296491}"/>
              </a:ext>
            </a:extLst>
          </p:cNvPr>
          <p:cNvSpPr>
            <a:spLocks noGrp="1"/>
          </p:cNvSpPr>
          <p:nvPr>
            <p:ph type="title"/>
          </p:nvPr>
        </p:nvSpPr>
        <p:spPr/>
        <p:txBody>
          <a:bodyPr/>
          <a:lstStyle/>
          <a:p>
            <a:r>
              <a:rPr lang="en-US" dirty="0"/>
              <a:t>Construction Material</a:t>
            </a:r>
          </a:p>
        </p:txBody>
      </p:sp>
    </p:spTree>
    <p:extLst>
      <p:ext uri="{BB962C8B-B14F-4D97-AF65-F5344CB8AC3E}">
        <p14:creationId xmlns:p14="http://schemas.microsoft.com/office/powerpoint/2010/main" val="3295891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82BF51-DB99-4FAB-BD74-864E90C41A5B}"/>
              </a:ext>
            </a:extLst>
          </p:cNvPr>
          <p:cNvSpPr>
            <a:spLocks noGrp="1"/>
          </p:cNvSpPr>
          <p:nvPr>
            <p:ph idx="1"/>
          </p:nvPr>
        </p:nvSpPr>
        <p:spPr>
          <a:xfrm>
            <a:off x="838199" y="1273004"/>
            <a:ext cx="10583333" cy="4763729"/>
          </a:xfrm>
        </p:spPr>
        <p:txBody>
          <a:bodyPr/>
          <a:lstStyle/>
          <a:p>
            <a:pPr algn="just"/>
            <a:r>
              <a:rPr lang="en-US" sz="1800" dirty="0"/>
              <a:t>Multiple unknowns, (particularly around Government plans and beneficiary choices)</a:t>
            </a:r>
          </a:p>
          <a:p>
            <a:pPr algn="just"/>
            <a:r>
              <a:rPr lang="en-US" sz="1800" dirty="0"/>
              <a:t>Coordination and coherence: </a:t>
            </a:r>
          </a:p>
          <a:p>
            <a:pPr lvl="1" algn="just">
              <a:buFont typeface="Courier New" panose="02070309020205020404" pitchFamily="49" charset="0"/>
              <a:buChar char="o"/>
            </a:pPr>
            <a:r>
              <a:rPr lang="en-US" sz="1800" dirty="0"/>
              <a:t>Need of Shelter sector strategy. Work closely for intelligence gathering to shape up the sector strategy. </a:t>
            </a:r>
          </a:p>
          <a:p>
            <a:pPr lvl="1" algn="just">
              <a:buFont typeface="Courier New" panose="02070309020205020404" pitchFamily="49" charset="0"/>
              <a:buChar char="o"/>
            </a:pPr>
            <a:r>
              <a:rPr lang="en-US" sz="1800" dirty="0"/>
              <a:t>Team up to draft socio-technical messages. Value beneficiary choice of typology and develop relevant technical material.</a:t>
            </a:r>
          </a:p>
          <a:p>
            <a:pPr lvl="1" algn="just">
              <a:buFont typeface="Courier New" panose="02070309020205020404" pitchFamily="49" charset="0"/>
              <a:buChar char="o"/>
            </a:pPr>
            <a:r>
              <a:rPr lang="en-US" sz="1800" dirty="0"/>
              <a:t>Though Markets are functional and there is potential of conditional cash and Owner Driven approach. Need for sector to carryout a collective market assessment, respective challenges and solutions</a:t>
            </a:r>
          </a:p>
          <a:p>
            <a:pPr lvl="1" algn="just">
              <a:buFont typeface="Courier New" panose="02070309020205020404" pitchFamily="49" charset="0"/>
              <a:buChar char="o"/>
            </a:pPr>
            <a:r>
              <a:rPr lang="en-US" sz="1800" dirty="0"/>
              <a:t>Support Government initiatives with potential scope around mason involvements in the project, beneficiary orientations on financial disbursement and key technical messages, increased compliances and role of door to door technical assistance. IEC and mode of communications.</a:t>
            </a:r>
          </a:p>
          <a:p>
            <a:pPr lvl="1" algn="just">
              <a:buFont typeface="Courier New" panose="02070309020205020404" pitchFamily="49" charset="0"/>
              <a:buChar char="o"/>
            </a:pPr>
            <a:r>
              <a:rPr lang="en-US" sz="1800" dirty="0"/>
              <a:t>Incremental solutions (Value of money):  Communities have already started rebuilding and need financial and technical support.  Reach maximum households with affordable incremental solutions.</a:t>
            </a:r>
          </a:p>
          <a:p>
            <a:pPr lvl="1" algn="just">
              <a:buFont typeface="Courier New" panose="02070309020205020404" pitchFamily="49" charset="0"/>
              <a:buChar char="o"/>
            </a:pPr>
            <a:r>
              <a:rPr lang="en-US" sz="1800" dirty="0"/>
              <a:t>Challenges around lime stabilization and potential adaptable solutions.</a:t>
            </a:r>
          </a:p>
          <a:p>
            <a:pPr lvl="1" algn="just">
              <a:buFont typeface="Courier New" panose="02070309020205020404" pitchFamily="49" charset="0"/>
              <a:buChar char="o"/>
            </a:pPr>
            <a:r>
              <a:rPr lang="en-US" sz="1800" dirty="0"/>
              <a:t>Brainstorming  on the processes and need of Homes and Community approaches.</a:t>
            </a:r>
          </a:p>
          <a:p>
            <a:pPr lvl="1" algn="just">
              <a:buFont typeface="Courier New" panose="02070309020205020404" pitchFamily="49" charset="0"/>
              <a:buChar char="o"/>
            </a:pPr>
            <a:r>
              <a:rPr lang="en-US" sz="1800" dirty="0"/>
              <a:t>Challenges to vulnerable households and need to share best practices to target vulnerable households. </a:t>
            </a:r>
          </a:p>
          <a:p>
            <a:pPr marL="457200" lvl="1" indent="0" algn="just">
              <a:buNone/>
            </a:pPr>
            <a:endParaRPr lang="en-US" sz="1800" dirty="0"/>
          </a:p>
          <a:p>
            <a:pPr lvl="1" algn="just">
              <a:buFont typeface="Courier New" panose="02070309020205020404" pitchFamily="49" charset="0"/>
              <a:buChar char="o"/>
            </a:pPr>
            <a:endParaRPr lang="en-US" sz="2000" dirty="0"/>
          </a:p>
          <a:p>
            <a:pPr marL="0" indent="0">
              <a:buNone/>
            </a:pPr>
            <a:r>
              <a:rPr lang="en-US" sz="2000" dirty="0"/>
              <a:t> </a:t>
            </a:r>
          </a:p>
        </p:txBody>
      </p:sp>
      <p:sp>
        <p:nvSpPr>
          <p:cNvPr id="3" name="Title 2">
            <a:extLst>
              <a:ext uri="{FF2B5EF4-FFF2-40B4-BE49-F238E27FC236}">
                <a16:creationId xmlns:a16="http://schemas.microsoft.com/office/drawing/2014/main" id="{B4E0BD8B-9407-426D-84F1-5CAAE848AF17}"/>
              </a:ext>
            </a:extLst>
          </p:cNvPr>
          <p:cNvSpPr>
            <a:spLocks noGrp="1"/>
          </p:cNvSpPr>
          <p:nvPr>
            <p:ph type="title"/>
          </p:nvPr>
        </p:nvSpPr>
        <p:spPr>
          <a:xfrm>
            <a:off x="838199" y="153459"/>
            <a:ext cx="10515600" cy="1031056"/>
          </a:xfrm>
        </p:spPr>
        <p:txBody>
          <a:bodyPr/>
          <a:lstStyle/>
          <a:p>
            <a:r>
              <a:rPr lang="en-US" dirty="0"/>
              <a:t>Way forward</a:t>
            </a:r>
          </a:p>
        </p:txBody>
      </p:sp>
    </p:spTree>
    <p:extLst>
      <p:ext uri="{BB962C8B-B14F-4D97-AF65-F5344CB8AC3E}">
        <p14:creationId xmlns:p14="http://schemas.microsoft.com/office/powerpoint/2010/main" val="2403027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F5B37-DB93-1948-B649-E3DD22AC30F8}"/>
              </a:ext>
            </a:extLst>
          </p:cNvPr>
          <p:cNvSpPr>
            <a:spLocks noGrp="1"/>
          </p:cNvSpPr>
          <p:nvPr>
            <p:ph type="ctrTitle"/>
          </p:nvPr>
        </p:nvSpPr>
        <p:spPr/>
        <p:txBody>
          <a:bodyPr/>
          <a:lstStyle/>
          <a:p>
            <a:endParaRPr lang="en-US" dirty="0"/>
          </a:p>
        </p:txBody>
      </p:sp>
      <p:pic>
        <p:nvPicPr>
          <p:cNvPr id="3" name="Picture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5628216"/>
          </a:xfrm>
          <a:prstGeom prst="rect">
            <a:avLst/>
          </a:prstGeom>
        </p:spPr>
      </p:pic>
      <p:sp>
        <p:nvSpPr>
          <p:cNvPr id="4" name="Rectangle 3">
            <a:extLst>
              <a:ext uri="{FF2B5EF4-FFF2-40B4-BE49-F238E27FC236}">
                <a16:creationId xmlns:a16="http://schemas.microsoft.com/office/drawing/2014/main" id="{FD4D9878-8B1F-4EC8-AD03-3FB2C8A4A8E8}"/>
              </a:ext>
            </a:extLst>
          </p:cNvPr>
          <p:cNvSpPr/>
          <p:nvPr/>
        </p:nvSpPr>
        <p:spPr>
          <a:xfrm>
            <a:off x="1524000" y="2199216"/>
            <a:ext cx="8115300" cy="627351"/>
          </a:xfrm>
          <a:prstGeom prst="rect">
            <a:avLst/>
          </a:prstGeom>
        </p:spPr>
        <p:txBody>
          <a:bodyPr wrap="square">
            <a:spAutoFit/>
          </a:bodyPr>
          <a:lstStyle/>
          <a:p>
            <a:pPr algn="ctr">
              <a:lnSpc>
                <a:spcPct val="107000"/>
              </a:lnSpc>
              <a:spcAft>
                <a:spcPts val="800"/>
              </a:spcAft>
            </a:pPr>
            <a:r>
              <a:rPr lang="en-US" sz="3400" dirty="0">
                <a:latin typeface="Calibri" panose="020F0502020204030204" pitchFamily="34" charset="0"/>
                <a:ea typeface="Calibri" panose="020F0502020204030204" pitchFamily="34" charset="0"/>
                <a:cs typeface="Times New Roman" panose="02020603050405020304" pitchFamily="18" charset="0"/>
              </a:rPr>
              <a:t>Thank You!</a:t>
            </a:r>
          </a:p>
        </p:txBody>
      </p:sp>
      <p:sp>
        <p:nvSpPr>
          <p:cNvPr id="6" name="TextBox 5">
            <a:extLst>
              <a:ext uri="{FF2B5EF4-FFF2-40B4-BE49-F238E27FC236}">
                <a16:creationId xmlns:a16="http://schemas.microsoft.com/office/drawing/2014/main" id="{F5DB8942-00DE-45F0-BE41-2B883DBF6562}"/>
              </a:ext>
            </a:extLst>
          </p:cNvPr>
          <p:cNvSpPr txBox="1"/>
          <p:nvPr/>
        </p:nvSpPr>
        <p:spPr>
          <a:xfrm>
            <a:off x="8998844" y="5573250"/>
            <a:ext cx="3563332" cy="923330"/>
          </a:xfrm>
          <a:prstGeom prst="rect">
            <a:avLst/>
          </a:prstGeom>
          <a:noFill/>
        </p:spPr>
        <p:txBody>
          <a:bodyPr wrap="square" rtlCol="0">
            <a:spAutoFit/>
          </a:bodyPr>
          <a:lstStyle/>
          <a:p>
            <a:r>
              <a:rPr lang="en-US" dirty="0"/>
              <a:t>By: Adeel Javaid </a:t>
            </a:r>
          </a:p>
          <a:p>
            <a:r>
              <a:rPr lang="en-US" dirty="0"/>
              <a:t>Shelter Technical Advisor-CRS</a:t>
            </a:r>
          </a:p>
          <a:p>
            <a:r>
              <a:rPr lang="en-US" dirty="0"/>
              <a:t>Dated: 15-Nov-2022</a:t>
            </a:r>
          </a:p>
        </p:txBody>
      </p:sp>
    </p:spTree>
    <p:extLst>
      <p:ext uri="{BB962C8B-B14F-4D97-AF65-F5344CB8AC3E}">
        <p14:creationId xmlns:p14="http://schemas.microsoft.com/office/powerpoint/2010/main" val="3793482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5CE272-2C1A-493E-8182-C1737A7352DD}"/>
              </a:ext>
            </a:extLst>
          </p:cNvPr>
          <p:cNvSpPr>
            <a:spLocks noGrp="1"/>
          </p:cNvSpPr>
          <p:nvPr>
            <p:ph type="title"/>
          </p:nvPr>
        </p:nvSpPr>
        <p:spPr>
          <a:xfrm>
            <a:off x="838200" y="365125"/>
            <a:ext cx="10515600" cy="709531"/>
          </a:xfrm>
        </p:spPr>
        <p:txBody>
          <a:bodyPr/>
          <a:lstStyle/>
          <a:p>
            <a:r>
              <a:rPr lang="en-US" dirty="0"/>
              <a:t>Prevalent Construction Typologies</a:t>
            </a:r>
          </a:p>
        </p:txBody>
      </p:sp>
      <p:graphicFrame>
        <p:nvGraphicFramePr>
          <p:cNvPr id="3" name="Table 2">
            <a:extLst>
              <a:ext uri="{FF2B5EF4-FFF2-40B4-BE49-F238E27FC236}">
                <a16:creationId xmlns:a16="http://schemas.microsoft.com/office/drawing/2014/main" id="{4DA0D857-196E-40E9-B142-BAF1FE414376}"/>
              </a:ext>
            </a:extLst>
          </p:cNvPr>
          <p:cNvGraphicFramePr>
            <a:graphicFrameLocks noGrp="1"/>
          </p:cNvGraphicFramePr>
          <p:nvPr>
            <p:extLst>
              <p:ext uri="{D42A27DB-BD31-4B8C-83A1-F6EECF244321}">
                <p14:modId xmlns:p14="http://schemas.microsoft.com/office/powerpoint/2010/main" val="1029420048"/>
              </p:ext>
            </p:extLst>
          </p:nvPr>
        </p:nvGraphicFramePr>
        <p:xfrm>
          <a:off x="838199" y="1568078"/>
          <a:ext cx="10407976" cy="3571240"/>
        </p:xfrm>
        <a:graphic>
          <a:graphicData uri="http://schemas.openxmlformats.org/drawingml/2006/table">
            <a:tbl>
              <a:tblPr firstRow="1" bandRow="1">
                <a:tableStyleId>{5C22544A-7EE6-4342-B048-85BDC9FD1C3A}</a:tableStyleId>
              </a:tblPr>
              <a:tblGrid>
                <a:gridCol w="3281314">
                  <a:extLst>
                    <a:ext uri="{9D8B030D-6E8A-4147-A177-3AD203B41FA5}">
                      <a16:colId xmlns:a16="http://schemas.microsoft.com/office/drawing/2014/main" val="1405537797"/>
                    </a:ext>
                  </a:extLst>
                </a:gridCol>
                <a:gridCol w="1922674">
                  <a:extLst>
                    <a:ext uri="{9D8B030D-6E8A-4147-A177-3AD203B41FA5}">
                      <a16:colId xmlns:a16="http://schemas.microsoft.com/office/drawing/2014/main" val="4244191476"/>
                    </a:ext>
                  </a:extLst>
                </a:gridCol>
                <a:gridCol w="2601994">
                  <a:extLst>
                    <a:ext uri="{9D8B030D-6E8A-4147-A177-3AD203B41FA5}">
                      <a16:colId xmlns:a16="http://schemas.microsoft.com/office/drawing/2014/main" val="1664436737"/>
                    </a:ext>
                  </a:extLst>
                </a:gridCol>
                <a:gridCol w="2601994">
                  <a:extLst>
                    <a:ext uri="{9D8B030D-6E8A-4147-A177-3AD203B41FA5}">
                      <a16:colId xmlns:a16="http://schemas.microsoft.com/office/drawing/2014/main" val="3452992994"/>
                    </a:ext>
                  </a:extLst>
                </a:gridCol>
              </a:tblGrid>
              <a:tr h="370840">
                <a:tc>
                  <a:txBody>
                    <a:bodyPr/>
                    <a:lstStyle/>
                    <a:p>
                      <a:r>
                        <a:rPr lang="en-US" dirty="0"/>
                        <a:t>Typology</a:t>
                      </a:r>
                    </a:p>
                  </a:txBody>
                  <a:tcPr/>
                </a:tc>
                <a:tc>
                  <a:txBody>
                    <a:bodyPr/>
                    <a:lstStyle/>
                    <a:p>
                      <a:r>
                        <a:rPr lang="en-US" dirty="0"/>
                        <a:t>Prevalence</a:t>
                      </a:r>
                    </a:p>
                  </a:txBody>
                  <a:tcPr/>
                </a:tc>
                <a:tc>
                  <a:txBody>
                    <a:bodyPr/>
                    <a:lstStyle/>
                    <a:p>
                      <a:r>
                        <a:rPr lang="en-US" dirty="0"/>
                        <a:t>Damages</a:t>
                      </a:r>
                    </a:p>
                  </a:txBody>
                  <a:tcPr/>
                </a:tc>
                <a:tc>
                  <a:txBody>
                    <a:bodyPr/>
                    <a:lstStyle/>
                    <a:p>
                      <a:r>
                        <a:rPr lang="en-US" dirty="0"/>
                        <a:t>Replication</a:t>
                      </a:r>
                    </a:p>
                  </a:txBody>
                  <a:tcPr/>
                </a:tc>
                <a:extLst>
                  <a:ext uri="{0D108BD9-81ED-4DB2-BD59-A6C34878D82A}">
                    <a16:rowId xmlns:a16="http://schemas.microsoft.com/office/drawing/2014/main" val="1011246078"/>
                  </a:ext>
                </a:extLst>
              </a:tr>
              <a:tr h="370840">
                <a:tc>
                  <a:txBody>
                    <a:bodyPr/>
                    <a:lstStyle/>
                    <a:p>
                      <a:r>
                        <a:rPr lang="en-US" sz="2400" dirty="0"/>
                        <a:t>Mud Houses </a:t>
                      </a:r>
                    </a:p>
                  </a:txBody>
                  <a:tcPr/>
                </a:tc>
                <a:tc>
                  <a:txBody>
                    <a:bodyPr/>
                    <a:lstStyle/>
                    <a:p>
                      <a:r>
                        <a:rPr lang="en-US" sz="2400" dirty="0"/>
                        <a:t>High</a:t>
                      </a:r>
                    </a:p>
                  </a:txBody>
                  <a:tcPr/>
                </a:tc>
                <a:tc>
                  <a:txBody>
                    <a:bodyPr/>
                    <a:lstStyle/>
                    <a:p>
                      <a:r>
                        <a:rPr lang="en-US" sz="2400" dirty="0"/>
                        <a:t>High</a:t>
                      </a:r>
                    </a:p>
                  </a:txBody>
                  <a:tcPr/>
                </a:tc>
                <a:tc>
                  <a:txBody>
                    <a:bodyPr/>
                    <a:lstStyle/>
                    <a:p>
                      <a:r>
                        <a:rPr lang="en-US" sz="2400" dirty="0"/>
                        <a:t>High</a:t>
                      </a:r>
                    </a:p>
                  </a:txBody>
                  <a:tcPr/>
                </a:tc>
                <a:extLst>
                  <a:ext uri="{0D108BD9-81ED-4DB2-BD59-A6C34878D82A}">
                    <a16:rowId xmlns:a16="http://schemas.microsoft.com/office/drawing/2014/main" val="572283981"/>
                  </a:ext>
                </a:extLst>
              </a:tr>
              <a:tr h="370840">
                <a:tc>
                  <a:txBody>
                    <a:bodyPr/>
                    <a:lstStyle/>
                    <a:p>
                      <a:r>
                        <a:rPr lang="en-US" sz="2400" dirty="0"/>
                        <a:t>Adobe Block Houses</a:t>
                      </a:r>
                    </a:p>
                  </a:txBody>
                  <a:tcPr/>
                </a:tc>
                <a:tc>
                  <a:txBody>
                    <a:bodyPr/>
                    <a:lstStyle/>
                    <a:p>
                      <a:r>
                        <a:rPr lang="en-US" sz="2400" dirty="0"/>
                        <a:t>Low</a:t>
                      </a:r>
                    </a:p>
                  </a:txBody>
                  <a:tcPr/>
                </a:tc>
                <a:tc>
                  <a:txBody>
                    <a:bodyPr/>
                    <a:lstStyle/>
                    <a:p>
                      <a:r>
                        <a:rPr lang="en-US" sz="2400" dirty="0"/>
                        <a:t>Moderate to Low</a:t>
                      </a:r>
                    </a:p>
                  </a:txBody>
                  <a:tcPr/>
                </a:tc>
                <a:tc>
                  <a:txBody>
                    <a:bodyPr/>
                    <a:lstStyle/>
                    <a:p>
                      <a:r>
                        <a:rPr lang="en-US" sz="2400" dirty="0"/>
                        <a:t>Low</a:t>
                      </a:r>
                    </a:p>
                  </a:txBody>
                  <a:tcPr/>
                </a:tc>
                <a:extLst>
                  <a:ext uri="{0D108BD9-81ED-4DB2-BD59-A6C34878D82A}">
                    <a16:rowId xmlns:a16="http://schemas.microsoft.com/office/drawing/2014/main" val="411665079"/>
                  </a:ext>
                </a:extLst>
              </a:tr>
              <a:tr h="370840">
                <a:tc>
                  <a:txBody>
                    <a:bodyPr/>
                    <a:lstStyle/>
                    <a:p>
                      <a:r>
                        <a:rPr lang="en-US" sz="2400" dirty="0"/>
                        <a:t>Burnt Brick Houses </a:t>
                      </a:r>
                    </a:p>
                  </a:txBody>
                  <a:tcPr/>
                </a:tc>
                <a:tc>
                  <a:txBody>
                    <a:bodyPr/>
                    <a:lstStyle/>
                    <a:p>
                      <a:r>
                        <a:rPr lang="en-US" sz="2400" dirty="0"/>
                        <a:t>Low</a:t>
                      </a:r>
                    </a:p>
                  </a:txBody>
                  <a:tcPr/>
                </a:tc>
                <a:tc>
                  <a:txBody>
                    <a:bodyPr/>
                    <a:lstStyle/>
                    <a:p>
                      <a:r>
                        <a:rPr lang="en-US" sz="2400" dirty="0"/>
                        <a:t>Low</a:t>
                      </a:r>
                    </a:p>
                  </a:txBody>
                  <a:tcPr/>
                </a:tc>
                <a:tc>
                  <a:txBody>
                    <a:bodyPr/>
                    <a:lstStyle/>
                    <a:p>
                      <a:r>
                        <a:rPr lang="en-US" sz="2400" dirty="0"/>
                        <a:t>Low</a:t>
                      </a:r>
                    </a:p>
                  </a:txBody>
                  <a:tcPr/>
                </a:tc>
                <a:extLst>
                  <a:ext uri="{0D108BD9-81ED-4DB2-BD59-A6C34878D82A}">
                    <a16:rowId xmlns:a16="http://schemas.microsoft.com/office/drawing/2014/main" val="633535902"/>
                  </a:ext>
                </a:extLst>
              </a:tr>
              <a:tr h="370840">
                <a:tc>
                  <a:txBody>
                    <a:bodyPr/>
                    <a:lstStyle/>
                    <a:p>
                      <a:r>
                        <a:rPr lang="en-US" sz="2400" dirty="0"/>
                        <a:t>Concrete Brick Houses </a:t>
                      </a:r>
                    </a:p>
                  </a:txBody>
                  <a:tcPr/>
                </a:tc>
                <a:tc>
                  <a:txBody>
                    <a:bodyPr/>
                    <a:lstStyle/>
                    <a:p>
                      <a:r>
                        <a:rPr lang="en-US" sz="2400" dirty="0"/>
                        <a:t>Low</a:t>
                      </a:r>
                    </a:p>
                  </a:txBody>
                  <a:tcPr/>
                </a:tc>
                <a:tc>
                  <a:txBody>
                    <a:bodyPr/>
                    <a:lstStyle/>
                    <a:p>
                      <a:r>
                        <a:rPr lang="en-US" sz="2400" dirty="0"/>
                        <a:t>Moderate</a:t>
                      </a:r>
                    </a:p>
                  </a:txBody>
                  <a:tcPr/>
                </a:tc>
                <a:tc>
                  <a:txBody>
                    <a:bodyPr/>
                    <a:lstStyle/>
                    <a:p>
                      <a:r>
                        <a:rPr lang="en-US" sz="2400" dirty="0"/>
                        <a:t>Low</a:t>
                      </a:r>
                    </a:p>
                  </a:txBody>
                  <a:tcPr/>
                </a:tc>
                <a:extLst>
                  <a:ext uri="{0D108BD9-81ED-4DB2-BD59-A6C34878D82A}">
                    <a16:rowId xmlns:a16="http://schemas.microsoft.com/office/drawing/2014/main" val="2809089073"/>
                  </a:ext>
                </a:extLst>
              </a:tr>
              <a:tr h="370840">
                <a:tc>
                  <a:txBody>
                    <a:bodyPr/>
                    <a:lstStyle/>
                    <a:p>
                      <a:r>
                        <a:rPr lang="en-US" sz="2400" dirty="0" err="1"/>
                        <a:t>Loh</a:t>
                      </a:r>
                      <a:r>
                        <a:rPr lang="en-US" sz="2400" dirty="0"/>
                        <a:t>-Kath Houses </a:t>
                      </a:r>
                    </a:p>
                  </a:txBody>
                  <a:tcPr/>
                </a:tc>
                <a:tc>
                  <a:txBody>
                    <a:bodyPr/>
                    <a:lstStyle/>
                    <a:p>
                      <a:r>
                        <a:rPr lang="en-US" sz="2400" dirty="0"/>
                        <a:t>Low</a:t>
                      </a:r>
                    </a:p>
                  </a:txBody>
                  <a:tcPr/>
                </a:tc>
                <a:tc>
                  <a:txBody>
                    <a:bodyPr/>
                    <a:lstStyle/>
                    <a:p>
                      <a:r>
                        <a:rPr lang="en-US" sz="2400" dirty="0"/>
                        <a:t>Moderate</a:t>
                      </a:r>
                    </a:p>
                  </a:txBody>
                  <a:tcPr/>
                </a:tc>
                <a:tc>
                  <a:txBody>
                    <a:bodyPr/>
                    <a:lstStyle/>
                    <a:p>
                      <a:r>
                        <a:rPr lang="en-US" sz="2400" dirty="0"/>
                        <a:t>Low</a:t>
                      </a:r>
                    </a:p>
                  </a:txBody>
                  <a:tcPr/>
                </a:tc>
                <a:extLst>
                  <a:ext uri="{0D108BD9-81ED-4DB2-BD59-A6C34878D82A}">
                    <a16:rowId xmlns:a16="http://schemas.microsoft.com/office/drawing/2014/main" val="1275301882"/>
                  </a:ext>
                </a:extLst>
              </a:tr>
              <a:tr h="370840">
                <a:tc>
                  <a:txBody>
                    <a:bodyPr/>
                    <a:lstStyle/>
                    <a:p>
                      <a:r>
                        <a:rPr lang="en-US" sz="2400" dirty="0" err="1"/>
                        <a:t>Chora</a:t>
                      </a:r>
                      <a:r>
                        <a:rPr lang="en-US" sz="2400" dirty="0"/>
                        <a:t> Houses</a:t>
                      </a:r>
                    </a:p>
                  </a:txBody>
                  <a:tcPr/>
                </a:tc>
                <a:tc>
                  <a:txBody>
                    <a:bodyPr/>
                    <a:lstStyle/>
                    <a:p>
                      <a:r>
                        <a:rPr lang="en-US" sz="2400" dirty="0"/>
                        <a:t>Low</a:t>
                      </a:r>
                    </a:p>
                  </a:txBody>
                  <a:tcPr/>
                </a:tc>
                <a:tc>
                  <a:txBody>
                    <a:bodyPr/>
                    <a:lstStyle/>
                    <a:p>
                      <a:r>
                        <a:rPr lang="en-US" sz="2400" dirty="0"/>
                        <a:t>Moderate</a:t>
                      </a:r>
                    </a:p>
                  </a:txBody>
                  <a:tcPr/>
                </a:tc>
                <a:tc>
                  <a:txBody>
                    <a:bodyPr/>
                    <a:lstStyle/>
                    <a:p>
                      <a:r>
                        <a:rPr lang="en-US" sz="2400" dirty="0"/>
                        <a:t>Particular Areas</a:t>
                      </a:r>
                    </a:p>
                  </a:txBody>
                  <a:tcPr/>
                </a:tc>
                <a:extLst>
                  <a:ext uri="{0D108BD9-81ED-4DB2-BD59-A6C34878D82A}">
                    <a16:rowId xmlns:a16="http://schemas.microsoft.com/office/drawing/2014/main" val="2165243542"/>
                  </a:ext>
                </a:extLst>
              </a:tr>
              <a:tr h="370840">
                <a:tc>
                  <a:txBody>
                    <a:bodyPr/>
                    <a:lstStyle/>
                    <a:p>
                      <a:r>
                        <a:rPr lang="en-US" sz="2400" dirty="0"/>
                        <a:t>Makeshift</a:t>
                      </a:r>
                    </a:p>
                  </a:txBody>
                  <a:tcPr/>
                </a:tc>
                <a:tc>
                  <a:txBody>
                    <a:bodyPr/>
                    <a:lstStyle/>
                    <a:p>
                      <a:r>
                        <a:rPr lang="en-US" sz="2400" dirty="0"/>
                        <a:t>Low</a:t>
                      </a:r>
                    </a:p>
                  </a:txBody>
                  <a:tcPr/>
                </a:tc>
                <a:tc>
                  <a:txBody>
                    <a:bodyPr/>
                    <a:lstStyle/>
                    <a:p>
                      <a:r>
                        <a:rPr lang="en-US" sz="2400" dirty="0"/>
                        <a:t>N/A</a:t>
                      </a:r>
                    </a:p>
                  </a:txBody>
                  <a:tcPr/>
                </a:tc>
                <a:tc>
                  <a:txBody>
                    <a:bodyPr/>
                    <a:lstStyle/>
                    <a:p>
                      <a:r>
                        <a:rPr lang="en-US" sz="2400" dirty="0"/>
                        <a:t>Self Recovery</a:t>
                      </a:r>
                    </a:p>
                  </a:txBody>
                  <a:tcPr/>
                </a:tc>
                <a:extLst>
                  <a:ext uri="{0D108BD9-81ED-4DB2-BD59-A6C34878D82A}">
                    <a16:rowId xmlns:a16="http://schemas.microsoft.com/office/drawing/2014/main" val="881820517"/>
                  </a:ext>
                </a:extLst>
              </a:tr>
            </a:tbl>
          </a:graphicData>
        </a:graphic>
      </p:graphicFrame>
    </p:spTree>
    <p:extLst>
      <p:ext uri="{BB962C8B-B14F-4D97-AF65-F5344CB8AC3E}">
        <p14:creationId xmlns:p14="http://schemas.microsoft.com/office/powerpoint/2010/main" val="1562015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6D7102A-9D57-4787-A35C-32F5F3B4F48A}"/>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3405637" y="1396181"/>
            <a:ext cx="4275762" cy="2655869"/>
          </a:xfrm>
        </p:spPr>
      </p:pic>
      <p:sp>
        <p:nvSpPr>
          <p:cNvPr id="3" name="Title 2">
            <a:extLst>
              <a:ext uri="{FF2B5EF4-FFF2-40B4-BE49-F238E27FC236}">
                <a16:creationId xmlns:a16="http://schemas.microsoft.com/office/drawing/2014/main" id="{9598C658-7593-4CC2-ACEB-9590DEEA8521}"/>
              </a:ext>
            </a:extLst>
          </p:cNvPr>
          <p:cNvSpPr>
            <a:spLocks noGrp="1"/>
          </p:cNvSpPr>
          <p:nvPr>
            <p:ph type="title"/>
          </p:nvPr>
        </p:nvSpPr>
        <p:spPr/>
        <p:txBody>
          <a:bodyPr/>
          <a:lstStyle/>
          <a:p>
            <a:endParaRPr lang="en-US"/>
          </a:p>
        </p:txBody>
      </p:sp>
      <p:pic>
        <p:nvPicPr>
          <p:cNvPr id="7" name="Picture 6">
            <a:extLst>
              <a:ext uri="{FF2B5EF4-FFF2-40B4-BE49-F238E27FC236}">
                <a16:creationId xmlns:a16="http://schemas.microsoft.com/office/drawing/2014/main" id="{2EC15EB7-FC55-4E13-A592-673840503FC3}"/>
              </a:ext>
            </a:extLst>
          </p:cNvPr>
          <p:cNvPicPr>
            <a:picLocks noChangeAspect="1"/>
          </p:cNvPicPr>
          <p:nvPr/>
        </p:nvPicPr>
        <p:blipFill>
          <a:blip r:embed="rId3"/>
          <a:stretch>
            <a:fillRect/>
          </a:stretch>
        </p:blipFill>
        <p:spPr>
          <a:xfrm>
            <a:off x="354700" y="3940406"/>
            <a:ext cx="4911786" cy="2674426"/>
          </a:xfrm>
          <a:prstGeom prst="rect">
            <a:avLst/>
          </a:prstGeom>
        </p:spPr>
      </p:pic>
      <p:pic>
        <p:nvPicPr>
          <p:cNvPr id="9" name="Picture 8">
            <a:extLst>
              <a:ext uri="{FF2B5EF4-FFF2-40B4-BE49-F238E27FC236}">
                <a16:creationId xmlns:a16="http://schemas.microsoft.com/office/drawing/2014/main" id="{946BA953-9A82-4864-B558-33150909291F}"/>
              </a:ext>
            </a:extLst>
          </p:cNvPr>
          <p:cNvPicPr>
            <a:picLocks noChangeAspect="1"/>
          </p:cNvPicPr>
          <p:nvPr/>
        </p:nvPicPr>
        <p:blipFill>
          <a:blip r:embed="rId4"/>
          <a:stretch>
            <a:fillRect/>
          </a:stretch>
        </p:blipFill>
        <p:spPr>
          <a:xfrm>
            <a:off x="7681399" y="3694788"/>
            <a:ext cx="4146885" cy="2637994"/>
          </a:xfrm>
          <a:prstGeom prst="rect">
            <a:avLst/>
          </a:prstGeom>
        </p:spPr>
      </p:pic>
    </p:spTree>
    <p:extLst>
      <p:ext uri="{BB962C8B-B14F-4D97-AF65-F5344CB8AC3E}">
        <p14:creationId xmlns:p14="http://schemas.microsoft.com/office/powerpoint/2010/main" val="156068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EE41D3-9931-49FB-A8C6-85B36F6A9303}"/>
              </a:ext>
            </a:extLst>
          </p:cNvPr>
          <p:cNvSpPr>
            <a:spLocks noGrp="1"/>
          </p:cNvSpPr>
          <p:nvPr>
            <p:ph idx="1"/>
          </p:nvPr>
        </p:nvSpPr>
        <p:spPr>
          <a:xfrm>
            <a:off x="733747" y="1396182"/>
            <a:ext cx="7645925" cy="4692292"/>
          </a:xfrm>
        </p:spPr>
        <p:txBody>
          <a:bodyPr/>
          <a:lstStyle/>
          <a:p>
            <a:r>
              <a:rPr lang="en-US" dirty="0"/>
              <a:t>Disintegration of mud plaster </a:t>
            </a:r>
          </a:p>
          <a:p>
            <a:r>
              <a:rPr lang="en-US" dirty="0"/>
              <a:t>Weak Eave (shed) corners and absence of gutters resulted in roof collapse and also the damages to corners</a:t>
            </a:r>
          </a:p>
          <a:p>
            <a:r>
              <a:rPr lang="en-US" dirty="0"/>
              <a:t>Improper mud mix –  process of lime stabilization and community behaviors</a:t>
            </a:r>
          </a:p>
          <a:p>
            <a:r>
              <a:rPr lang="en-US" dirty="0"/>
              <a:t>Salinity and lime stabilization</a:t>
            </a:r>
          </a:p>
          <a:p>
            <a:r>
              <a:rPr lang="en-US" dirty="0"/>
              <a:t>Kath termite infestation</a:t>
            </a:r>
          </a:p>
          <a:p>
            <a:r>
              <a:rPr lang="en-US" dirty="0"/>
              <a:t>Mud/adobe wall with compromised width</a:t>
            </a:r>
          </a:p>
        </p:txBody>
      </p:sp>
      <p:sp>
        <p:nvSpPr>
          <p:cNvPr id="3" name="Title 2">
            <a:extLst>
              <a:ext uri="{FF2B5EF4-FFF2-40B4-BE49-F238E27FC236}">
                <a16:creationId xmlns:a16="http://schemas.microsoft.com/office/drawing/2014/main" id="{470D7712-3075-4196-877D-26602602EE6E}"/>
              </a:ext>
            </a:extLst>
          </p:cNvPr>
          <p:cNvSpPr>
            <a:spLocks noGrp="1"/>
          </p:cNvSpPr>
          <p:nvPr>
            <p:ph type="title"/>
          </p:nvPr>
        </p:nvSpPr>
        <p:spPr/>
        <p:txBody>
          <a:bodyPr/>
          <a:lstStyle/>
          <a:p>
            <a:r>
              <a:rPr lang="en-US" dirty="0"/>
              <a:t>Potential Failures</a:t>
            </a:r>
          </a:p>
        </p:txBody>
      </p:sp>
      <p:pic>
        <p:nvPicPr>
          <p:cNvPr id="5" name="Picture 4">
            <a:extLst>
              <a:ext uri="{FF2B5EF4-FFF2-40B4-BE49-F238E27FC236}">
                <a16:creationId xmlns:a16="http://schemas.microsoft.com/office/drawing/2014/main" id="{06EC22D3-88D7-46FF-AD49-C33A4498414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12958" y="4226744"/>
            <a:ext cx="2518562" cy="1888921"/>
          </a:xfrm>
          <a:prstGeom prst="rect">
            <a:avLst/>
          </a:prstGeom>
        </p:spPr>
      </p:pic>
      <p:pic>
        <p:nvPicPr>
          <p:cNvPr id="7" name="Picture 6">
            <a:extLst>
              <a:ext uri="{FF2B5EF4-FFF2-40B4-BE49-F238E27FC236}">
                <a16:creationId xmlns:a16="http://schemas.microsoft.com/office/drawing/2014/main" id="{9A3EA742-7FEE-422D-9A9E-5CE37EB34BA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612958" y="2336526"/>
            <a:ext cx="2520290" cy="1890218"/>
          </a:xfrm>
          <a:prstGeom prst="rect">
            <a:avLst/>
          </a:prstGeom>
        </p:spPr>
      </p:pic>
      <p:pic>
        <p:nvPicPr>
          <p:cNvPr id="11" name="Picture 10">
            <a:extLst>
              <a:ext uri="{FF2B5EF4-FFF2-40B4-BE49-F238E27FC236}">
                <a16:creationId xmlns:a16="http://schemas.microsoft.com/office/drawing/2014/main" id="{AE86687F-AF44-408C-BBA6-74599A43FE1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603540" y="440540"/>
            <a:ext cx="2527980" cy="1895985"/>
          </a:xfrm>
          <a:prstGeom prst="rect">
            <a:avLst/>
          </a:prstGeom>
        </p:spPr>
      </p:pic>
    </p:spTree>
    <p:extLst>
      <p:ext uri="{BB962C8B-B14F-4D97-AF65-F5344CB8AC3E}">
        <p14:creationId xmlns:p14="http://schemas.microsoft.com/office/powerpoint/2010/main" val="2259404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397F574-F8D4-4954-86AD-DE8EC54DEE49}"/>
              </a:ext>
            </a:extLst>
          </p:cNvPr>
          <p:cNvSpPr>
            <a:spLocks noGrp="1"/>
          </p:cNvSpPr>
          <p:nvPr>
            <p:ph idx="1"/>
          </p:nvPr>
        </p:nvSpPr>
        <p:spPr/>
        <p:txBody>
          <a:bodyPr/>
          <a:lstStyle/>
          <a:p>
            <a:pPr algn="just"/>
            <a:r>
              <a:rPr lang="en-US" sz="2400" dirty="0"/>
              <a:t>Less information on the government reconstruction plans and echo of cash based owner Driven reconstruction. </a:t>
            </a:r>
          </a:p>
          <a:p>
            <a:pPr algn="just"/>
            <a:r>
              <a:rPr lang="en-US" sz="2400" dirty="0"/>
              <a:t>Few organizations/actors started implementing but less sharing and exchange of ideas</a:t>
            </a:r>
          </a:p>
          <a:p>
            <a:pPr algn="just"/>
            <a:r>
              <a:rPr lang="en-US" sz="2400" dirty="0"/>
              <a:t>Risk associated to households inclusions in the government plans (if any)</a:t>
            </a:r>
          </a:p>
          <a:p>
            <a:pPr algn="just"/>
            <a:r>
              <a:rPr lang="en-US" sz="2400" dirty="0"/>
              <a:t>Different construction modalities have already been adopted. Risk of households provided with a housing option that do not suit their cultural and utility preferences</a:t>
            </a:r>
          </a:p>
          <a:p>
            <a:pPr algn="just"/>
            <a:r>
              <a:rPr lang="en-US" sz="2400" dirty="0"/>
              <a:t>Communities have started repairing their houses, makeshift shelters, burnt brick columns and repair of walls and roofing structure.</a:t>
            </a:r>
          </a:p>
          <a:p>
            <a:pPr algn="just"/>
            <a:r>
              <a:rPr lang="en-US" sz="2400" dirty="0"/>
              <a:t>Funding situation is meager and needs on the ground are way to high. </a:t>
            </a:r>
          </a:p>
          <a:p>
            <a:endParaRPr lang="en-US" sz="2400" dirty="0"/>
          </a:p>
          <a:p>
            <a:endParaRPr lang="en-US" sz="2400" dirty="0"/>
          </a:p>
          <a:p>
            <a:endParaRPr lang="en-US" sz="2400" dirty="0"/>
          </a:p>
        </p:txBody>
      </p:sp>
      <p:sp>
        <p:nvSpPr>
          <p:cNvPr id="3" name="Title 2">
            <a:extLst>
              <a:ext uri="{FF2B5EF4-FFF2-40B4-BE49-F238E27FC236}">
                <a16:creationId xmlns:a16="http://schemas.microsoft.com/office/drawing/2014/main" id="{06CD3211-08A6-46B9-8CD9-C2027A2B0F86}"/>
              </a:ext>
            </a:extLst>
          </p:cNvPr>
          <p:cNvSpPr>
            <a:spLocks noGrp="1"/>
          </p:cNvSpPr>
          <p:nvPr>
            <p:ph type="title"/>
          </p:nvPr>
        </p:nvSpPr>
        <p:spPr/>
        <p:txBody>
          <a:bodyPr/>
          <a:lstStyle/>
          <a:p>
            <a:r>
              <a:rPr lang="en-US" dirty="0"/>
              <a:t>Insight</a:t>
            </a:r>
          </a:p>
        </p:txBody>
      </p:sp>
    </p:spTree>
    <p:extLst>
      <p:ext uri="{BB962C8B-B14F-4D97-AF65-F5344CB8AC3E}">
        <p14:creationId xmlns:p14="http://schemas.microsoft.com/office/powerpoint/2010/main" val="978156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8E6944C7-0549-414E-B760-76480C902E00}"/>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014281" y="1484313"/>
            <a:ext cx="10163438" cy="4692650"/>
          </a:xfrm>
        </p:spPr>
      </p:pic>
      <p:sp>
        <p:nvSpPr>
          <p:cNvPr id="3" name="Title 2">
            <a:extLst>
              <a:ext uri="{FF2B5EF4-FFF2-40B4-BE49-F238E27FC236}">
                <a16:creationId xmlns:a16="http://schemas.microsoft.com/office/drawing/2014/main" id="{2EBAB0E6-7851-4DA5-AC61-806F632645FF}"/>
              </a:ext>
            </a:extLst>
          </p:cNvPr>
          <p:cNvSpPr>
            <a:spLocks noGrp="1"/>
          </p:cNvSpPr>
          <p:nvPr>
            <p:ph type="title"/>
          </p:nvPr>
        </p:nvSpPr>
        <p:spPr/>
        <p:txBody>
          <a:bodyPr/>
          <a:lstStyle/>
          <a:p>
            <a:r>
              <a:rPr lang="en-US" dirty="0"/>
              <a:t>DRR/Raised platform</a:t>
            </a:r>
          </a:p>
        </p:txBody>
      </p:sp>
    </p:spTree>
    <p:extLst>
      <p:ext uri="{BB962C8B-B14F-4D97-AF65-F5344CB8AC3E}">
        <p14:creationId xmlns:p14="http://schemas.microsoft.com/office/powerpoint/2010/main" val="1441071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0C861B5-CAA9-4727-96FB-B2166E0B7983}"/>
              </a:ext>
            </a:extLst>
          </p:cNvPr>
          <p:cNvSpPr>
            <a:spLocks noGrp="1"/>
          </p:cNvSpPr>
          <p:nvPr>
            <p:ph type="title"/>
          </p:nvPr>
        </p:nvSpPr>
        <p:spPr/>
        <p:txBody>
          <a:bodyPr/>
          <a:lstStyle/>
          <a:p>
            <a:r>
              <a:rPr lang="en-US" dirty="0"/>
              <a:t>Self Recovery is Ongoing</a:t>
            </a:r>
          </a:p>
        </p:txBody>
      </p:sp>
      <p:pic>
        <p:nvPicPr>
          <p:cNvPr id="7" name="Picture 6">
            <a:extLst>
              <a:ext uri="{FF2B5EF4-FFF2-40B4-BE49-F238E27FC236}">
                <a16:creationId xmlns:a16="http://schemas.microsoft.com/office/drawing/2014/main" id="{31014495-D036-4500-9B3F-97BE8A1483C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74087" y="1396182"/>
            <a:ext cx="6847001" cy="5135250"/>
          </a:xfrm>
          <a:prstGeom prst="rect">
            <a:avLst/>
          </a:prstGeom>
        </p:spPr>
      </p:pic>
    </p:spTree>
    <p:extLst>
      <p:ext uri="{BB962C8B-B14F-4D97-AF65-F5344CB8AC3E}">
        <p14:creationId xmlns:p14="http://schemas.microsoft.com/office/powerpoint/2010/main" val="3602807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0531EE-B764-49AC-8C84-4FCFF05625FC}"/>
              </a:ext>
            </a:extLst>
          </p:cNvPr>
          <p:cNvSpPr>
            <a:spLocks noGrp="1"/>
          </p:cNvSpPr>
          <p:nvPr>
            <p:ph type="title"/>
          </p:nvPr>
        </p:nvSpPr>
        <p:spPr/>
        <p:txBody>
          <a:bodyPr/>
          <a:lstStyle/>
          <a:p>
            <a:r>
              <a:rPr lang="en-US" dirty="0"/>
              <a:t>Self Recovery is Ongoing</a:t>
            </a:r>
          </a:p>
        </p:txBody>
      </p:sp>
      <p:pic>
        <p:nvPicPr>
          <p:cNvPr id="4" name="Content Placeholder 4">
            <a:extLst>
              <a:ext uri="{FF2B5EF4-FFF2-40B4-BE49-F238E27FC236}">
                <a16:creationId xmlns:a16="http://schemas.microsoft.com/office/drawing/2014/main" id="{BE98E916-26AF-4A3C-A475-F13EBF20392C}"/>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2967567" y="1484313"/>
            <a:ext cx="6256866" cy="4692650"/>
          </a:xfrm>
        </p:spPr>
      </p:pic>
    </p:spTree>
    <p:extLst>
      <p:ext uri="{BB962C8B-B14F-4D97-AF65-F5344CB8AC3E}">
        <p14:creationId xmlns:p14="http://schemas.microsoft.com/office/powerpoint/2010/main" val="947770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3813DED-3FCE-4942-9971-0911EF2188FF}"/>
              </a:ext>
            </a:extLst>
          </p:cNvPr>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a:stretch/>
        </p:blipFill>
        <p:spPr>
          <a:xfrm>
            <a:off x="1042988" y="1396182"/>
            <a:ext cx="9300633" cy="4733702"/>
          </a:xfrm>
        </p:spPr>
      </p:pic>
      <p:sp>
        <p:nvSpPr>
          <p:cNvPr id="3" name="Title 2">
            <a:extLst>
              <a:ext uri="{FF2B5EF4-FFF2-40B4-BE49-F238E27FC236}">
                <a16:creationId xmlns:a16="http://schemas.microsoft.com/office/drawing/2014/main" id="{E061A55B-0BE6-4190-9537-3904998F9D18}"/>
              </a:ext>
            </a:extLst>
          </p:cNvPr>
          <p:cNvSpPr>
            <a:spLocks noGrp="1"/>
          </p:cNvSpPr>
          <p:nvPr>
            <p:ph type="title"/>
          </p:nvPr>
        </p:nvSpPr>
        <p:spPr/>
        <p:txBody>
          <a:bodyPr/>
          <a:lstStyle/>
          <a:p>
            <a:r>
              <a:rPr lang="en-US" dirty="0"/>
              <a:t>Self Recovery is Ongoing</a:t>
            </a:r>
          </a:p>
        </p:txBody>
      </p:sp>
    </p:spTree>
    <p:extLst>
      <p:ext uri="{BB962C8B-B14F-4D97-AF65-F5344CB8AC3E}">
        <p14:creationId xmlns:p14="http://schemas.microsoft.com/office/powerpoint/2010/main" val="2030706367"/>
      </p:ext>
    </p:extLst>
  </p:cSld>
  <p:clrMapOvr>
    <a:masterClrMapping/>
  </p:clrMapOvr>
</p:sld>
</file>

<file path=ppt/theme/theme1.xml><?xml version="1.0" encoding="utf-8"?>
<a:theme xmlns:a="http://schemas.openxmlformats.org/drawingml/2006/main" name="CRS_2020_Microsoft">
  <a:themeElements>
    <a:clrScheme name="CRS_2020_Palette_Microsoft">
      <a:dk1>
        <a:srgbClr val="000000"/>
      </a:dk1>
      <a:lt1>
        <a:srgbClr val="FFFFFF"/>
      </a:lt1>
      <a:dk2>
        <a:srgbClr val="00A2C7"/>
      </a:dk2>
      <a:lt2>
        <a:srgbClr val="BFB8AF"/>
      </a:lt2>
      <a:accent1>
        <a:srgbClr val="7999AC"/>
      </a:accent1>
      <a:accent2>
        <a:srgbClr val="9053A1"/>
      </a:accent2>
      <a:accent3>
        <a:srgbClr val="79A02C"/>
      </a:accent3>
      <a:accent4>
        <a:srgbClr val="EF6E0B"/>
      </a:accent4>
      <a:accent5>
        <a:srgbClr val="0099A9"/>
      </a:accent5>
      <a:accent6>
        <a:srgbClr val="00468B"/>
      </a:accent6>
      <a:hlink>
        <a:srgbClr val="00A2C7"/>
      </a:hlink>
      <a:folHlink>
        <a:srgbClr val="9053A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S_2020_Microsoft" id="{8AD903B1-0873-9443-9A9B-35DA84F277A7}" vid="{F2B1F12F-FD2E-EF43-8EFF-88FC48E675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DED186E58B774B9433FFEFA87F4623" ma:contentTypeVersion="16" ma:contentTypeDescription="Create a new document." ma:contentTypeScope="" ma:versionID="59add109e58ad991b12df1fbbc195701">
  <xsd:schema xmlns:xsd="http://www.w3.org/2001/XMLSchema" xmlns:xs="http://www.w3.org/2001/XMLSchema" xmlns:p="http://schemas.microsoft.com/office/2006/metadata/properties" xmlns:ns2="9f9dc4f6-5d12-453d-86ce-26632b463682" xmlns:ns3="47aaf1e0-1fcd-4705-a331-fba00c9bfe6d" xmlns:ns4="b2594ab3-d42a-4e76-bde3-98c81b560ae9" targetNamespace="http://schemas.microsoft.com/office/2006/metadata/properties" ma:root="true" ma:fieldsID="bcdf95c66b31d064f838175abba913ee" ns2:_="" ns3:_="" ns4:_="">
    <xsd:import namespace="9f9dc4f6-5d12-453d-86ce-26632b463682"/>
    <xsd:import namespace="47aaf1e0-1fcd-4705-a331-fba00c9bfe6d"/>
    <xsd:import namespace="b2594ab3-d42a-4e76-bde3-98c81b560ae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9dc4f6-5d12-453d-86ce-26632b4636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e90c631-7896-4d4b-aef2-bd8af8cfcaa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7aaf1e0-1fcd-4705-a331-fba00c9bfe6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2594ab3-d42a-4e76-bde3-98c81b560ae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45908f9-00e4-47e6-9d3c-3a4fda794609}" ma:internalName="TaxCatchAll" ma:showField="CatchAllData" ma:web="47aaf1e0-1fcd-4705-a331-fba00c9bfe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2594ab3-d42a-4e76-bde3-98c81b560ae9" xsi:nil="true"/>
    <lcf76f155ced4ddcb4097134ff3c332f xmlns="9f9dc4f6-5d12-453d-86ce-26632b463682">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945AAE-E4C3-4FD6-996B-2BE058D5B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9dc4f6-5d12-453d-86ce-26632b463682"/>
    <ds:schemaRef ds:uri="47aaf1e0-1fcd-4705-a331-fba00c9bfe6d"/>
    <ds:schemaRef ds:uri="b2594ab3-d42a-4e76-bde3-98c81b560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8A33EE-F859-4516-AE45-9BB484985809}">
  <ds:schemaRefs>
    <ds:schemaRef ds:uri="http://schemas.microsoft.com/office/2006/documentManagement/types"/>
    <ds:schemaRef ds:uri="b2594ab3-d42a-4e76-bde3-98c81b560ae9"/>
    <ds:schemaRef ds:uri="http://purl.org/dc/elements/1.1/"/>
    <ds:schemaRef ds:uri="http://schemas.openxmlformats.org/package/2006/metadata/core-properties"/>
    <ds:schemaRef ds:uri="http://www.w3.org/XML/1998/namespace"/>
    <ds:schemaRef ds:uri="http://schemas.microsoft.com/office/infopath/2007/PartnerControls"/>
    <ds:schemaRef ds:uri="http://purl.org/dc/terms/"/>
    <ds:schemaRef ds:uri="47aaf1e0-1fcd-4705-a331-fba00c9bfe6d"/>
    <ds:schemaRef ds:uri="9f9dc4f6-5d12-453d-86ce-26632b463682"/>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7878CB9D-9159-4106-AEA1-653A3F65CB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CRS_Presentation_TEMPLATE (1)</Template>
  <TotalTime>1410</TotalTime>
  <Words>563</Words>
  <Application>Microsoft Office PowerPoint</Application>
  <PresentationFormat>Widescreen</PresentationFormat>
  <Paragraphs>86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Courier New</vt:lpstr>
      <vt:lpstr>Times</vt:lpstr>
      <vt:lpstr>Times New Roman</vt:lpstr>
      <vt:lpstr>CRS_2020_Microsoft</vt:lpstr>
      <vt:lpstr>Recovery Response, Lessons Learnt</vt:lpstr>
      <vt:lpstr>Prevalent Construction Typologies</vt:lpstr>
      <vt:lpstr>PowerPoint Presentation</vt:lpstr>
      <vt:lpstr>Potential Failures</vt:lpstr>
      <vt:lpstr>Insight</vt:lpstr>
      <vt:lpstr>DRR/Raised platform</vt:lpstr>
      <vt:lpstr>Self Recovery is Ongoing</vt:lpstr>
      <vt:lpstr>Self Recovery is Ongoing</vt:lpstr>
      <vt:lpstr>Self Recovery is Ongoing</vt:lpstr>
      <vt:lpstr>Lessons Learnt</vt:lpstr>
      <vt:lpstr>Construction Material</vt:lpstr>
      <vt:lpstr>Way forward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khatri, Nripendra</dc:creator>
  <cp:lastModifiedBy>Javaid, Adeel</cp:lastModifiedBy>
  <cp:revision>17</cp:revision>
  <dcterms:created xsi:type="dcterms:W3CDTF">2020-06-05T05:14:21Z</dcterms:created>
  <dcterms:modified xsi:type="dcterms:W3CDTF">2022-11-15T09:09:49Z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0x0101001EDED186E58B774B9433FFEFA87F4623</vt:lpwstr>
  </property>
</Properties>
</file>