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10"/>
  </p:notesMasterIdLst>
  <p:handoutMasterIdLst>
    <p:handoutMasterId r:id="rId11"/>
  </p:handoutMasterIdLst>
  <p:sldIdLst>
    <p:sldId id="256" r:id="rId2"/>
    <p:sldId id="505" r:id="rId3"/>
    <p:sldId id="506" r:id="rId4"/>
    <p:sldId id="510" r:id="rId5"/>
    <p:sldId id="511" r:id="rId6"/>
    <p:sldId id="512" r:id="rId7"/>
    <p:sldId id="491" r:id="rId8"/>
    <p:sldId id="513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KLAR Suzana" initials="PS" lastIdx="4" clrIdx="0">
    <p:extLst>
      <p:ext uri="{19B8F6BF-5375-455C-9EA6-DF929625EA0E}">
        <p15:presenceInfo xmlns:p15="http://schemas.microsoft.com/office/powerpoint/2012/main" userId="S::spaklar@iom.int::452184ba-f160-4155-8cd7-03892f4358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2E2"/>
    <a:srgbClr val="94B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095" autoAdjust="0"/>
  </p:normalViewPr>
  <p:slideViewPr>
    <p:cSldViewPr snapToGrid="0">
      <p:cViewPr varScale="1">
        <p:scale>
          <a:sx n="38" d="100"/>
          <a:sy n="38" d="100"/>
        </p:scale>
        <p:origin x="10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64D3B6-1160-4CE9-9BBD-FB69CA8FA1C3}" type="datetimeFigureOut">
              <a:rPr lang="en-US" smtClean="0"/>
              <a:t>11/29/2024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1FF4AA-66D2-45B0-8716-B48FB8BA6C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74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895D5A-A666-4752-8226-1EFF803DC759}" type="datetimeFigureOut">
              <a:rPr lang="en-US" smtClean="0"/>
              <a:t>11/29/2024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F276A1-69AF-486A-A787-FD47F9283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4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276A1-69AF-486A-A787-FD47F928371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4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89FD9-BF84-494D-8874-D27DAF1B7E0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977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89FD9-BF84-494D-8874-D27DAF1B7E0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47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89FD9-BF84-494D-8874-D27DAF1B7E0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176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60755E3-E38A-7746-B350-B2B27EB51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5455" y="5826436"/>
            <a:ext cx="1752872" cy="874062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482996B8-7758-924F-95A7-EA63DDAB7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146" y="1031563"/>
            <a:ext cx="996970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9FD3C252-914E-9945-8B43-6C3ECB129E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11146" y="2357126"/>
            <a:ext cx="9969708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 </a:t>
            </a:r>
          </a:p>
        </p:txBody>
      </p:sp>
      <p:pic>
        <p:nvPicPr>
          <p:cNvPr id="3" name="Picture 2" descr="A group of people silhouettes&#10;&#10;Description automatically generated">
            <a:extLst>
              <a:ext uri="{FF2B5EF4-FFF2-40B4-BE49-F238E27FC236}">
                <a16:creationId xmlns:a16="http://schemas.microsoft.com/office/drawing/2014/main" id="{F2C3ADCC-3DB9-8E76-0099-3477749A13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30" y="6020458"/>
            <a:ext cx="1571309" cy="640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732F00-E774-847A-A67B-ED86E80C63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02" y="5980498"/>
            <a:ext cx="26716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24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 + TEXT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1875"/>
            <a:ext cx="12192000" cy="6170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CAA1689-C07E-BF4E-A678-768B607FE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A100D752-4660-364F-8192-DAEA4BED2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B43293-C0FA-2244-8FA3-75ADC8627E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85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 + TEXT BOX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182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6626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6626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A406E9-BDBA-F242-811F-8BFC4DD3CD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39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8DF5BA7-04D4-DF48-9230-5E261088FD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67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CDC0-2525-4A8C-B06F-8C6F83A60A3A}" type="datetimeFigureOut">
              <a:rPr lang="en-US" smtClean="0"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94AE560-169C-4AA0-84F0-E41F48A403A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C65EEDD1-FD16-489F-9EE8-5807D0704B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1362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0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DAAE9EE-5CC9-1E49-8C69-38DC128B57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9"/>
          </a:xfrm>
          <a:prstGeom prst="rect">
            <a:avLst/>
          </a:prstGeom>
        </p:spPr>
      </p:pic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F71DDF9B-7F04-BD4A-B0B7-0ED76E378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91938"/>
            <a:ext cx="5157787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BE99B60-6C3E-9D4A-A88B-B459B2ED8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91938"/>
            <a:ext cx="5183188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EE0A582B-5D35-2D4E-913F-8ADA140BB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18252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C1BB9-6455-E145-91B9-D4B2B698F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2C7FD4-33D8-3648-BA68-32730B136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137189-CEDA-0547-8741-371F77C229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3593" y="6116638"/>
            <a:ext cx="2565698" cy="58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07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OMNS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FD6D3-5F3F-0C4B-BB45-EA233823B7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297" y="6286471"/>
            <a:ext cx="1814032" cy="412808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673CAF2-56B5-5E40-9BAF-D3D120DCC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B189EC70-CD90-A243-9D22-146F01B2DEA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493456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D4949B8A-D5C6-534C-9C33-C53B816160D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491868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747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OMNS TEXT/IMAGE/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7533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OMNS TEXT/IMAGE/INFOGRAPHIC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65126"/>
            <a:ext cx="5157787" cy="5824538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365126"/>
            <a:ext cx="5157787" cy="5824537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830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331CBA-B20B-3B44-92AD-C4C1538BE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836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7FD40D-CD9E-B346-A121-7FD5CB4415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1362" y="6294329"/>
            <a:ext cx="1814032" cy="412808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142FA6-4661-C647-8BD5-D71B25FDAD3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1690688"/>
            <a:ext cx="10547195" cy="4397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94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IMAGES 3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81890"/>
            <a:ext cx="10655526" cy="48688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6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09C59DD-81CC-D64B-B88B-C5A1B36645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70CD4834-D61F-BE42-9FB3-AC0D67700F5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071356"/>
            <a:ext cx="10655526" cy="567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D36377A0-B2FC-254C-B4EF-774D513C878C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535014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F356E3C4-9C77-D243-8888-15D21EA3F41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230240" y="4719150"/>
            <a:ext cx="3336327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Espace réservé de l’image 2">
            <a:extLst>
              <a:ext uri="{FF2B5EF4-FFF2-40B4-BE49-F238E27FC236}">
                <a16:creationId xmlns:a16="http://schemas.microsoft.com/office/drawing/2014/main" id="{27317210-FA97-8749-A8C5-095DB53F4D60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30241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14" name="Espace réservé de l’image 2">
            <a:extLst>
              <a:ext uri="{FF2B5EF4-FFF2-40B4-BE49-F238E27FC236}">
                <a16:creationId xmlns:a16="http://schemas.microsoft.com/office/drawing/2014/main" id="{C858CE35-B425-0E4A-B5C1-C67DB99544F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535014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3996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TEXT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938847E-E6A3-5343-8CEC-B52DD40203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81105880-5E6B-6E4A-B5C9-CBC0DE9DFD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49337" y="702527"/>
            <a:ext cx="6936057" cy="5166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3D1123D-9FE3-614F-B1DF-38815C374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02527"/>
            <a:ext cx="3375374" cy="1137424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802082E6-4899-044F-92CE-0470567E9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37537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66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85970F-249C-E843-9EEF-B8D3A87D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itre 7">
            <a:extLst>
              <a:ext uri="{FF2B5EF4-FFF2-40B4-BE49-F238E27FC236}">
                <a16:creationId xmlns:a16="http://schemas.microsoft.com/office/drawing/2014/main" id="{B98E281D-7976-CF46-98CA-4B5AAEEF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2" name="Picture 1" descr="A group of people silhouettes&#10;&#10;Description automatically generated">
            <a:extLst>
              <a:ext uri="{FF2B5EF4-FFF2-40B4-BE49-F238E27FC236}">
                <a16:creationId xmlns:a16="http://schemas.microsoft.com/office/drawing/2014/main" id="{EAF0697B-94E3-3F3C-0F80-F3552869A34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30" y="6024210"/>
            <a:ext cx="1562095" cy="6363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82252F-63CF-64BA-072C-90C5D64B8C1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02" y="5990766"/>
            <a:ext cx="2633548" cy="70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7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033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146" y="1824819"/>
            <a:ext cx="996970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/>
              <a:t>N</a:t>
            </a:r>
            <a:r>
              <a:rPr lang="en-US" sz="3200" b="1" dirty="0">
                <a:solidFill>
                  <a:schemeClr val="bg1"/>
                </a:solidFill>
              </a:rPr>
              <a:t>ational Shelter NFI CCCM Sector Coordination Meeting</a:t>
            </a:r>
            <a:br>
              <a:rPr lang="en-US" sz="3200" b="1" dirty="0">
                <a:solidFill>
                  <a:schemeClr val="bg1"/>
                </a:solidFill>
              </a:rPr>
            </a:b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Winterization Plan</a:t>
            </a:r>
            <a:br>
              <a:rPr lang="en-US" sz="3200" b="1" dirty="0">
                <a:solidFill>
                  <a:schemeClr val="bg1"/>
                </a:solidFill>
              </a:rPr>
            </a:b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Friday – 29 November 2024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111146" y="3380383"/>
            <a:ext cx="9969708" cy="150018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18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7155" y="167300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Introduction </a:t>
            </a:r>
            <a:r>
              <a:rPr lang="en-US" b="1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9A2152-64D2-976A-4077-C895FC4B84C9}"/>
              </a:ext>
            </a:extLst>
          </p:cNvPr>
          <p:cNvSpPr txBox="1"/>
          <p:nvPr/>
        </p:nvSpPr>
        <p:spPr>
          <a:xfrm>
            <a:off x="967567" y="1246842"/>
            <a:ext cx="10256865" cy="3820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  <a:t>Online please type in Chat box</a:t>
            </a:r>
          </a:p>
          <a:p>
            <a:pPr marL="800100" lvl="1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  <a:t>r Name </a:t>
            </a:r>
          </a:p>
          <a:p>
            <a:pPr marL="800100" lvl="1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  <a:t>Organization</a:t>
            </a:r>
          </a:p>
          <a:p>
            <a:pPr marL="800100" lvl="1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Designation </a:t>
            </a:r>
          </a:p>
          <a:p>
            <a:pPr marL="800100" lvl="1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  <a:t>Email ID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439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7155" y="167300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Agenda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5398EDB-640A-B3C5-6D31-B683AE890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511302"/>
              </p:ext>
            </p:extLst>
          </p:nvPr>
        </p:nvGraphicFramePr>
        <p:xfrm>
          <a:off x="267155" y="1181100"/>
          <a:ext cx="11323124" cy="4213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235">
                  <a:extLst>
                    <a:ext uri="{9D8B030D-6E8A-4147-A177-3AD203B41FA5}">
                      <a16:colId xmlns:a16="http://schemas.microsoft.com/office/drawing/2014/main" val="1076305384"/>
                    </a:ext>
                  </a:extLst>
                </a:gridCol>
                <a:gridCol w="5135689">
                  <a:extLst>
                    <a:ext uri="{9D8B030D-6E8A-4147-A177-3AD203B41FA5}">
                      <a16:colId xmlns:a16="http://schemas.microsoft.com/office/drawing/2014/main" val="4277765627"/>
                    </a:ext>
                  </a:extLst>
                </a:gridCol>
                <a:gridCol w="4086428">
                  <a:extLst>
                    <a:ext uri="{9D8B030D-6E8A-4147-A177-3AD203B41FA5}">
                      <a16:colId xmlns:a16="http://schemas.microsoft.com/office/drawing/2014/main" val="3663955021"/>
                    </a:ext>
                  </a:extLst>
                </a:gridCol>
                <a:gridCol w="1704772">
                  <a:extLst>
                    <a:ext uri="{9D8B030D-6E8A-4147-A177-3AD203B41FA5}">
                      <a16:colId xmlns:a16="http://schemas.microsoft.com/office/drawing/2014/main" val="358837341"/>
                    </a:ext>
                  </a:extLst>
                </a:gridCol>
              </a:tblGrid>
              <a:tr h="179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</a:rPr>
                        <a:t>No.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</a:rPr>
                        <a:t>Description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</a:rPr>
                        <a:t>Presenter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Time slot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5082568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</a:rPr>
                        <a:t>1.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</a:rPr>
                        <a:t>Introduction and sharing agenda of the meeting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</a:rPr>
                        <a:t>SNFI and CCCM National Coordinator 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10 minutes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0046869"/>
                  </a:ext>
                </a:extLst>
              </a:tr>
              <a:tr h="4723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</a:rPr>
                        <a:t>2.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</a:rPr>
                        <a:t>Updated on Winterization from HCT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UNOCHA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05 minutes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9546578"/>
                  </a:ext>
                </a:extLst>
              </a:tr>
              <a:tr h="6590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</a:rPr>
                        <a:t>3.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</a:rPr>
                        <a:t>Updates on 5 Ws for winterization  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Mr. Mansoor Ali - IM Focal SNFI Sector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10 minutes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5301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</a:rPr>
                        <a:t>4.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Updates from provinces;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US" sz="2000" kern="100" dirty="0">
                          <a:effectLst/>
                        </a:rPr>
                        <a:t>Sindh;  Balochistan;  Khyber Pakhtunkhwa; Punjab;  Gilgit-Baltistan; AJ&amp;K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Ms. Deeba </a:t>
                      </a:r>
                      <a:r>
                        <a:rPr lang="en-US" sz="2000" kern="100" dirty="0" err="1">
                          <a:effectLst/>
                        </a:rPr>
                        <a:t>Pervaz</a:t>
                      </a:r>
                      <a:r>
                        <a:rPr lang="en-US" sz="2000" kern="100" dirty="0">
                          <a:effectLst/>
                        </a:rPr>
                        <a:t>;  Mr. Nouman Sher;  Mr. Zahid </a:t>
                      </a:r>
                      <a:r>
                        <a:rPr lang="en-US" sz="2000" kern="100" dirty="0" err="1">
                          <a:effectLst/>
                        </a:rPr>
                        <a:t>ur</a:t>
                      </a:r>
                      <a:r>
                        <a:rPr lang="en-US" sz="2000" kern="100" dirty="0">
                          <a:effectLst/>
                        </a:rPr>
                        <a:t> Rehman;  Mr. Kamran Sharif;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 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30 minutes (5 minutes each)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01962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</a:rPr>
                        <a:t>4.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</a:rPr>
                        <a:t>Winterization plan from Partners and Sectors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15 minutes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1989244"/>
                  </a:ext>
                </a:extLst>
              </a:tr>
              <a:tr h="179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</a:rPr>
                        <a:t>5.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</a:rPr>
                        <a:t>AOB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395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234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6517A3-AACC-29CE-9772-F515ACDAD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377604"/>
              </p:ext>
            </p:extLst>
          </p:nvPr>
        </p:nvGraphicFramePr>
        <p:xfrm>
          <a:off x="393126" y="1006928"/>
          <a:ext cx="11305387" cy="5227981"/>
        </p:xfrm>
        <a:graphic>
          <a:graphicData uri="http://schemas.openxmlformats.org/drawingml/2006/table">
            <a:tbl>
              <a:tblPr/>
              <a:tblGrid>
                <a:gridCol w="2066656">
                  <a:extLst>
                    <a:ext uri="{9D8B030D-6E8A-4147-A177-3AD203B41FA5}">
                      <a16:colId xmlns:a16="http://schemas.microsoft.com/office/drawing/2014/main" val="1398224423"/>
                    </a:ext>
                  </a:extLst>
                </a:gridCol>
                <a:gridCol w="9238731">
                  <a:extLst>
                    <a:ext uri="{9D8B030D-6E8A-4147-A177-3AD203B41FA5}">
                      <a16:colId xmlns:a16="http://schemas.microsoft.com/office/drawing/2014/main" val="3393598530"/>
                    </a:ext>
                  </a:extLst>
                </a:gridCol>
              </a:tblGrid>
              <a:tr h="3641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Province </a:t>
                      </a: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​</a:t>
                      </a:r>
                      <a:endParaRPr lang="en-US" sz="10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55" marR="81055" marT="40527" marB="4052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Prioritized Districts ​(by SNFI Sector)</a:t>
                      </a:r>
                      <a:endParaRPr lang="en-US" sz="1400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055" marR="81055" marT="40527" marB="4052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113457"/>
                  </a:ext>
                </a:extLst>
              </a:tr>
              <a:tr h="6617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33A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Sindh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​</a:t>
                      </a:r>
                      <a:endParaRPr lang="en-US" sz="11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55" marR="81055" marT="40527" marB="4052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9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Sanghar</a:t>
                      </a:r>
                      <a:r>
                        <a:rPr lang="en-US" sz="2000" kern="1200" dirty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Umerkhot</a:t>
                      </a:r>
                      <a:r>
                        <a:rPr lang="en-US" sz="2000" kern="1200" dirty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Mirpurkhas</a:t>
                      </a:r>
                      <a:r>
                        <a:rPr lang="en-US" sz="2000" kern="1200" dirty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Dadu</a:t>
                      </a:r>
                      <a:r>
                        <a:rPr lang="en-US" sz="2000" kern="1200" dirty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Badin, </a:t>
                      </a:r>
                      <a:r>
                        <a:rPr lang="en-US" sz="2000" kern="1200" dirty="0" err="1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Qamber</a:t>
                      </a:r>
                      <a:r>
                        <a:rPr lang="en-US" sz="2000" kern="1200" dirty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Shahdadkot</a:t>
                      </a:r>
                      <a:r>
                        <a:rPr lang="en-US" sz="2000" kern="1200" dirty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Khairpur, </a:t>
                      </a:r>
                      <a:r>
                        <a:rPr lang="en-US" sz="2000" kern="1200" dirty="0" err="1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Matiari</a:t>
                      </a:r>
                      <a:r>
                        <a:rPr lang="en-US" sz="2000" kern="1200" dirty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and Jacobabad</a:t>
                      </a:r>
                      <a:endParaRPr lang="en-US" sz="2000" kern="1200" dirty="0">
                        <a:solidFill>
                          <a:srgbClr val="0033A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055" marR="81055" marT="40527" marB="4052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076566"/>
                  </a:ext>
                </a:extLst>
              </a:tr>
              <a:tr h="14603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33A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KPK</a:t>
                      </a: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​</a:t>
                      </a:r>
                      <a:endParaRPr lang="en-US" sz="11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55" marR="81055" marT="40527" marB="4052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9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000" b="1" u="sng" kern="1200" dirty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KP - </a:t>
                      </a:r>
                      <a:r>
                        <a:rPr lang="en-US" sz="2000" kern="1200" dirty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Chitral Upper, Chitral Lower, Kohistan Upper, Upper </a:t>
                      </a:r>
                      <a:r>
                        <a:rPr lang="en-US" sz="2000" kern="1200" dirty="0" err="1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Mansehra</a:t>
                      </a:r>
                      <a:r>
                        <a:rPr lang="en-US" sz="2000" kern="1200" dirty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Upper Swat, Shangla, Dir Upper, Kohistan Lower </a:t>
                      </a:r>
                    </a:p>
                    <a:p>
                      <a:endParaRPr lang="en-US" sz="2000" kern="1200" dirty="0">
                        <a:solidFill>
                          <a:srgbClr val="0033A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b="1" u="sng" kern="1200" dirty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Merged districts of KP - </a:t>
                      </a:r>
                      <a:r>
                        <a:rPr lang="en-US" sz="2000" kern="1200" dirty="0" err="1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Tirah</a:t>
                      </a:r>
                      <a:r>
                        <a:rPr lang="en-US" sz="2000" kern="1200" dirty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District, Khyber, Upper South Waziristan, </a:t>
                      </a:r>
                      <a:r>
                        <a:rPr lang="en-US" sz="2000" kern="1200" dirty="0" err="1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Wazistan</a:t>
                      </a:r>
                      <a:r>
                        <a:rPr lang="en-US" sz="2000" kern="1200" dirty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North, Orakzai, Kurram</a:t>
                      </a:r>
                    </a:p>
                  </a:txBody>
                  <a:tcPr marL="81055" marR="81055" marT="40527" marB="4052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42436"/>
                  </a:ext>
                </a:extLst>
              </a:tr>
              <a:tr h="7446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33A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Balochistan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en-US" sz="11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55" marR="81055" marT="40527" marB="4052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9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1" indent="0"/>
                      <a:r>
                        <a:rPr lang="en-US" sz="2000" kern="1200" dirty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Flood-affected: Ziarat and Kalat</a:t>
                      </a:r>
                    </a:p>
                    <a:p>
                      <a:pPr marL="0" lvl="1" indent="0"/>
                      <a:r>
                        <a:rPr lang="en-US" sz="2000" kern="1200" dirty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Cold: Pishin, Zhob, </a:t>
                      </a:r>
                      <a:r>
                        <a:rPr lang="en-US" sz="2000" kern="1200" dirty="0" err="1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Kach</a:t>
                      </a:r>
                      <a:r>
                        <a:rPr lang="en-US" sz="2000" kern="1200" dirty="0">
                          <a:solidFill>
                            <a:srgbClr val="0033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Chaghi</a:t>
                      </a:r>
                    </a:p>
                  </a:txBody>
                  <a:tcPr marL="81055" marR="81055" marT="40527" marB="4052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580221"/>
                  </a:ext>
                </a:extLst>
              </a:tr>
              <a:tr h="4926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33A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Punjab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en-US" sz="11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55" marR="81055" marT="40527" marB="4052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9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33A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Rajanpur, Dera Ghazi Khan 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​</a:t>
                      </a:r>
                      <a:endParaRPr lang="en-US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55" marR="81055" marT="40527" marB="4052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275536"/>
                  </a:ext>
                </a:extLst>
              </a:tr>
              <a:tr h="6408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33A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Kashmir</a:t>
                      </a:r>
                      <a:endParaRPr lang="en-US" sz="11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55" marR="81055" marT="40527" marB="4052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9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33A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Muzaffarabad, </a:t>
                      </a:r>
                      <a:r>
                        <a:rPr lang="en-US" sz="2000" kern="1200" dirty="0" err="1">
                          <a:solidFill>
                            <a:srgbClr val="0033A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Jehlum</a:t>
                      </a:r>
                      <a:r>
                        <a:rPr lang="en-US" sz="2000" kern="1200" dirty="0">
                          <a:solidFill>
                            <a:srgbClr val="0033A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Valley, Neelum, Poonch, Bagh, </a:t>
                      </a:r>
                      <a:r>
                        <a:rPr lang="en-US" sz="2000" kern="1200" dirty="0" err="1">
                          <a:solidFill>
                            <a:srgbClr val="0033A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Havelli</a:t>
                      </a:r>
                      <a:r>
                        <a:rPr lang="en-US" sz="2000" kern="1200" dirty="0">
                          <a:solidFill>
                            <a:srgbClr val="0033A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rgbClr val="0033A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Sudhnoti</a:t>
                      </a:r>
                      <a:r>
                        <a:rPr lang="en-US" sz="2000" kern="1200" dirty="0">
                          <a:solidFill>
                            <a:srgbClr val="0033A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, Mirpur</a:t>
                      </a:r>
                    </a:p>
                  </a:txBody>
                  <a:tcPr marL="81055" marR="81055" marT="40527" marB="4052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086341"/>
                  </a:ext>
                </a:extLst>
              </a:tr>
              <a:tr h="6617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33A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Gilgit Baltistan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en-US" sz="11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55" marR="81055" marT="40527" marB="4052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9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rgbClr val="0033A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Ghizar</a:t>
                      </a:r>
                      <a:r>
                        <a:rPr lang="en-US" sz="2000" kern="1200" dirty="0">
                          <a:solidFill>
                            <a:srgbClr val="0033A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, </a:t>
                      </a:r>
                      <a:r>
                        <a:rPr lang="en-US" sz="2000" kern="1200" dirty="0" err="1">
                          <a:solidFill>
                            <a:srgbClr val="0033A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Ghanche</a:t>
                      </a:r>
                      <a:r>
                        <a:rPr lang="en-US" sz="2000" kern="1200" dirty="0">
                          <a:solidFill>
                            <a:srgbClr val="0033A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rgbClr val="0033A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Astoor</a:t>
                      </a:r>
                      <a:r>
                        <a:rPr lang="en-US" sz="2000" kern="1200" dirty="0">
                          <a:solidFill>
                            <a:srgbClr val="0033A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, </a:t>
                      </a:r>
                      <a:r>
                        <a:rPr lang="en-US" sz="2000" kern="1200" dirty="0" err="1">
                          <a:solidFill>
                            <a:srgbClr val="0033A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Diamar</a:t>
                      </a:r>
                      <a:r>
                        <a:rPr lang="en-US" sz="2000" kern="1200" dirty="0">
                          <a:solidFill>
                            <a:srgbClr val="0033A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, Skardu, Upper Hunza​, </a:t>
                      </a:r>
                      <a:r>
                        <a:rPr lang="en-US" sz="2000" kern="1200" dirty="0" err="1">
                          <a:solidFill>
                            <a:srgbClr val="0033A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Shigar</a:t>
                      </a:r>
                      <a:r>
                        <a:rPr lang="en-US" sz="2000" kern="1200" dirty="0">
                          <a:solidFill>
                            <a:srgbClr val="0033A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, Nagar, </a:t>
                      </a:r>
                      <a:r>
                        <a:rPr lang="en-US" sz="2000" kern="1200" dirty="0" err="1">
                          <a:solidFill>
                            <a:srgbClr val="0033A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Kharmang</a:t>
                      </a:r>
                      <a:endParaRPr lang="en-US" sz="2000" kern="1200" dirty="0">
                        <a:solidFill>
                          <a:srgbClr val="0033A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055" marR="81055" marT="40527" marB="4052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020744"/>
                  </a:ext>
                </a:extLst>
              </a:tr>
            </a:tbl>
          </a:graphicData>
        </a:graphic>
      </p:graphicFrame>
      <p:sp>
        <p:nvSpPr>
          <p:cNvPr id="5" name="Title 3">
            <a:extLst>
              <a:ext uri="{FF2B5EF4-FFF2-40B4-BE49-F238E27FC236}">
                <a16:creationId xmlns:a16="http://schemas.microsoft.com/office/drawing/2014/main" id="{2FA0593D-AF3F-CBC8-820D-76E655719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55" y="167300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Priority Districts </a:t>
            </a:r>
          </a:p>
        </p:txBody>
      </p:sp>
    </p:spTree>
    <p:extLst>
      <p:ext uri="{BB962C8B-B14F-4D97-AF65-F5344CB8AC3E}">
        <p14:creationId xmlns:p14="http://schemas.microsoft.com/office/powerpoint/2010/main" val="2791486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D00D4-E018-2829-BDC0-5B5C0B530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79" y="353813"/>
            <a:ext cx="11029616" cy="720244"/>
          </a:xfrm>
        </p:spPr>
        <p:txBody>
          <a:bodyPr>
            <a:normAutofit fontScale="90000"/>
          </a:bodyPr>
          <a:lstStyle/>
          <a:p>
            <a:r>
              <a:rPr lang="en-US" dirty="0"/>
              <a:t>Sector Caseload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F7E23A6-29F4-3124-EC6D-6213E1939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229120"/>
              </p:ext>
            </p:extLst>
          </p:nvPr>
        </p:nvGraphicFramePr>
        <p:xfrm>
          <a:off x="445479" y="1074057"/>
          <a:ext cx="11301042" cy="4833209"/>
        </p:xfrm>
        <a:graphic>
          <a:graphicData uri="http://schemas.openxmlformats.org/drawingml/2006/table">
            <a:tbl>
              <a:tblPr/>
              <a:tblGrid>
                <a:gridCol w="1853430">
                  <a:extLst>
                    <a:ext uri="{9D8B030D-6E8A-4147-A177-3AD203B41FA5}">
                      <a16:colId xmlns:a16="http://schemas.microsoft.com/office/drawing/2014/main" val="2089328065"/>
                    </a:ext>
                  </a:extLst>
                </a:gridCol>
                <a:gridCol w="1853430">
                  <a:extLst>
                    <a:ext uri="{9D8B030D-6E8A-4147-A177-3AD203B41FA5}">
                      <a16:colId xmlns:a16="http://schemas.microsoft.com/office/drawing/2014/main" val="3699390583"/>
                    </a:ext>
                  </a:extLst>
                </a:gridCol>
                <a:gridCol w="1507130">
                  <a:extLst>
                    <a:ext uri="{9D8B030D-6E8A-4147-A177-3AD203B41FA5}">
                      <a16:colId xmlns:a16="http://schemas.microsoft.com/office/drawing/2014/main" val="1011396733"/>
                    </a:ext>
                  </a:extLst>
                </a:gridCol>
                <a:gridCol w="1794900">
                  <a:extLst>
                    <a:ext uri="{9D8B030D-6E8A-4147-A177-3AD203B41FA5}">
                      <a16:colId xmlns:a16="http://schemas.microsoft.com/office/drawing/2014/main" val="4230552138"/>
                    </a:ext>
                  </a:extLst>
                </a:gridCol>
                <a:gridCol w="1794900">
                  <a:extLst>
                    <a:ext uri="{9D8B030D-6E8A-4147-A177-3AD203B41FA5}">
                      <a16:colId xmlns:a16="http://schemas.microsoft.com/office/drawing/2014/main" val="3952437233"/>
                    </a:ext>
                  </a:extLst>
                </a:gridCol>
                <a:gridCol w="2497252">
                  <a:extLst>
                    <a:ext uri="{9D8B030D-6E8A-4147-A177-3AD203B41FA5}">
                      <a16:colId xmlns:a16="http://schemas.microsoft.com/office/drawing/2014/main" val="1523120049"/>
                    </a:ext>
                  </a:extLst>
                </a:gridCol>
              </a:tblGrid>
              <a:tr h="283525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Provinces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Caseload*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Sector Target**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Coverage by PDMAs/ SDMA/GBDMA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730556"/>
                  </a:ext>
                </a:extLst>
              </a:tr>
              <a:tr h="347326">
                <a:tc>
                  <a:txBody>
                    <a:bodyPr/>
                    <a:lstStyle/>
                    <a:p>
                      <a:pPr algn="l" fontAlgn="t"/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of households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of people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of households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of people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057967"/>
                  </a:ext>
                </a:extLst>
              </a:tr>
              <a:tr h="438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Balochistan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168,041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50,412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 information on PDMA stocks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979965"/>
                  </a:ext>
                </a:extLst>
              </a:tr>
              <a:tr h="5796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Khyber Pakhtunkhwa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Winterization kits for 6000 HH in pipeline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282721"/>
                  </a:ext>
                </a:extLst>
              </a:tr>
              <a:tr h="6525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Sindh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53,189</a:t>
                      </a:r>
                    </a:p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(PDMA prioritized Districts only)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372,323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111,697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 winterization kits available in stocks, only blankets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2423298"/>
                  </a:ext>
                </a:extLst>
              </a:tr>
              <a:tr h="5796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Punjab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 winterization kits available only tents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756759"/>
                  </a:ext>
                </a:extLst>
              </a:tr>
              <a:tr h="5796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Gilgit-Baltistan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Capacity for 500 HH coverage available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034051"/>
                  </a:ext>
                </a:extLst>
              </a:tr>
              <a:tr h="5796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Kashmir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Winterization kits for 26 HH available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076369"/>
                  </a:ext>
                </a:extLst>
              </a:tr>
              <a:tr h="23778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726,354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33,607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235,251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806088"/>
                  </a:ext>
                </a:extLst>
              </a:tr>
              <a:tr h="468207">
                <a:tc gridSpan="6"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This is based on the 2024 flood-affected population 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only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Therefore, this is an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underestimate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actual winterization needs.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 Sector target is kept at 30% of the total affected population except for GB and KPK due to minimal caseload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39322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53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B7690-E42E-697D-0B26-04AB6955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60000"/>
            <a:ext cx="11029616" cy="10138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Gill Sans Nova Book" panose="020B0502020204020203" pitchFamily="34" charset="-128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Winterization - Sector Coverage and Gap </a:t>
            </a:r>
            <a:endParaRPr lang="en-US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DAFDEDC-E4AD-817B-8722-AF9F9B15BA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188852"/>
              </p:ext>
            </p:extLst>
          </p:nvPr>
        </p:nvGraphicFramePr>
        <p:xfrm>
          <a:off x="581192" y="1657899"/>
          <a:ext cx="11029616" cy="3817257"/>
        </p:xfrm>
        <a:graphic>
          <a:graphicData uri="http://schemas.openxmlformats.org/drawingml/2006/table">
            <a:tbl>
              <a:tblPr/>
              <a:tblGrid>
                <a:gridCol w="594907">
                  <a:extLst>
                    <a:ext uri="{9D8B030D-6E8A-4147-A177-3AD203B41FA5}">
                      <a16:colId xmlns:a16="http://schemas.microsoft.com/office/drawing/2014/main" val="208583352"/>
                    </a:ext>
                  </a:extLst>
                </a:gridCol>
                <a:gridCol w="2453423">
                  <a:extLst>
                    <a:ext uri="{9D8B030D-6E8A-4147-A177-3AD203B41FA5}">
                      <a16:colId xmlns:a16="http://schemas.microsoft.com/office/drawing/2014/main" val="46171576"/>
                    </a:ext>
                  </a:extLst>
                </a:gridCol>
                <a:gridCol w="1997025">
                  <a:extLst>
                    <a:ext uri="{9D8B030D-6E8A-4147-A177-3AD203B41FA5}">
                      <a16:colId xmlns:a16="http://schemas.microsoft.com/office/drawing/2014/main" val="258162730"/>
                    </a:ext>
                  </a:extLst>
                </a:gridCol>
                <a:gridCol w="2377357">
                  <a:extLst>
                    <a:ext uri="{9D8B030D-6E8A-4147-A177-3AD203B41FA5}">
                      <a16:colId xmlns:a16="http://schemas.microsoft.com/office/drawing/2014/main" val="2682577047"/>
                    </a:ext>
                  </a:extLst>
                </a:gridCol>
                <a:gridCol w="1919822">
                  <a:extLst>
                    <a:ext uri="{9D8B030D-6E8A-4147-A177-3AD203B41FA5}">
                      <a16:colId xmlns:a16="http://schemas.microsoft.com/office/drawing/2014/main" val="885413935"/>
                    </a:ext>
                  </a:extLst>
                </a:gridCol>
                <a:gridCol w="1687082">
                  <a:extLst>
                    <a:ext uri="{9D8B030D-6E8A-4147-A177-3AD203B41FA5}">
                      <a16:colId xmlns:a16="http://schemas.microsoft.com/office/drawing/2014/main" val="183876608"/>
                    </a:ext>
                  </a:extLst>
                </a:gridCol>
              </a:tblGrid>
              <a:tr h="881959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S.No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</a:pPr>
                      <a:r>
                        <a:rPr lang="en-US" sz="16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Items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</a:pPr>
                      <a:r>
                        <a:rPr lang="en-US" sz="16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Stocks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</a:pPr>
                      <a:r>
                        <a:rPr lang="en-US" sz="16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</a:pPr>
                      <a:r>
                        <a:rPr lang="en-US" sz="16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Gap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b">
                        <a:lnSpc>
                          <a:spcPct val="107000"/>
                        </a:lnSpc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(HHs)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6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625998"/>
                  </a:ext>
                </a:extLst>
              </a:tr>
              <a:tr h="342090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Blankets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10,855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1,550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10,855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390330"/>
                  </a:ext>
                </a:extLst>
              </a:tr>
              <a:tr h="369111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Quilts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3,175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3,175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014133"/>
                  </a:ext>
                </a:extLst>
              </a:tr>
              <a:tr h="401308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Warm Clothes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16,900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2,414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16,900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512091"/>
                  </a:ext>
                </a:extLst>
              </a:tr>
              <a:tr h="401308">
                <a:tc rowSpan="2"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marL="0" marR="0" algn="ctr" fontAlgn="b">
                        <a:lnSpc>
                          <a:spcPct val="107000"/>
                        </a:lnSpc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Winter kits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12,980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12,980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90,860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(4373) above SNFI Sector caseload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546096"/>
                  </a:ext>
                </a:extLst>
              </a:tr>
              <a:tr h="618865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Winter kits in pipeline (KS Relief)- December 2024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25,000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25,000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175,000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066422"/>
                  </a:ext>
                </a:extLst>
              </a:tr>
              <a:tr h="401308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Stoves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3,820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3,820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26,740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796639"/>
                  </a:ext>
                </a:extLst>
              </a:tr>
              <a:tr h="401308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Sleeping Mats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1,600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229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1,600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897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021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6902" y="2623630"/>
            <a:ext cx="11029616" cy="10138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AoB</a:t>
            </a:r>
            <a:b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4507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8ED8E-6BBA-1471-E864-A29634DA7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Winter Kits 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BE61F-F9A6-85EB-3085-E8119E554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ill Sans Nova Light" panose="020B0402020204020203" pitchFamily="34" charset="0"/>
                <a:ea typeface="Times New Roman" panose="02020603050405020304" pitchFamily="18" charset="0"/>
              </a:rPr>
              <a:t>The approved Winter Kit includes 2 double blankets/quilts, 2 adult shawls, 4 children’s shawls, and 1 cotton mattress.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79552"/>
      </p:ext>
    </p:extLst>
  </p:cSld>
  <p:clrMapOvr>
    <a:masterClrMapping/>
  </p:clrMapOvr>
</p:sld>
</file>

<file path=ppt/theme/theme1.xml><?xml version="1.0" encoding="utf-8"?>
<a:theme xmlns:a="http://schemas.openxmlformats.org/drawingml/2006/main" name="IOM Theme">
  <a:themeElements>
    <a:clrScheme name="IOM official">
      <a:dk1>
        <a:srgbClr val="000000"/>
      </a:dk1>
      <a:lt1>
        <a:srgbClr val="FFFFFF"/>
      </a:lt1>
      <a:dk2>
        <a:srgbClr val="0033A0"/>
      </a:dk2>
      <a:lt2>
        <a:srgbClr val="FFFFFF"/>
      </a:lt2>
      <a:accent1>
        <a:srgbClr val="0033A0"/>
      </a:accent1>
      <a:accent2>
        <a:srgbClr val="4663A8"/>
      </a:accent2>
      <a:accent3>
        <a:srgbClr val="C3CBE3"/>
      </a:accent3>
      <a:accent4>
        <a:srgbClr val="E9EBF6"/>
      </a:accent4>
      <a:accent5>
        <a:srgbClr val="5B92E5"/>
      </a:accent5>
      <a:accent6>
        <a:srgbClr val="6F9FD5"/>
      </a:accent6>
      <a:hlink>
        <a:srgbClr val="0033A0"/>
      </a:hlink>
      <a:folHlink>
        <a:srgbClr val="C3CB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M Theme" id="{183C997A-E161-49FE-B5C9-C40565894AD9}" vid="{EA0C734B-FD60-43F4-95F3-17D1F9CBAF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21473</TotalTime>
  <Words>569</Words>
  <Application>Microsoft Office PowerPoint</Application>
  <PresentationFormat>Widescreen</PresentationFormat>
  <Paragraphs>162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Gill Sans Nova Book</vt:lpstr>
      <vt:lpstr>Gill Sans Nova Light</vt:lpstr>
      <vt:lpstr>Times New Roman</vt:lpstr>
      <vt:lpstr>IOM Theme</vt:lpstr>
      <vt:lpstr>  National Shelter NFI CCCM Sector Coordination Meeting  Winterization Plan  Friday – 29 November 2024 </vt:lpstr>
      <vt:lpstr>Introduction  </vt:lpstr>
      <vt:lpstr>Agenda </vt:lpstr>
      <vt:lpstr>Priority Districts </vt:lpstr>
      <vt:lpstr>Sector Caseload</vt:lpstr>
      <vt:lpstr>Winterization - Sector Coverage and Gap </vt:lpstr>
      <vt:lpstr>     AoB     </vt:lpstr>
      <vt:lpstr>Winter Kits Composition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National Referral Mechanism to Assist Vulnerable Migrants</dc:title>
  <dc:creator>AJAZ Sibgha</dc:creator>
  <cp:lastModifiedBy>IZHAR Sumera</cp:lastModifiedBy>
  <cp:revision>173</cp:revision>
  <cp:lastPrinted>2020-11-05T04:33:50Z</cp:lastPrinted>
  <dcterms:created xsi:type="dcterms:W3CDTF">2020-10-29T05:13:43Z</dcterms:created>
  <dcterms:modified xsi:type="dcterms:W3CDTF">2024-11-29T06:12:00Z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59aa38-f392-4105-be92-628035578272_Enabled">
    <vt:lpwstr>true</vt:lpwstr>
  </property>
  <property fmtid="{D5CDD505-2E9C-101B-9397-08002B2CF9AE}" pid="3" name="MSIP_Label_2059aa38-f392-4105-be92-628035578272_SetDate">
    <vt:lpwstr>2020-10-29T05:47:03Z</vt:lpwstr>
  </property>
  <property fmtid="{D5CDD505-2E9C-101B-9397-08002B2CF9AE}" pid="4" name="MSIP_Label_2059aa38-f392-4105-be92-628035578272_Method">
    <vt:lpwstr>Standard</vt:lpwstr>
  </property>
  <property fmtid="{D5CDD505-2E9C-101B-9397-08002B2CF9AE}" pid="5" name="MSIP_Label_2059aa38-f392-4105-be92-628035578272_Name">
    <vt:lpwstr>IOMLb0020IN123173</vt:lpwstr>
  </property>
  <property fmtid="{D5CDD505-2E9C-101B-9397-08002B2CF9AE}" pid="6" name="MSIP_Label_2059aa38-f392-4105-be92-628035578272_SiteId">
    <vt:lpwstr>1588262d-23fb-43b4-bd6e-bce49c8e6186</vt:lpwstr>
  </property>
  <property fmtid="{D5CDD505-2E9C-101B-9397-08002B2CF9AE}" pid="7" name="MSIP_Label_2059aa38-f392-4105-be92-628035578272_ActionId">
    <vt:lpwstr>630f1559-93b7-4ce8-81e3-ea2c3b9e7991</vt:lpwstr>
  </property>
  <property fmtid="{D5CDD505-2E9C-101B-9397-08002B2CF9AE}" pid="8" name="MSIP_Label_2059aa38-f392-4105-be92-628035578272_ContentBits">
    <vt:lpwstr>0</vt:lpwstr>
  </property>
</Properties>
</file>